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3680-A046-4EA8-A674-318767AE60C2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3502-26ED-4FDE-85C1-6F67F1D1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9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3680-A046-4EA8-A674-318767AE60C2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3502-26ED-4FDE-85C1-6F67F1D1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0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3680-A046-4EA8-A674-318767AE60C2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3502-26ED-4FDE-85C1-6F67F1D1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8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3680-A046-4EA8-A674-318767AE60C2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3502-26ED-4FDE-85C1-6F67F1D1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1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3680-A046-4EA8-A674-318767AE60C2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3502-26ED-4FDE-85C1-6F67F1D1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2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3680-A046-4EA8-A674-318767AE60C2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3502-26ED-4FDE-85C1-6F67F1D1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5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3680-A046-4EA8-A674-318767AE60C2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3502-26ED-4FDE-85C1-6F67F1D1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2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3680-A046-4EA8-A674-318767AE60C2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3502-26ED-4FDE-85C1-6F67F1D1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7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3680-A046-4EA8-A674-318767AE60C2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3502-26ED-4FDE-85C1-6F67F1D1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3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3680-A046-4EA8-A674-318767AE60C2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3502-26ED-4FDE-85C1-6F67F1D1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9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3680-A046-4EA8-A674-318767AE60C2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3502-26ED-4FDE-85C1-6F67F1D1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1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13680-A046-4EA8-A674-318767AE60C2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73502-26ED-4FDE-85C1-6F67F1D1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8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24000" y="533400"/>
            <a:ext cx="5943600" cy="10668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solidFill>
                  <a:srgbClr val="FFFF00"/>
                </a:solidFill>
              </a:rPr>
              <a:t>السلام عليكم ورحمة الله و بركاته</a:t>
            </a:r>
          </a:p>
        </p:txBody>
      </p:sp>
      <p:sp>
        <p:nvSpPr>
          <p:cNvPr id="4" name="Oval 3"/>
          <p:cNvSpPr/>
          <p:nvPr/>
        </p:nvSpPr>
        <p:spPr>
          <a:xfrm>
            <a:off x="1676400" y="1905000"/>
            <a:ext cx="6172200" cy="31242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38200" y="5181600"/>
            <a:ext cx="7467600" cy="1219200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اهلا  سهلا و مرحبا لكم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41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52600" y="457200"/>
            <a:ext cx="5562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/>
              <a:t>الكلمات و مرادفها</a:t>
            </a:r>
            <a:endParaRPr lang="en-U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057642"/>
              </p:ext>
            </p:extLst>
          </p:nvPr>
        </p:nvGraphicFramePr>
        <p:xfrm>
          <a:off x="1143000" y="1752600"/>
          <a:ext cx="6934200" cy="44196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{6E25E649-3F16-4E02-A733-19D2CDBF48F0}</a:tableStyleId>
              </a:tblPr>
              <a:tblGrid>
                <a:gridCol w="3467100"/>
                <a:gridCol w="3467100"/>
              </a:tblGrid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مرادفها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الكلمات</a:t>
                      </a:r>
                      <a:endParaRPr lang="en-US" b="1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قائد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سيد</a:t>
                      </a:r>
                      <a:endParaRPr lang="en-US" b="1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جليلة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عظيمة</a:t>
                      </a:r>
                      <a:endParaRPr lang="en-US" b="1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منع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اوقف</a:t>
                      </a:r>
                      <a:endParaRPr lang="en-US" b="1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نشر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بث</a:t>
                      </a:r>
                      <a:endParaRPr lang="en-US" b="1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حارس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رقيب</a:t>
                      </a:r>
                      <a:endParaRPr lang="en-US" b="1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حظ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نصيب</a:t>
                      </a:r>
                      <a:endParaRPr lang="en-US" b="1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رتبة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درجة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80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28800" y="838200"/>
            <a:ext cx="5334000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/>
              <a:t>صيغ ماضى و مضارع</a:t>
            </a:r>
            <a:endParaRPr lang="en-US" sz="3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548909"/>
              </p:ext>
            </p:extLst>
          </p:nvPr>
        </p:nvGraphicFramePr>
        <p:xfrm>
          <a:off x="1447800" y="2209800"/>
          <a:ext cx="6096000" cy="3505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4000" dirty="0" smtClean="0"/>
                        <a:t>فعل</a:t>
                      </a:r>
                      <a:r>
                        <a:rPr lang="ar-SA" sz="4000" baseline="0" dirty="0" smtClean="0"/>
                        <a:t> مضارع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dirty="0" smtClean="0"/>
                        <a:t>فعل</a:t>
                      </a:r>
                      <a:r>
                        <a:rPr lang="ar-SA" sz="4000" baseline="0" dirty="0" smtClean="0"/>
                        <a:t> ماضى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4000" dirty="0" smtClean="0"/>
                        <a:t>يبعث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dirty="0" smtClean="0"/>
                        <a:t>بعث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4000" dirty="0" smtClean="0"/>
                        <a:t>يوقف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dirty="0" smtClean="0"/>
                        <a:t>اوقف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4000" dirty="0" smtClean="0"/>
                        <a:t>يحدد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dirty="0" smtClean="0"/>
                        <a:t>حدد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4000" dirty="0" smtClean="0"/>
                        <a:t>يعلن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dirty="0" smtClean="0"/>
                        <a:t>اعلن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77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14400" y="595744"/>
            <a:ext cx="3810000" cy="1537855"/>
          </a:xfrm>
          <a:prstGeom prst="ellipse">
            <a:avLst/>
          </a:prstGeom>
          <a:scene3d>
            <a:camera prst="perspectiveHeroicExtremeRigh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العمل المجتمع</a:t>
            </a:r>
            <a:endParaRPr lang="en-US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914400" y="2514600"/>
            <a:ext cx="7620000" cy="35052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/>
              <a:t>استخرج صيغ الفعل المضارع ثم حولها الى </a:t>
            </a:r>
          </a:p>
          <a:p>
            <a:pPr algn="ctr"/>
            <a:r>
              <a:rPr lang="ar-SA" sz="4000" dirty="0" smtClean="0"/>
              <a:t>الفعل الماضى (اربعة فقط)</a:t>
            </a:r>
          </a:p>
          <a:p>
            <a:pPr algn="ctr"/>
            <a:endParaRPr lang="ar-SA" sz="3200" dirty="0" smtClean="0"/>
          </a:p>
          <a:p>
            <a:r>
              <a:rPr lang="ar-SA" sz="2400" dirty="0" smtClean="0"/>
              <a:t>الوقت: 4 دقائق</a:t>
            </a:r>
          </a:p>
        </p:txBody>
      </p:sp>
      <p:sp>
        <p:nvSpPr>
          <p:cNvPr id="5" name="Oval 4"/>
          <p:cNvSpPr/>
          <p:nvPr/>
        </p:nvSpPr>
        <p:spPr>
          <a:xfrm>
            <a:off x="4724400" y="381000"/>
            <a:ext cx="3352800" cy="19812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3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43200" y="381000"/>
            <a:ext cx="3810000" cy="12192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العمل المنزلية</a:t>
            </a:r>
            <a:endParaRPr lang="en-US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1188720" y="5257800"/>
            <a:ext cx="6812280" cy="10668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/>
              <a:t>ما كانت عادة العرب قبل الاسلام فى شأن المرأة؟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0" y="1861456"/>
            <a:ext cx="6766560" cy="332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2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05000" y="533400"/>
            <a:ext cx="5867400" cy="10668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dirty="0" smtClean="0"/>
              <a:t>شكرا – الى القاء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05000"/>
            <a:ext cx="6705600" cy="35433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905000" y="5638800"/>
            <a:ext cx="5486400" cy="685800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dirty="0" smtClean="0"/>
              <a:t>من يكرم يكرم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3723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61655" y="353291"/>
            <a:ext cx="5867400" cy="1018309"/>
          </a:xfrm>
          <a:prstGeom prst="ellipse">
            <a:avLst/>
          </a:prstGeom>
          <a:pattFill prst="dashHorz">
            <a:fgClr>
              <a:schemeClr val="accent3">
                <a:lumMod val="50000"/>
              </a:schemeClr>
            </a:fgClr>
            <a:bgClr>
              <a:srgbClr val="00206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/>
              <a:t>تعارف المعلم</a:t>
            </a:r>
            <a:endParaRPr lang="en-US" sz="40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04825" y="1461655"/>
            <a:ext cx="8229600" cy="4876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ar-SA" sz="4000" b="1" dirty="0" smtClean="0">
                <a:solidFill>
                  <a:srgbClr val="002060"/>
                </a:solidFill>
              </a:rPr>
              <a:t>محمد </a:t>
            </a:r>
            <a:r>
              <a:rPr lang="ar-SA" sz="4000" b="1" dirty="0" smtClean="0">
                <a:solidFill>
                  <a:srgbClr val="002060"/>
                </a:solidFill>
              </a:rPr>
              <a:t>انعام الحق </a:t>
            </a:r>
            <a:r>
              <a:rPr lang="ar-SA" sz="4000" dirty="0" smtClean="0">
                <a:solidFill>
                  <a:srgbClr val="002060"/>
                </a:solidFill>
              </a:rPr>
              <a:t>(محاضر للعرب)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شاري فانساني حسينية فاضل مدرسة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مطلب عطّر- ساندبور-</a:t>
            </a:r>
          </a:p>
          <a:p>
            <a:pPr marL="0" indent="0" algn="r"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01817511165</a:t>
            </a:r>
            <a:r>
              <a:rPr lang="ar-SA" sz="4000" dirty="0" smtClean="0">
                <a:solidFill>
                  <a:srgbClr val="002060"/>
                </a:solidFill>
              </a:rPr>
              <a:t>الجوال</a:t>
            </a:r>
            <a:r>
              <a:rPr lang="ar-SA" sz="4000" dirty="0" smtClean="0">
                <a:solidFill>
                  <a:srgbClr val="002060"/>
                </a:solidFill>
              </a:rPr>
              <a:t>:- </a:t>
            </a:r>
            <a:endParaRPr lang="en-US" sz="4000" dirty="0" smtClean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en-US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anaam343@gmail.com</a:t>
            </a:r>
            <a:r>
              <a:rPr lang="ar-SA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البريد </a:t>
            </a:r>
            <a:r>
              <a:rPr lang="ar-SA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الالكترونى</a:t>
            </a:r>
            <a:r>
              <a:rPr lang="ar-SA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: </a:t>
            </a:r>
            <a:endParaRPr lang="en-US" sz="36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1537855"/>
            <a:ext cx="1781175" cy="194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23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62000" y="1828800"/>
            <a:ext cx="7543800" cy="4419600"/>
          </a:xfrm>
          <a:prstGeom prst="roundRect">
            <a:avLst/>
          </a:prstGeom>
          <a:pattFill prst="pct5">
            <a:fgClr>
              <a:schemeClr val="accent3">
                <a:lumMod val="50000"/>
              </a:schemeClr>
            </a:fgClr>
            <a:bgClr>
              <a:schemeClr val="bg1"/>
            </a:bgClr>
          </a:patt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>
              <a:buNone/>
            </a:pPr>
            <a:r>
              <a:rPr lang="ar-SA" sz="4000" b="1" smtClean="0">
                <a:solidFill>
                  <a:srgbClr val="0070C0"/>
                </a:solidFill>
              </a:rPr>
              <a:t>سنة الاولى)</a:t>
            </a:r>
            <a:r>
              <a:rPr lang="en-US" sz="4000" b="1" smtClean="0">
                <a:solidFill>
                  <a:srgbClr val="0070C0"/>
                </a:solidFill>
              </a:rPr>
              <a:t>)</a:t>
            </a:r>
            <a:r>
              <a:rPr lang="ar-AE" sz="4000" b="1" dirty="0" smtClean="0">
                <a:solidFill>
                  <a:srgbClr val="0070C0"/>
                </a:solidFill>
              </a:rPr>
              <a:t>الصف </a:t>
            </a:r>
            <a:r>
              <a:rPr lang="ar-SA" sz="4000" b="1" dirty="0" smtClean="0">
                <a:solidFill>
                  <a:srgbClr val="0070C0"/>
                </a:solidFill>
              </a:rPr>
              <a:t>:</a:t>
            </a:r>
            <a:r>
              <a:rPr lang="ar-AE" sz="4000" b="1" dirty="0" smtClean="0">
                <a:solidFill>
                  <a:srgbClr val="0070C0"/>
                </a:solidFill>
              </a:rPr>
              <a:t>-</a:t>
            </a:r>
            <a:r>
              <a:rPr lang="ar-SA" sz="4000" b="1" dirty="0" smtClean="0">
                <a:solidFill>
                  <a:srgbClr val="0070C0"/>
                </a:solidFill>
              </a:rPr>
              <a:t> العالم</a:t>
            </a:r>
            <a:r>
              <a:rPr lang="ar-AE" sz="4000" b="1" dirty="0" smtClean="0">
                <a:solidFill>
                  <a:srgbClr val="0070C0"/>
                </a:solidFill>
              </a:rPr>
              <a:t> </a:t>
            </a:r>
          </a:p>
          <a:p>
            <a:pPr lvl="0" algn="r">
              <a:buNone/>
            </a:pPr>
            <a:r>
              <a:rPr lang="ar-AE" sz="4000" b="1" dirty="0" smtClean="0">
                <a:solidFill>
                  <a:srgbClr val="0070C0"/>
                </a:solidFill>
              </a:rPr>
              <a:t>الموضوع </a:t>
            </a:r>
            <a:r>
              <a:rPr lang="ar-SA" sz="4000" b="1" dirty="0" smtClean="0">
                <a:solidFill>
                  <a:srgbClr val="0070C0"/>
                </a:solidFill>
              </a:rPr>
              <a:t>:</a:t>
            </a:r>
            <a:r>
              <a:rPr lang="ar-AE" sz="4000" b="1" dirty="0" smtClean="0">
                <a:solidFill>
                  <a:srgbClr val="0070C0"/>
                </a:solidFill>
              </a:rPr>
              <a:t>– </a:t>
            </a:r>
            <a:r>
              <a:rPr lang="ar-SA" sz="4000" b="1" dirty="0" smtClean="0">
                <a:solidFill>
                  <a:srgbClr val="0070C0"/>
                </a:solidFill>
              </a:rPr>
              <a:t>اللغة العربية الاتصالية</a:t>
            </a:r>
            <a:endParaRPr lang="ar-AE" sz="4000" b="1" dirty="0" smtClean="0">
              <a:solidFill>
                <a:srgbClr val="0070C0"/>
              </a:solidFill>
            </a:endParaRPr>
          </a:p>
          <a:p>
            <a:pPr lvl="0" algn="r">
              <a:buNone/>
            </a:pPr>
            <a:r>
              <a:rPr lang="ar-SA" sz="4000" b="1" dirty="0" smtClean="0">
                <a:solidFill>
                  <a:srgbClr val="0070C0"/>
                </a:solidFill>
              </a:rPr>
              <a:t>الوحدة الثانية:- الدرس الثالث</a:t>
            </a:r>
          </a:p>
          <a:p>
            <a:pPr lvl="0" algn="r">
              <a:buNone/>
            </a:pPr>
            <a:r>
              <a:rPr lang="ar-SA" sz="4000" b="1" dirty="0" smtClean="0">
                <a:solidFill>
                  <a:srgbClr val="0070C0"/>
                </a:solidFill>
              </a:rPr>
              <a:t>النص المدروس (10)</a:t>
            </a:r>
          </a:p>
          <a:p>
            <a:pPr lvl="0" algn="r">
              <a:buNone/>
            </a:pPr>
            <a:r>
              <a:rPr lang="ar-SA" sz="4000" b="1" dirty="0" smtClean="0">
                <a:solidFill>
                  <a:srgbClr val="0070C0"/>
                </a:solidFill>
              </a:rPr>
              <a:t>الو</a:t>
            </a:r>
            <a:r>
              <a:rPr lang="ar-AE" sz="4000" b="1" dirty="0" smtClean="0">
                <a:solidFill>
                  <a:srgbClr val="0070C0"/>
                </a:solidFill>
              </a:rPr>
              <a:t>قت </a:t>
            </a:r>
            <a:r>
              <a:rPr lang="ar-SA" sz="4000" b="1" dirty="0" smtClean="0">
                <a:solidFill>
                  <a:srgbClr val="0070C0"/>
                </a:solidFill>
              </a:rPr>
              <a:t>:</a:t>
            </a:r>
            <a:r>
              <a:rPr lang="ar-AE" sz="4000" b="1" dirty="0" smtClean="0">
                <a:solidFill>
                  <a:srgbClr val="0070C0"/>
                </a:solidFill>
              </a:rPr>
              <a:t>- </a:t>
            </a:r>
            <a:r>
              <a:rPr lang="ar-SA" sz="4000" b="1" dirty="0" smtClean="0">
                <a:solidFill>
                  <a:srgbClr val="0070C0"/>
                </a:solidFill>
              </a:rPr>
              <a:t>40</a:t>
            </a:r>
            <a:r>
              <a:rPr lang="ar-AE" sz="4000" b="1" dirty="0" smtClean="0">
                <a:solidFill>
                  <a:srgbClr val="0070C0"/>
                </a:solidFill>
              </a:rPr>
              <a:t> داقائق </a:t>
            </a:r>
          </a:p>
          <a:p>
            <a:pPr algn="r"/>
            <a:r>
              <a:rPr lang="ar-SA" sz="2800" b="1" dirty="0" smtClean="0">
                <a:solidFill>
                  <a:srgbClr val="0070C0"/>
                </a:solidFill>
              </a:rPr>
              <a:t>التاريخ:- 28-09-2019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514600" y="381000"/>
            <a:ext cx="4038600" cy="1371600"/>
          </a:xfrm>
          <a:prstGeom prst="ellipse">
            <a:avLst/>
          </a:prstGeom>
          <a:pattFill prst="pct10">
            <a:fgClr>
              <a:srgbClr val="7030A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4000" b="1" dirty="0" smtClean="0">
                <a:solidFill>
                  <a:srgbClr val="FF0000"/>
                </a:solidFill>
              </a:rPr>
              <a:t>تعريف الدرس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1565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48" y="857250"/>
            <a:ext cx="4033051" cy="23122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3" y="857250"/>
            <a:ext cx="3905247" cy="23122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3" y="3505199"/>
            <a:ext cx="3905247" cy="22860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484417"/>
            <a:ext cx="4100948" cy="230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77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2286000" y="533400"/>
            <a:ext cx="4648200" cy="2286000"/>
          </a:xfrm>
          <a:prstGeom prst="downArrow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/>
              <a:t>الدرس اليوم ...</a:t>
            </a:r>
            <a:endParaRPr lang="en-US" sz="32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838200" y="3048000"/>
            <a:ext cx="7543800" cy="3048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rgbClr val="0070C0"/>
                </a:solidFill>
              </a:rPr>
              <a:t>المرأة و كيف عاملها الاسلام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33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52600" y="304800"/>
            <a:ext cx="5867400" cy="12192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rgbClr val="00B0F0"/>
                </a:solidFill>
              </a:rPr>
              <a:t>استفادة الدرس</a:t>
            </a:r>
            <a:endParaRPr lang="en-US" sz="4400" dirty="0"/>
          </a:p>
        </p:txBody>
      </p:sp>
      <p:sp>
        <p:nvSpPr>
          <p:cNvPr id="3" name="Rounded Rectangle 2"/>
          <p:cNvSpPr/>
          <p:nvPr/>
        </p:nvSpPr>
        <p:spPr>
          <a:xfrm>
            <a:off x="609600" y="1676400"/>
            <a:ext cx="8153400" cy="457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ar-SA" sz="4000" b="1" dirty="0" smtClean="0">
                <a:solidFill>
                  <a:srgbClr val="7030A0"/>
                </a:solidFill>
              </a:rPr>
              <a:t>يستطيع الطلاب بعد فراغة الدرس .....</a:t>
            </a:r>
            <a:r>
              <a:rPr lang="ar-SA" sz="4400" b="1" dirty="0" smtClean="0">
                <a:solidFill>
                  <a:srgbClr val="7030A0"/>
                </a:solidFill>
              </a:rPr>
              <a:t> </a:t>
            </a:r>
            <a:endParaRPr lang="en-US" sz="4400" b="1" dirty="0" smtClean="0">
              <a:solidFill>
                <a:srgbClr val="7030A0"/>
              </a:solidFill>
            </a:endParaRPr>
          </a:p>
          <a:p>
            <a:pPr lvl="0" algn="r">
              <a:buNone/>
            </a:pPr>
            <a:r>
              <a:rPr lang="ar-AE" sz="1600" b="1" dirty="0" smtClean="0">
                <a:solidFill>
                  <a:prstClr val="black"/>
                </a:solidFill>
              </a:rPr>
              <a:t> </a:t>
            </a:r>
          </a:p>
          <a:p>
            <a:pPr lvl="0" algn="r"/>
            <a:r>
              <a:rPr lang="ar-SA" sz="3600" b="1" dirty="0" smtClean="0">
                <a:solidFill>
                  <a:srgbClr val="0070C0"/>
                </a:solidFill>
              </a:rPr>
              <a:t>( </a:t>
            </a:r>
            <a:r>
              <a:rPr lang="ar-SA" sz="3600" b="1" dirty="0" smtClean="0">
                <a:solidFill>
                  <a:srgbClr val="0070C0"/>
                </a:solidFill>
                <a:latin typeface="Arabic Typesetting"/>
              </a:rPr>
              <a:t>۱</a:t>
            </a:r>
            <a:r>
              <a:rPr lang="ar-SA" sz="3600" b="1" dirty="0" smtClean="0">
                <a:solidFill>
                  <a:srgbClr val="0070C0"/>
                </a:solidFill>
              </a:rPr>
              <a:t>) </a:t>
            </a:r>
            <a:r>
              <a:rPr lang="ar-SA" sz="3200" b="1" dirty="0" smtClean="0">
                <a:solidFill>
                  <a:srgbClr val="0070C0"/>
                </a:solidFill>
              </a:rPr>
              <a:t>يستطيع ان يبين حالة المرأة فى الجاهلية و الاسلام-</a:t>
            </a:r>
            <a:endParaRPr lang="ar-SA" sz="2800" b="1" dirty="0" smtClean="0">
              <a:solidFill>
                <a:srgbClr val="0070C0"/>
              </a:solidFill>
            </a:endParaRPr>
          </a:p>
          <a:p>
            <a:pPr lvl="0" algn="r"/>
            <a:r>
              <a:rPr lang="ar-SA" sz="3200" b="1" dirty="0" smtClean="0">
                <a:solidFill>
                  <a:srgbClr val="0070C0"/>
                </a:solidFill>
              </a:rPr>
              <a:t>( </a:t>
            </a:r>
            <a:r>
              <a:rPr lang="ar-SA" sz="3200" b="1" dirty="0" smtClean="0">
                <a:solidFill>
                  <a:srgbClr val="0070C0"/>
                </a:solidFill>
                <a:latin typeface="Arabic Typesetting"/>
              </a:rPr>
              <a:t>۲</a:t>
            </a:r>
            <a:r>
              <a:rPr lang="ar-SA" sz="3200" b="1" dirty="0" smtClean="0">
                <a:solidFill>
                  <a:srgbClr val="0070C0"/>
                </a:solidFill>
              </a:rPr>
              <a:t>) يستطيع ان </a:t>
            </a:r>
            <a:r>
              <a:rPr lang="ar-SA" sz="3600" b="1" dirty="0" smtClean="0">
                <a:solidFill>
                  <a:srgbClr val="0070C0"/>
                </a:solidFill>
              </a:rPr>
              <a:t>يكتب المرادف الكلمة المعينة -</a:t>
            </a:r>
            <a:endParaRPr lang="ar-SA" sz="3200" b="1" dirty="0" smtClean="0">
              <a:solidFill>
                <a:srgbClr val="0070C0"/>
              </a:solidFill>
            </a:endParaRPr>
          </a:p>
          <a:p>
            <a:pPr lvl="0" algn="r"/>
            <a:r>
              <a:rPr lang="ar-SA" sz="3200" b="1" dirty="0" smtClean="0">
                <a:solidFill>
                  <a:srgbClr val="0070C0"/>
                </a:solidFill>
              </a:rPr>
              <a:t>( </a:t>
            </a:r>
            <a:r>
              <a:rPr lang="ar-SA" sz="3200" b="1" dirty="0" smtClean="0">
                <a:solidFill>
                  <a:srgbClr val="0070C0"/>
                </a:solidFill>
                <a:latin typeface="Arabic Typesetting"/>
              </a:rPr>
              <a:t>۳</a:t>
            </a:r>
            <a:r>
              <a:rPr lang="ar-SA" sz="3200" b="1" dirty="0" smtClean="0">
                <a:solidFill>
                  <a:srgbClr val="0070C0"/>
                </a:solidFill>
              </a:rPr>
              <a:t>)  يستطيع ان يعين فعل الماضى و المضارع-</a:t>
            </a:r>
            <a:endParaRPr lang="en-US" sz="32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0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62177"/>
            <a:ext cx="2469412" cy="14192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345" y="3673244"/>
            <a:ext cx="2344722" cy="1279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85800"/>
            <a:ext cx="2317013" cy="14478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990600" y="1136073"/>
            <a:ext cx="3505200" cy="1149927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الظلم على المرأة</a:t>
            </a:r>
            <a:endParaRPr lang="en-US" sz="2800" dirty="0"/>
          </a:p>
        </p:txBody>
      </p:sp>
      <p:sp>
        <p:nvSpPr>
          <p:cNvPr id="7" name="Right Arrow 6"/>
          <p:cNvSpPr/>
          <p:nvPr/>
        </p:nvSpPr>
        <p:spPr>
          <a:xfrm>
            <a:off x="990600" y="2430366"/>
            <a:ext cx="3505200" cy="1137179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الدفن </a:t>
            </a:r>
            <a:r>
              <a:rPr lang="ar-SA" sz="2800" dirty="0" smtClean="0"/>
              <a:t>البنت الحية </a:t>
            </a:r>
            <a:r>
              <a:rPr lang="ar-SA" sz="2800" dirty="0" smtClean="0"/>
              <a:t>بغير حق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>
            <a:off x="990600" y="3642116"/>
            <a:ext cx="3505200" cy="1172339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الزني اجبارا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914400" y="152400"/>
            <a:ext cx="5091545" cy="914400"/>
          </a:xfrm>
          <a:prstGeom prst="ellips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حالة المرأة  فى الجاهلية</a:t>
            </a:r>
            <a:endParaRPr lang="en-US" sz="28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345" y="5051030"/>
            <a:ext cx="2344722" cy="142597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990600" y="4999861"/>
            <a:ext cx="3505200" cy="1172339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المحرومة عن الميراث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919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457200"/>
            <a:ext cx="4343400" cy="10668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حالة المرأة فى الاسلام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1" y="477982"/>
            <a:ext cx="2781300" cy="13508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25" y="2057400"/>
            <a:ext cx="2809876" cy="12192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914400" y="1828800"/>
            <a:ext cx="3352800" cy="1371600"/>
          </a:xfrm>
          <a:prstGeom prst="rightArrow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000" dirty="0" smtClean="0"/>
              <a:t>عيين للمرأة الميراث المال الميت</a:t>
            </a:r>
            <a:endParaRPr lang="en-US" sz="2000" dirty="0"/>
          </a:p>
        </p:txBody>
      </p:sp>
      <p:sp>
        <p:nvSpPr>
          <p:cNvPr id="9" name="Right Arrow 8"/>
          <p:cNvSpPr/>
          <p:nvPr/>
        </p:nvSpPr>
        <p:spPr>
          <a:xfrm>
            <a:off x="914400" y="3276600"/>
            <a:ext cx="3352800" cy="1371600"/>
          </a:xfrm>
          <a:prstGeom prst="rightArrow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اعلن الرجل المرأة فى دين الله سواء</a:t>
            </a:r>
            <a:endParaRPr lang="en-US" sz="2400" dirty="0"/>
          </a:p>
        </p:txBody>
      </p:sp>
      <p:sp>
        <p:nvSpPr>
          <p:cNvPr id="10" name="Right Arrow 9"/>
          <p:cNvSpPr/>
          <p:nvPr/>
        </p:nvSpPr>
        <p:spPr>
          <a:xfrm>
            <a:off x="914400" y="4772890"/>
            <a:ext cx="3352800" cy="1371600"/>
          </a:xfrm>
          <a:prstGeom prst="rightArrow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حرم قتل بنت بغير حق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24" y="3373645"/>
            <a:ext cx="2787361" cy="1260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772890"/>
            <a:ext cx="2753591" cy="1371600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5687722" y="4772890"/>
            <a:ext cx="914400" cy="914400"/>
            <a:chOff x="4267200" y="2057400"/>
            <a:chExt cx="914400" cy="9144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4267200" y="2057400"/>
              <a:ext cx="838200" cy="914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4267200" y="2133600"/>
              <a:ext cx="914400" cy="838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6068722" y="1704110"/>
            <a:ext cx="1066800" cy="1014845"/>
            <a:chOff x="4267200" y="2223655"/>
            <a:chExt cx="1066800" cy="1014845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4267200" y="2223655"/>
              <a:ext cx="1066800" cy="9906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267200" y="2743200"/>
              <a:ext cx="0" cy="4953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061795" y="3276600"/>
            <a:ext cx="1066800" cy="1014845"/>
            <a:chOff x="4267200" y="2223655"/>
            <a:chExt cx="1066800" cy="1014845"/>
          </a:xfrm>
        </p:grpSpPr>
        <p:cxnSp>
          <p:nvCxnSpPr>
            <p:cNvPr id="35" name="Straight Connector 34"/>
            <p:cNvCxnSpPr/>
            <p:nvPr/>
          </p:nvCxnSpPr>
          <p:spPr>
            <a:xfrm flipH="1">
              <a:off x="4267200" y="2223655"/>
              <a:ext cx="1066800" cy="9906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267200" y="2743200"/>
              <a:ext cx="0" cy="4953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4091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914400"/>
            <a:ext cx="3962400" cy="1143000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800" dirty="0" smtClean="0"/>
              <a:t>العمل المنفرد</a:t>
            </a:r>
            <a:endParaRPr lang="en-US" sz="4800" dirty="0"/>
          </a:p>
        </p:txBody>
      </p:sp>
      <p:sp>
        <p:nvSpPr>
          <p:cNvPr id="3" name="Rounded Rectangle 2"/>
          <p:cNvSpPr/>
          <p:nvPr/>
        </p:nvSpPr>
        <p:spPr>
          <a:xfrm>
            <a:off x="1295400" y="3086100"/>
            <a:ext cx="6858000" cy="2209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ماذا حدد السول (ص) للمرأة؟</a:t>
            </a:r>
          </a:p>
          <a:p>
            <a:pPr algn="ctr"/>
            <a:endParaRPr lang="ar-SA" sz="2400" dirty="0"/>
          </a:p>
          <a:p>
            <a:r>
              <a:rPr lang="ar-SA" sz="2400" dirty="0"/>
              <a:t>الوقت: </a:t>
            </a:r>
            <a:r>
              <a:rPr lang="ar-SA" sz="2400" dirty="0" smtClean="0"/>
              <a:t>3 دقائق</a:t>
            </a:r>
            <a:endParaRPr lang="ar-SA" sz="2400" dirty="0"/>
          </a:p>
        </p:txBody>
      </p:sp>
      <p:sp>
        <p:nvSpPr>
          <p:cNvPr id="5" name="Oval 4"/>
          <p:cNvSpPr/>
          <p:nvPr/>
        </p:nvSpPr>
        <p:spPr>
          <a:xfrm>
            <a:off x="4876800" y="914400"/>
            <a:ext cx="3200400" cy="19812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1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245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16</cp:revision>
  <dcterms:created xsi:type="dcterms:W3CDTF">2020-09-28T12:22:54Z</dcterms:created>
  <dcterms:modified xsi:type="dcterms:W3CDTF">2020-09-28T16:10:38Z</dcterms:modified>
</cp:coreProperties>
</file>