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88" r:id="rId6"/>
    <p:sldId id="283" r:id="rId7"/>
    <p:sldId id="285" r:id="rId8"/>
    <p:sldId id="286" r:id="rId9"/>
    <p:sldId id="296" r:id="rId10"/>
    <p:sldId id="319" r:id="rId11"/>
    <p:sldId id="290" r:id="rId12"/>
    <p:sldId id="291" r:id="rId13"/>
    <p:sldId id="321" r:id="rId14"/>
    <p:sldId id="322" r:id="rId15"/>
    <p:sldId id="310" r:id="rId16"/>
    <p:sldId id="323" r:id="rId17"/>
    <p:sldId id="295" r:id="rId18"/>
    <p:sldId id="326" r:id="rId19"/>
    <p:sldId id="325" r:id="rId20"/>
    <p:sldId id="324" r:id="rId21"/>
    <p:sldId id="328" r:id="rId22"/>
    <p:sldId id="32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4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21470-79B8-408F-959F-DCCA3AB09BA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7F9BCFC-A8B2-4A61-BBF5-0496544DFED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:</a:t>
          </a:r>
        </a:p>
      </dgm:t>
    </dgm:pt>
    <dgm:pt modelId="{5FEB4674-82AD-40DA-A567-525430A75E49}" type="parTrans" cxnId="{38BFAACA-133D-4B07-B63A-A31DF431E6D8}">
      <dgm:prSet/>
      <dgm:spPr/>
      <dgm:t>
        <a:bodyPr/>
        <a:lstStyle/>
        <a:p>
          <a:endParaRPr lang="en-US"/>
        </a:p>
      </dgm:t>
    </dgm:pt>
    <dgm:pt modelId="{60312EEA-5A64-43DB-AC24-0B89E7050B72}" type="sibTrans" cxnId="{38BFAACA-133D-4B07-B63A-A31DF431E6D8}">
      <dgm:prSet/>
      <dgm:spPr/>
      <dgm:t>
        <a:bodyPr/>
        <a:lstStyle/>
        <a:p>
          <a:endParaRPr lang="en-US"/>
        </a:p>
      </dgm:t>
    </dgm:pt>
    <dgm:pt modelId="{02D9E119-5E87-4547-BAED-D8E95B19A10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35DCE998-947D-4EA0-B3C4-F1A6DB046638}" type="parTrans" cxnId="{ABC89AFC-83BB-48CB-B565-A04433E5565E}">
      <dgm:prSet/>
      <dgm:spPr/>
      <dgm:t>
        <a:bodyPr/>
        <a:lstStyle/>
        <a:p>
          <a:endParaRPr lang="en-US"/>
        </a:p>
      </dgm:t>
    </dgm:pt>
    <dgm:pt modelId="{58D8B047-DCB3-46E9-9B40-70A4E4F43CB0}" type="sibTrans" cxnId="{ABC89AFC-83BB-48CB-B565-A04433E5565E}">
      <dgm:prSet/>
      <dgm:spPr/>
      <dgm:t>
        <a:bodyPr/>
        <a:lstStyle/>
        <a:p>
          <a:endParaRPr lang="en-US"/>
        </a:p>
      </dgm:t>
    </dgm:pt>
    <dgm:pt modelId="{5C82A4B7-3117-4F9D-AC3C-083A2A5FBE6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চতুর্থ</a:t>
          </a:r>
          <a:r>
            <a: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40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E86A75D-EED9-4BF0-9749-A9DBE44CDBF5}" type="parTrans" cxnId="{2E3D1794-9439-49CB-97DB-9C0161E10A2C}">
      <dgm:prSet/>
      <dgm:spPr/>
      <dgm:t>
        <a:bodyPr/>
        <a:lstStyle/>
        <a:p>
          <a:endParaRPr lang="en-US"/>
        </a:p>
      </dgm:t>
    </dgm:pt>
    <dgm:pt modelId="{8CEC0670-0F8C-42AF-8250-EFDD1329215C}" type="sibTrans" cxnId="{2E3D1794-9439-49CB-97DB-9C0161E10A2C}">
      <dgm:prSet/>
      <dgm:spPr/>
      <dgm:t>
        <a:bodyPr/>
        <a:lstStyle/>
        <a:p>
          <a:endParaRPr lang="en-US"/>
        </a:p>
      </dgm:t>
    </dgm:pt>
    <dgm:pt modelId="{5D6E6480-808D-4DF2-806D-89749309B9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৪০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</a:p>
      </dgm:t>
    </dgm:pt>
    <dgm:pt modelId="{A23E94B3-B7E8-4672-B587-3C0AD72A4FE7}" type="parTrans" cxnId="{DB03A3E1-A880-485E-AE47-B0D8123FCA8A}">
      <dgm:prSet/>
      <dgm:spPr/>
      <dgm:t>
        <a:bodyPr/>
        <a:lstStyle/>
        <a:p>
          <a:endParaRPr lang="en-US"/>
        </a:p>
      </dgm:t>
    </dgm:pt>
    <dgm:pt modelId="{EDDEEBE3-382D-40E9-B5D9-9B5A6F22C63A}" type="sibTrans" cxnId="{DB03A3E1-A880-485E-AE47-B0D8123FCA8A}">
      <dgm:prSet/>
      <dgm:spPr/>
      <dgm:t>
        <a:bodyPr/>
        <a:lstStyle/>
        <a:p>
          <a:endParaRPr lang="en-US"/>
        </a:p>
      </dgm:t>
    </dgm:pt>
    <dgm:pt modelId="{5C7195ED-4CE4-4BA0-A5EE-DF39216D9777}" type="pres">
      <dgm:prSet presAssocID="{9BB21470-79B8-408F-959F-DCCA3AB09BA0}" presName="linearFlow" presStyleCnt="0">
        <dgm:presLayoutVars>
          <dgm:resizeHandles val="exact"/>
        </dgm:presLayoutVars>
      </dgm:prSet>
      <dgm:spPr/>
    </dgm:pt>
    <dgm:pt modelId="{D45BA261-D4D3-4B6E-AF8E-CD2D5DF83090}" type="pres">
      <dgm:prSet presAssocID="{97F9BCFC-A8B2-4A61-BBF5-0496544DFED1}" presName="node" presStyleLbl="node1" presStyleIdx="0" presStyleCnt="4" custLinFactNeighborX="-50000" custLinFactNeighborY="3275">
        <dgm:presLayoutVars>
          <dgm:bulletEnabled val="1"/>
        </dgm:presLayoutVars>
      </dgm:prSet>
      <dgm:spPr/>
    </dgm:pt>
    <dgm:pt modelId="{7B6B76EE-5845-4368-9990-E791BA8D1D18}" type="pres">
      <dgm:prSet presAssocID="{60312EEA-5A64-43DB-AC24-0B89E7050B72}" presName="sibTrans" presStyleLbl="sibTrans2D1" presStyleIdx="0" presStyleCnt="3"/>
      <dgm:spPr/>
    </dgm:pt>
    <dgm:pt modelId="{B783BB86-3504-436D-B8E6-91DC5421DC5C}" type="pres">
      <dgm:prSet presAssocID="{60312EEA-5A64-43DB-AC24-0B89E7050B72}" presName="connectorText" presStyleLbl="sibTrans2D1" presStyleIdx="0" presStyleCnt="3"/>
      <dgm:spPr/>
    </dgm:pt>
    <dgm:pt modelId="{9D74D283-65F0-41F6-B6D6-128F2C17B665}" type="pres">
      <dgm:prSet presAssocID="{02D9E119-5E87-4547-BAED-D8E95B19A10A}" presName="node" presStyleLbl="node1" presStyleIdx="1" presStyleCnt="4" custScaleX="103327" custLinFactNeighborX="-51663">
        <dgm:presLayoutVars>
          <dgm:bulletEnabled val="1"/>
        </dgm:presLayoutVars>
      </dgm:prSet>
      <dgm:spPr/>
    </dgm:pt>
    <dgm:pt modelId="{5D94FFA2-F31C-4061-943F-EDB636249A42}" type="pres">
      <dgm:prSet presAssocID="{58D8B047-DCB3-46E9-9B40-70A4E4F43CB0}" presName="sibTrans" presStyleLbl="sibTrans2D1" presStyleIdx="1" presStyleCnt="3"/>
      <dgm:spPr/>
    </dgm:pt>
    <dgm:pt modelId="{FD1DB0C8-DEB9-436C-A638-3FBB1DF2E79B}" type="pres">
      <dgm:prSet presAssocID="{58D8B047-DCB3-46E9-9B40-70A4E4F43CB0}" presName="connectorText" presStyleLbl="sibTrans2D1" presStyleIdx="1" presStyleCnt="3"/>
      <dgm:spPr/>
    </dgm:pt>
    <dgm:pt modelId="{424113FE-18BE-413B-B0B5-9ED32C7302B4}" type="pres">
      <dgm:prSet presAssocID="{5C82A4B7-3117-4F9D-AC3C-083A2A5FBE6C}" presName="node" presStyleLbl="node1" presStyleIdx="2" presStyleCnt="4" custScaleX="104125" custLinFactNeighborX="-50000" custLinFactNeighborY="-13052">
        <dgm:presLayoutVars>
          <dgm:bulletEnabled val="1"/>
        </dgm:presLayoutVars>
      </dgm:prSet>
      <dgm:spPr/>
    </dgm:pt>
    <dgm:pt modelId="{B32011A8-9763-4CD3-A90D-FEE18B4F3272}" type="pres">
      <dgm:prSet presAssocID="{8CEC0670-0F8C-42AF-8250-EFDD1329215C}" presName="sibTrans" presStyleLbl="sibTrans2D1" presStyleIdx="2" presStyleCnt="3"/>
      <dgm:spPr/>
    </dgm:pt>
    <dgm:pt modelId="{0CB081F8-8C9D-4590-91DC-1E8E21BA155E}" type="pres">
      <dgm:prSet presAssocID="{8CEC0670-0F8C-42AF-8250-EFDD1329215C}" presName="connectorText" presStyleLbl="sibTrans2D1" presStyleIdx="2" presStyleCnt="3"/>
      <dgm:spPr/>
    </dgm:pt>
    <dgm:pt modelId="{A98CD5FD-C093-45AB-A2E4-3FF402FEB654}" type="pres">
      <dgm:prSet presAssocID="{5D6E6480-808D-4DF2-806D-89749309B946}" presName="node" presStyleLbl="node1" presStyleIdx="3" presStyleCnt="4" custScaleX="102797" custLinFactNeighborX="-1730" custLinFactNeighborY="-17403">
        <dgm:presLayoutVars>
          <dgm:bulletEnabled val="1"/>
        </dgm:presLayoutVars>
      </dgm:prSet>
      <dgm:spPr/>
    </dgm:pt>
  </dgm:ptLst>
  <dgm:cxnLst>
    <dgm:cxn modelId="{85878C1D-369B-4D47-AFCB-9370CF59AA59}" type="presOf" srcId="{02D9E119-5E87-4547-BAED-D8E95B19A10A}" destId="{9D74D283-65F0-41F6-B6D6-128F2C17B665}" srcOrd="0" destOrd="0" presId="urn:microsoft.com/office/officeart/2005/8/layout/process2"/>
    <dgm:cxn modelId="{66AD1469-53B7-45EA-AECF-48537C2023EA}" type="presOf" srcId="{8CEC0670-0F8C-42AF-8250-EFDD1329215C}" destId="{B32011A8-9763-4CD3-A90D-FEE18B4F3272}" srcOrd="0" destOrd="0" presId="urn:microsoft.com/office/officeart/2005/8/layout/process2"/>
    <dgm:cxn modelId="{40C8426D-2ACA-4773-835A-4883B673F0AF}" type="presOf" srcId="{58D8B047-DCB3-46E9-9B40-70A4E4F43CB0}" destId="{5D94FFA2-F31C-4061-943F-EDB636249A42}" srcOrd="0" destOrd="0" presId="urn:microsoft.com/office/officeart/2005/8/layout/process2"/>
    <dgm:cxn modelId="{8D3EEF73-AB88-4A77-B3B1-60BFA8DC58B8}" type="presOf" srcId="{60312EEA-5A64-43DB-AC24-0B89E7050B72}" destId="{7B6B76EE-5845-4368-9990-E791BA8D1D18}" srcOrd="0" destOrd="0" presId="urn:microsoft.com/office/officeart/2005/8/layout/process2"/>
    <dgm:cxn modelId="{2E3D1794-9439-49CB-97DB-9C0161E10A2C}" srcId="{9BB21470-79B8-408F-959F-DCCA3AB09BA0}" destId="{5C82A4B7-3117-4F9D-AC3C-083A2A5FBE6C}" srcOrd="2" destOrd="0" parTransId="{5E86A75D-EED9-4BF0-9749-A9DBE44CDBF5}" sibTransId="{8CEC0670-0F8C-42AF-8250-EFDD1329215C}"/>
    <dgm:cxn modelId="{6E573EA4-3433-44A4-9107-7C920D622234}" type="presOf" srcId="{60312EEA-5A64-43DB-AC24-0B89E7050B72}" destId="{B783BB86-3504-436D-B8E6-91DC5421DC5C}" srcOrd="1" destOrd="0" presId="urn:microsoft.com/office/officeart/2005/8/layout/process2"/>
    <dgm:cxn modelId="{4C47ECA5-B10A-4379-ABDA-113D979BCC67}" type="presOf" srcId="{97F9BCFC-A8B2-4A61-BBF5-0496544DFED1}" destId="{D45BA261-D4D3-4B6E-AF8E-CD2D5DF83090}" srcOrd="0" destOrd="0" presId="urn:microsoft.com/office/officeart/2005/8/layout/process2"/>
    <dgm:cxn modelId="{221F46B5-42D6-451F-8EF0-4E4E3E5FBF0C}" type="presOf" srcId="{8CEC0670-0F8C-42AF-8250-EFDD1329215C}" destId="{0CB081F8-8C9D-4590-91DC-1E8E21BA155E}" srcOrd="1" destOrd="0" presId="urn:microsoft.com/office/officeart/2005/8/layout/process2"/>
    <dgm:cxn modelId="{38BFAACA-133D-4B07-B63A-A31DF431E6D8}" srcId="{9BB21470-79B8-408F-959F-DCCA3AB09BA0}" destId="{97F9BCFC-A8B2-4A61-BBF5-0496544DFED1}" srcOrd="0" destOrd="0" parTransId="{5FEB4674-82AD-40DA-A567-525430A75E49}" sibTransId="{60312EEA-5A64-43DB-AC24-0B89E7050B72}"/>
    <dgm:cxn modelId="{7FF0BAD3-EA54-4D12-9551-03F61D6B9665}" type="presOf" srcId="{9BB21470-79B8-408F-959F-DCCA3AB09BA0}" destId="{5C7195ED-4CE4-4BA0-A5EE-DF39216D9777}" srcOrd="0" destOrd="0" presId="urn:microsoft.com/office/officeart/2005/8/layout/process2"/>
    <dgm:cxn modelId="{557963D5-8F22-4E75-AC6A-452EF9FE4CC3}" type="presOf" srcId="{5D6E6480-808D-4DF2-806D-89749309B946}" destId="{A98CD5FD-C093-45AB-A2E4-3FF402FEB654}" srcOrd="0" destOrd="0" presId="urn:microsoft.com/office/officeart/2005/8/layout/process2"/>
    <dgm:cxn modelId="{E9565DD9-0B11-4056-996D-7047A25BF3FC}" type="presOf" srcId="{5C82A4B7-3117-4F9D-AC3C-083A2A5FBE6C}" destId="{424113FE-18BE-413B-B0B5-9ED32C7302B4}" srcOrd="0" destOrd="0" presId="urn:microsoft.com/office/officeart/2005/8/layout/process2"/>
    <dgm:cxn modelId="{DB03A3E1-A880-485E-AE47-B0D8123FCA8A}" srcId="{9BB21470-79B8-408F-959F-DCCA3AB09BA0}" destId="{5D6E6480-808D-4DF2-806D-89749309B946}" srcOrd="3" destOrd="0" parTransId="{A23E94B3-B7E8-4672-B587-3C0AD72A4FE7}" sibTransId="{EDDEEBE3-382D-40E9-B5D9-9B5A6F22C63A}"/>
    <dgm:cxn modelId="{69E861E7-EF47-4EBF-B544-A587BFE77C83}" type="presOf" srcId="{58D8B047-DCB3-46E9-9B40-70A4E4F43CB0}" destId="{FD1DB0C8-DEB9-436C-A638-3FBB1DF2E79B}" srcOrd="1" destOrd="0" presId="urn:microsoft.com/office/officeart/2005/8/layout/process2"/>
    <dgm:cxn modelId="{ABC89AFC-83BB-48CB-B565-A04433E5565E}" srcId="{9BB21470-79B8-408F-959F-DCCA3AB09BA0}" destId="{02D9E119-5E87-4547-BAED-D8E95B19A10A}" srcOrd="1" destOrd="0" parTransId="{35DCE998-947D-4EA0-B3C4-F1A6DB046638}" sibTransId="{58D8B047-DCB3-46E9-9B40-70A4E4F43CB0}"/>
    <dgm:cxn modelId="{89313EE4-B0F2-4066-B239-C7C343198B75}" type="presParOf" srcId="{5C7195ED-4CE4-4BA0-A5EE-DF39216D9777}" destId="{D45BA261-D4D3-4B6E-AF8E-CD2D5DF83090}" srcOrd="0" destOrd="0" presId="urn:microsoft.com/office/officeart/2005/8/layout/process2"/>
    <dgm:cxn modelId="{E2521DFA-9440-478D-BA62-D448D5432C42}" type="presParOf" srcId="{5C7195ED-4CE4-4BA0-A5EE-DF39216D9777}" destId="{7B6B76EE-5845-4368-9990-E791BA8D1D18}" srcOrd="1" destOrd="0" presId="urn:microsoft.com/office/officeart/2005/8/layout/process2"/>
    <dgm:cxn modelId="{E7D73F8A-1BFA-4D2B-BDD4-180F09205E59}" type="presParOf" srcId="{7B6B76EE-5845-4368-9990-E791BA8D1D18}" destId="{B783BB86-3504-436D-B8E6-91DC5421DC5C}" srcOrd="0" destOrd="0" presId="urn:microsoft.com/office/officeart/2005/8/layout/process2"/>
    <dgm:cxn modelId="{1ED861CE-3591-4B27-A2F1-E06C0EC1A232}" type="presParOf" srcId="{5C7195ED-4CE4-4BA0-A5EE-DF39216D9777}" destId="{9D74D283-65F0-41F6-B6D6-128F2C17B665}" srcOrd="2" destOrd="0" presId="urn:microsoft.com/office/officeart/2005/8/layout/process2"/>
    <dgm:cxn modelId="{1613F083-7022-4AA6-A70E-BAF694B80406}" type="presParOf" srcId="{5C7195ED-4CE4-4BA0-A5EE-DF39216D9777}" destId="{5D94FFA2-F31C-4061-943F-EDB636249A42}" srcOrd="3" destOrd="0" presId="urn:microsoft.com/office/officeart/2005/8/layout/process2"/>
    <dgm:cxn modelId="{F5DD9756-6045-4F1F-AC6A-9CBAE3E394FA}" type="presParOf" srcId="{5D94FFA2-F31C-4061-943F-EDB636249A42}" destId="{FD1DB0C8-DEB9-436C-A638-3FBB1DF2E79B}" srcOrd="0" destOrd="0" presId="urn:microsoft.com/office/officeart/2005/8/layout/process2"/>
    <dgm:cxn modelId="{C168E505-41E2-4545-B8F5-6762BFCD5A4A}" type="presParOf" srcId="{5C7195ED-4CE4-4BA0-A5EE-DF39216D9777}" destId="{424113FE-18BE-413B-B0B5-9ED32C7302B4}" srcOrd="4" destOrd="0" presId="urn:microsoft.com/office/officeart/2005/8/layout/process2"/>
    <dgm:cxn modelId="{33D5CBF4-349E-4134-870F-D1922E900CC4}" type="presParOf" srcId="{5C7195ED-4CE4-4BA0-A5EE-DF39216D9777}" destId="{B32011A8-9763-4CD3-A90D-FEE18B4F3272}" srcOrd="5" destOrd="0" presId="urn:microsoft.com/office/officeart/2005/8/layout/process2"/>
    <dgm:cxn modelId="{E04D4D17-5E34-402B-9DB3-491531099C8F}" type="presParOf" srcId="{B32011A8-9763-4CD3-A90D-FEE18B4F3272}" destId="{0CB081F8-8C9D-4590-91DC-1E8E21BA155E}" srcOrd="0" destOrd="0" presId="urn:microsoft.com/office/officeart/2005/8/layout/process2"/>
    <dgm:cxn modelId="{4E99EE9A-ACED-4DA5-AB8E-BF17126E5E37}" type="presParOf" srcId="{5C7195ED-4CE4-4BA0-A5EE-DF39216D9777}" destId="{A98CD5FD-C093-45AB-A2E4-3FF402FEB65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BA261-D4D3-4B6E-AF8E-CD2D5DF83090}">
      <dsp:nvSpPr>
        <dsp:cNvPr id="0" name=""/>
        <dsp:cNvSpPr/>
      </dsp:nvSpPr>
      <dsp:spPr>
        <a:xfrm>
          <a:off x="0" y="16042"/>
          <a:ext cx="2294815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:</a:t>
          </a:r>
        </a:p>
      </dsp:txBody>
      <dsp:txXfrm>
        <a:off x="21600" y="37642"/>
        <a:ext cx="2251615" cy="694266"/>
      </dsp:txXfrm>
    </dsp:sp>
    <dsp:sp modelId="{7B6B76EE-5845-4368-9990-E791BA8D1D18}">
      <dsp:nvSpPr>
        <dsp:cNvPr id="0" name=""/>
        <dsp:cNvSpPr/>
      </dsp:nvSpPr>
      <dsp:spPr>
        <a:xfrm rot="5280105">
          <a:off x="1032667" y="765908"/>
          <a:ext cx="267655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065537" y="798034"/>
        <a:ext cx="199115" cy="187359"/>
      </dsp:txXfrm>
    </dsp:sp>
    <dsp:sp modelId="{9D74D283-65F0-41F6-B6D6-128F2C17B665}">
      <dsp:nvSpPr>
        <dsp:cNvPr id="0" name=""/>
        <dsp:cNvSpPr/>
      </dsp:nvSpPr>
      <dsp:spPr>
        <a:xfrm>
          <a:off x="0" y="1110166"/>
          <a:ext cx="2371164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4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1600" y="1131766"/>
        <a:ext cx="2327964" cy="694266"/>
      </dsp:txXfrm>
    </dsp:sp>
    <dsp:sp modelId="{5D94FFA2-F31C-4061-943F-EDB636249A42}">
      <dsp:nvSpPr>
        <dsp:cNvPr id="0" name=""/>
        <dsp:cNvSpPr/>
      </dsp:nvSpPr>
      <dsp:spPr>
        <a:xfrm rot="5370251">
          <a:off x="1069928" y="1842006"/>
          <a:ext cx="240463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090290" y="1887705"/>
        <a:ext cx="199115" cy="168324"/>
      </dsp:txXfrm>
    </dsp:sp>
    <dsp:sp modelId="{424113FE-18BE-413B-B0B5-9ED32C7302B4}">
      <dsp:nvSpPr>
        <dsp:cNvPr id="0" name=""/>
        <dsp:cNvSpPr/>
      </dsp:nvSpPr>
      <dsp:spPr>
        <a:xfrm>
          <a:off x="0" y="2168239"/>
          <a:ext cx="2389476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চতুর্থ</a:t>
          </a:r>
          <a:r>
            <a:rPr lang="en-US" sz="4000" kern="1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4000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1600" y="2189839"/>
        <a:ext cx="2346276" cy="694266"/>
      </dsp:txXfrm>
    </dsp:sp>
    <dsp:sp modelId="{B32011A8-9763-4CD3-A90D-FEE18B4F3272}">
      <dsp:nvSpPr>
        <dsp:cNvPr id="0" name=""/>
        <dsp:cNvSpPr/>
      </dsp:nvSpPr>
      <dsp:spPr>
        <a:xfrm rot="5346885">
          <a:off x="1070886" y="2916121"/>
          <a:ext cx="264548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102990" y="2949781"/>
        <a:ext cx="199115" cy="185184"/>
      </dsp:txXfrm>
    </dsp:sp>
    <dsp:sp modelId="{A98CD5FD-C093-45AB-A2E4-3FF402FEB654}">
      <dsp:nvSpPr>
        <dsp:cNvPr id="0" name=""/>
        <dsp:cNvSpPr/>
      </dsp:nvSpPr>
      <dsp:spPr>
        <a:xfrm>
          <a:off x="32082" y="3258395"/>
          <a:ext cx="2359001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৪০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</a:p>
      </dsp:txBody>
      <dsp:txXfrm>
        <a:off x="53682" y="3279995"/>
        <a:ext cx="2315801" cy="69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1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3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4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CE38-9B4C-4113-A02F-736E763094C9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AD8095-18F7-47E7-905D-0A6AC452D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madhuziri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CAB054-6C68-47A7-9715-D9DFA51F1384}"/>
              </a:ext>
            </a:extLst>
          </p:cNvPr>
          <p:cNvSpPr txBox="1"/>
          <p:nvPr/>
        </p:nvSpPr>
        <p:spPr>
          <a:xfrm>
            <a:off x="1166191" y="848139"/>
            <a:ext cx="98596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কেমন আছো ?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D44B5-347F-4750-9539-DD7EA0B833CE}"/>
              </a:ext>
            </a:extLst>
          </p:cNvPr>
          <p:cNvSpPr txBox="1"/>
          <p:nvPr/>
        </p:nvSpPr>
        <p:spPr>
          <a:xfrm>
            <a:off x="2153478" y="2828835"/>
            <a:ext cx="7885043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04F5F-5AF8-4EEC-B055-BEAA5FE51E30}"/>
              </a:ext>
            </a:extLst>
          </p:cNvPr>
          <p:cNvSpPr txBox="1"/>
          <p:nvPr/>
        </p:nvSpPr>
        <p:spPr>
          <a:xfrm>
            <a:off x="3578087" y="1737547"/>
            <a:ext cx="503582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আশা করি সকলেই ভালো আছো।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32BF2-4065-4832-A9E8-F3D2D4357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07" y="4472608"/>
            <a:ext cx="2143125" cy="214312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79443-4846-498F-AC4B-1FAAE2F087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3"/>
          <a:stretch/>
        </p:blipFill>
        <p:spPr>
          <a:xfrm>
            <a:off x="5869438" y="0"/>
            <a:ext cx="627246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607B9A-4ADC-445A-858A-378C4333E4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r="51513"/>
          <a:stretch/>
        </p:blipFill>
        <p:spPr>
          <a:xfrm>
            <a:off x="-53009" y="0"/>
            <a:ext cx="591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9A709-6876-4C2A-9433-850D1AC30DF8}"/>
              </a:ext>
            </a:extLst>
          </p:cNvPr>
          <p:cNvSpPr txBox="1"/>
          <p:nvPr/>
        </p:nvSpPr>
        <p:spPr>
          <a:xfrm>
            <a:off x="4131039" y="479767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DE2DC-250E-42F3-A6C1-E65DB5D7C014}"/>
              </a:ext>
            </a:extLst>
          </p:cNvPr>
          <p:cNvSpPr txBox="1"/>
          <p:nvPr/>
        </p:nvSpPr>
        <p:spPr>
          <a:xfrm>
            <a:off x="2797539" y="1306683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0896C-5582-4AE8-B3FA-2DB7EE88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68168"/>
            <a:ext cx="10058400" cy="4059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45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29065-426E-41E6-93F1-59DECBC1AF05}"/>
              </a:ext>
            </a:extLst>
          </p:cNvPr>
          <p:cNvSpPr txBox="1"/>
          <p:nvPr/>
        </p:nvSpPr>
        <p:spPr>
          <a:xfrm>
            <a:off x="1491916" y="434715"/>
            <a:ext cx="314425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পাঠঃ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ADE75-5E77-4E63-9942-F76C8DA4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0" y="434715"/>
            <a:ext cx="2032417" cy="243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9609A-6EBF-451E-84F7-5C5D7FC7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28" y="3342006"/>
            <a:ext cx="7633742" cy="30812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285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A4-EF78-4CDF-9974-65725089A9B7}"/>
              </a:ext>
            </a:extLst>
          </p:cNvPr>
          <p:cNvSpPr txBox="1"/>
          <p:nvPr/>
        </p:nvSpPr>
        <p:spPr>
          <a:xfrm>
            <a:off x="479686" y="430967"/>
            <a:ext cx="3252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 পাঠঃ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9A31D-A118-4491-858F-23D0713D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43" y="430967"/>
            <a:ext cx="4726899" cy="1922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78058-B079-4F67-A48B-7BD6A5C1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41" y="2817351"/>
            <a:ext cx="7633742" cy="30812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375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48097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13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80150"/>
            <a:ext cx="6629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ষড়ঋতু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635151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যুক্তবর্নগুলো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407390"/>
            <a:ext cx="66294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-ষ + ম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ষ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 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 ব +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রি-ফলা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(  </a:t>
            </a:r>
            <a:r>
              <a:rPr lang="en-US" sz="3600" dirty="0">
                <a:latin typeface="SutonnyMJ"/>
                <a:cs typeface="SutonnyMJ"/>
              </a:rPr>
              <a:t>„ )</a:t>
            </a:r>
          </a:p>
          <a:p>
            <a:r>
              <a:rPr lang="en-US" sz="3600" dirty="0">
                <a:latin typeface="SutonnyMJ"/>
                <a:cs typeface="SutonnyMJ"/>
              </a:rPr>
              <a:t>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 ষ + 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প্রচন্ড = ১। প্র= প + র –ফলা  (   </a:t>
            </a:r>
            <a:r>
              <a:rPr lang="bn-IN" sz="3600" dirty="0">
                <a:latin typeface="SutonnyMJ" pitchFamily="2" charset="0"/>
                <a:cs typeface="NikoshBAN" pitchFamily="2" charset="0"/>
              </a:rPr>
              <a:t>ª)  </a:t>
            </a:r>
          </a:p>
          <a:p>
            <a:r>
              <a:rPr lang="bn-IN" sz="3600" dirty="0">
                <a:latin typeface="SutonnyMJ" pitchFamily="2" charset="0"/>
                <a:cs typeface="NikoshBAN" pitchFamily="2" charset="0"/>
              </a:rPr>
              <a:t>          ২।  ন্ড=  ন + 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AE80F-7C47-4899-ABB8-BE2D6DF858ED}"/>
              </a:ext>
            </a:extLst>
          </p:cNvPr>
          <p:cNvSpPr txBox="1"/>
          <p:nvPr/>
        </p:nvSpPr>
        <p:spPr>
          <a:xfrm>
            <a:off x="1716157" y="2027592"/>
            <a:ext cx="875968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গঠনঃ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 = হেমন্ত , ষ্ট = কষ্ট , দ্র = ভাদ্র , ন্ড = পাষন্ড, ষ্ঠ = জৈষ্ঠ্য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3FE8F-82A0-4253-9257-64411F6D4B19}"/>
              </a:ext>
            </a:extLst>
          </p:cNvPr>
          <p:cNvSpPr txBox="1"/>
          <p:nvPr/>
        </p:nvSpPr>
        <p:spPr>
          <a:xfrm>
            <a:off x="1716157" y="3525090"/>
            <a:ext cx="8759686" cy="2862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কী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প্রাকৃতিক অবস্থা অনুযায়ী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কোন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ভিত্তিতে স্থির করা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ভাগকে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বলে 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প্রতি দুই মাসে একটি ঋতু হয়। যেমনঃ বৈশাখ ও জৈষ্ঠ্য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এই দুই মাস গ্রীষ্মকাল।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1E2BB-6510-450E-B90D-DF5C0A1386F0}"/>
              </a:ext>
            </a:extLst>
          </p:cNvPr>
          <p:cNvSpPr txBox="1"/>
          <p:nvPr/>
        </p:nvSpPr>
        <p:spPr>
          <a:xfrm>
            <a:off x="1716157" y="583096"/>
            <a:ext cx="875968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= ন্ত – ন +ত , আশ্বিন = শ্ব – শ + ব ,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অসহ্য = হ্য – হ + য _ ফলা , ফাল্গুন = ল্গ – ল + গ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8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A0B4FE-9066-4FF6-9C6D-6675C85316F5}"/>
              </a:ext>
            </a:extLst>
          </p:cNvPr>
          <p:cNvSpPr txBox="1"/>
          <p:nvPr/>
        </p:nvSpPr>
        <p:spPr>
          <a:xfrm>
            <a:off x="1444487" y="890716"/>
            <a:ext cx="8945217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*     ষড়ঋতু কী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একটি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 প্রাকৃতিক অবস্থা অনুযায়ী ছয়টি ভাগে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করা হয়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এই ছয়টি ঋতুর সমন্বয়কে ষড়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বলে 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FBE52-D7B5-450B-9F4A-A70441E441A8}"/>
              </a:ext>
            </a:extLst>
          </p:cNvPr>
          <p:cNvSpPr txBox="1"/>
          <p:nvPr/>
        </p:nvSpPr>
        <p:spPr>
          <a:xfrm>
            <a:off x="1442968" y="3255499"/>
            <a:ext cx="8945216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ঋতু্র  প্রভাবে বাংলাদেশকে ষড়ঋতুর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দেশ বলা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উঃ গ্রীষ্ম , বর্ষা , শরৎ , হেমন্ত , শীত ও বসন্ত 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প্রভাবে  বাংলাদেশকে ষড়ঋতুর দেশ বলা হয়।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3625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2ECC5-5912-4508-B3C7-BF475E6F85B8}"/>
              </a:ext>
            </a:extLst>
          </p:cNvPr>
          <p:cNvSpPr txBox="1"/>
          <p:nvPr/>
        </p:nvSpPr>
        <p:spPr>
          <a:xfrm>
            <a:off x="871925" y="1192593"/>
            <a:ext cx="193373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06CA0A90-4256-430F-B2C0-E201AC9AD5CB}"/>
              </a:ext>
            </a:extLst>
          </p:cNvPr>
          <p:cNvSpPr/>
          <p:nvPr/>
        </p:nvSpPr>
        <p:spPr>
          <a:xfrm flipV="1">
            <a:off x="856935" y="927834"/>
            <a:ext cx="2395930" cy="1175851"/>
          </a:xfrm>
          <a:prstGeom prst="bentUpArrow">
            <a:avLst>
              <a:gd name="adj1" fmla="val 25000"/>
              <a:gd name="adj2" fmla="val 24363"/>
              <a:gd name="adj3" fmla="val 2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F1120E4-F2EE-4302-975E-D9C03F30C73D}"/>
              </a:ext>
            </a:extLst>
          </p:cNvPr>
          <p:cNvSpPr/>
          <p:nvPr/>
        </p:nvSpPr>
        <p:spPr>
          <a:xfrm>
            <a:off x="856936" y="2582255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F1BB8-7A63-4C8B-8E7A-1CF7347289FE}"/>
              </a:ext>
            </a:extLst>
          </p:cNvPr>
          <p:cNvSpPr txBox="1"/>
          <p:nvPr/>
        </p:nvSpPr>
        <p:spPr>
          <a:xfrm>
            <a:off x="3717562" y="2582255"/>
            <a:ext cx="56812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নূতন শব্দগুলো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BA07CD-4759-4F7B-A0ED-08D9938AC18E}"/>
              </a:ext>
            </a:extLst>
          </p:cNvPr>
          <p:cNvSpPr/>
          <p:nvPr/>
        </p:nvSpPr>
        <p:spPr>
          <a:xfrm>
            <a:off x="871925" y="3717561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399EE-18CE-4F27-B53B-BDCA0FDB43FD}"/>
              </a:ext>
            </a:extLst>
          </p:cNvPr>
          <p:cNvSpPr txBox="1"/>
          <p:nvPr/>
        </p:nvSpPr>
        <p:spPr>
          <a:xfrm>
            <a:off x="3717561" y="3717561"/>
            <a:ext cx="713531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যুক্তবর্ণ আছে এমন শব্দগুলো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39E42D5-162F-4D07-A1EB-7AF4AD74A1F9}"/>
              </a:ext>
            </a:extLst>
          </p:cNvPr>
          <p:cNvSpPr/>
          <p:nvPr/>
        </p:nvSpPr>
        <p:spPr>
          <a:xfrm>
            <a:off x="871925" y="4901784"/>
            <a:ext cx="2380940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ED0CF-B58F-45BD-AC13-C56486CCB9F1}"/>
              </a:ext>
            </a:extLst>
          </p:cNvPr>
          <p:cNvSpPr txBox="1"/>
          <p:nvPr/>
        </p:nvSpPr>
        <p:spPr>
          <a:xfrm>
            <a:off x="3717561" y="4901784"/>
            <a:ext cx="7135317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২ টি করে শব্দ তৈরি কর। </a:t>
            </a:r>
          </a:p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, শ্ব , ন্ত , দ্র , র্ণ , ষ্ম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4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Bent-Up 8">
            <a:extLst>
              <a:ext uri="{FF2B5EF4-FFF2-40B4-BE49-F238E27FC236}">
                <a16:creationId xmlns:a16="http://schemas.microsoft.com/office/drawing/2014/main" id="{7FF7B052-44CE-4DE0-9F09-30A7E8B16D2E}"/>
              </a:ext>
            </a:extLst>
          </p:cNvPr>
          <p:cNvSpPr/>
          <p:nvPr/>
        </p:nvSpPr>
        <p:spPr>
          <a:xfrm flipV="1">
            <a:off x="1328533" y="435687"/>
            <a:ext cx="3533550" cy="1139687"/>
          </a:xfrm>
          <a:prstGeom prst="bentUpArrow">
            <a:avLst>
              <a:gd name="adj1" fmla="val 18421"/>
              <a:gd name="adj2" fmla="val 36184"/>
              <a:gd name="adj3" fmla="val 1985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B8DEF-3E0D-465F-94BC-E7E9D861FFC2}"/>
              </a:ext>
            </a:extLst>
          </p:cNvPr>
          <p:cNvSpPr txBox="1"/>
          <p:nvPr/>
        </p:nvSpPr>
        <p:spPr>
          <a:xfrm>
            <a:off x="1328533" y="665637"/>
            <a:ext cx="1358348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08B9974-61E2-4BB0-83A5-B1A7A4871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7728"/>
              </p:ext>
            </p:extLst>
          </p:nvPr>
        </p:nvGraphicFramePr>
        <p:xfrm>
          <a:off x="3147938" y="2389231"/>
          <a:ext cx="6284820" cy="428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585">
                  <a:extLst>
                    <a:ext uri="{9D8B030D-6E8A-4147-A177-3AD203B41FA5}">
                      <a16:colId xmlns:a16="http://schemas.microsoft.com/office/drawing/2014/main" val="886985492"/>
                    </a:ext>
                  </a:extLst>
                </a:gridCol>
                <a:gridCol w="3129235">
                  <a:extLst>
                    <a:ext uri="{9D8B030D-6E8A-4147-A177-3AD203B41FA5}">
                      <a16:colId xmlns:a16="http://schemas.microsoft.com/office/drawing/2014/main" val="2065627995"/>
                    </a:ext>
                  </a:extLst>
                </a:gridCol>
              </a:tblGrid>
              <a:tr h="263027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বাম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11936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বৈশাখ ও জৈষ্ঠ্য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93454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 ও আশ্বিন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98722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হেমন্তকাল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 ও চৈত্র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47616"/>
                  </a:ext>
                </a:extLst>
              </a:tr>
              <a:tr h="372622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শরৎকাল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 ও শ্রাবণ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84944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কার্তিক ও অগ্রহায়ণ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900160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বসন্তকাল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 ও মাঘ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556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ED6C0ED-6EB0-4D0C-8CE0-0602091DDBF6}"/>
              </a:ext>
            </a:extLst>
          </p:cNvPr>
          <p:cNvSpPr txBox="1"/>
          <p:nvPr/>
        </p:nvSpPr>
        <p:spPr>
          <a:xfrm>
            <a:off x="3147938" y="1659137"/>
            <a:ext cx="649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পাশের  সাথে বাম পাশের মিল 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7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09030-BF93-4426-B99C-440E63D2CD00}"/>
              </a:ext>
            </a:extLst>
          </p:cNvPr>
          <p:cNvSpPr txBox="1"/>
          <p:nvPr/>
        </p:nvSpPr>
        <p:spPr>
          <a:xfrm>
            <a:off x="1723869" y="1959246"/>
            <a:ext cx="9683646" cy="3970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ক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খ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গ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ঘ 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কয় মাস পর পর ঋতু বদল হয় ?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ক) ৩           খ)   ২              গ)   ৪            ঘ)  ৫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মধুমাস বলা হয় কোন ঋতুকে ?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ক) বর্ষাকালকে  খ) গ্রীষ্মকালকে গ) বসন্তকালকে ঘ) শীতকালকে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5330F-0E52-44F9-8697-7E1EFCB3A3A8}"/>
              </a:ext>
            </a:extLst>
          </p:cNvPr>
          <p:cNvSpPr txBox="1"/>
          <p:nvPr/>
        </p:nvSpPr>
        <p:spPr>
          <a:xfrm>
            <a:off x="1738865" y="854439"/>
            <a:ext cx="60110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দাওঃ (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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9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BAD513-C221-49E5-976F-27EE3BF2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5177"/>
              </p:ext>
            </p:extLst>
          </p:nvPr>
        </p:nvGraphicFramePr>
        <p:xfrm>
          <a:off x="1683027" y="2113001"/>
          <a:ext cx="8630206" cy="33203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30206">
                  <a:extLst>
                    <a:ext uri="{9D8B030D-6E8A-4147-A177-3AD203B41FA5}">
                      <a16:colId xmlns:a16="http://schemas.microsoft.com/office/drawing/2014/main" val="853168286"/>
                    </a:ext>
                  </a:extLst>
                </a:gridCol>
              </a:tblGrid>
              <a:tr h="612499"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সংক্ষেপে  উত্তর দাওঃ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81628"/>
                  </a:ext>
                </a:extLst>
              </a:tr>
              <a:tr h="67697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 কোন কোন মাস মিলে শরৎকাল  ?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20384"/>
                  </a:ext>
                </a:extLst>
              </a:tr>
              <a:tr h="67697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 কোন দেশকে ষড়ঋতুর দেশ বলা হয়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41882"/>
                  </a:ext>
                </a:extLst>
              </a:tr>
              <a:tr h="67697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 আমাদের দেশের চেনা-চেহারা বদলে যায় কেন 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13606"/>
                  </a:ext>
                </a:extLst>
              </a:tr>
              <a:tr h="67697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বছরের বারো মাসের নামগুলো বল 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4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0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124200"/>
            <a:ext cx="24384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2738498"/>
            <a:ext cx="7772400" cy="2923877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মধুঝিরি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3"/>
              </a:rPr>
              <a:t>habibmadhuziri@gmail.com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Cell phone : 01818437182</a:t>
            </a:r>
          </a:p>
        </p:txBody>
      </p:sp>
      <p:sp>
        <p:nvSpPr>
          <p:cNvPr id="6" name="Curved Up Ribbon 5"/>
          <p:cNvSpPr/>
          <p:nvPr/>
        </p:nvSpPr>
        <p:spPr>
          <a:xfrm>
            <a:off x="3124200" y="914400"/>
            <a:ext cx="5791200" cy="6858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4CCDDA-7347-4806-A191-5FB889854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33961"/>
              </p:ext>
            </p:extLst>
          </p:nvPr>
        </p:nvGraphicFramePr>
        <p:xfrm>
          <a:off x="1823803" y="1508760"/>
          <a:ext cx="8544394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44394">
                  <a:extLst>
                    <a:ext uri="{9D8B030D-6E8A-4147-A177-3AD203B41FA5}">
                      <a16:colId xmlns:a16="http://schemas.microsoft.com/office/drawing/2014/main" val="843287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খালি ঘর পূরণ করঃ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4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বাংলাদেশ............. দেশ 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9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ভাদ্র ও  আশ্বিন এই দুই মাস মিলে .........।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3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ছয়টি ঋতুই প্রত্যেক ....... আসা-যাওয়া করে।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আমাদের  ..... ঋতুতে প্রকৃতির রয়েছে নতুন নতুন সাজ।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0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 গ্রীষ্মে কি প্রচন্ড .........।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1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879AA0-16E2-4C5C-A77F-9E0F9211310A}"/>
              </a:ext>
            </a:extLst>
          </p:cNvPr>
          <p:cNvSpPr/>
          <p:nvPr/>
        </p:nvSpPr>
        <p:spPr>
          <a:xfrm>
            <a:off x="4273224" y="658858"/>
            <a:ext cx="364555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A78221E-F737-46CB-9D99-1DEAA824B801}"/>
              </a:ext>
            </a:extLst>
          </p:cNvPr>
          <p:cNvSpPr/>
          <p:nvPr/>
        </p:nvSpPr>
        <p:spPr>
          <a:xfrm>
            <a:off x="5606322" y="1813810"/>
            <a:ext cx="922816" cy="67567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02693-8E54-4D27-9F02-175D5287B046}"/>
              </a:ext>
            </a:extLst>
          </p:cNvPr>
          <p:cNvSpPr txBox="1"/>
          <p:nvPr/>
        </p:nvSpPr>
        <p:spPr>
          <a:xfrm>
            <a:off x="2463911" y="2581993"/>
            <a:ext cx="722525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শব্দ  ও  বাক্য গঠন করঃ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, ন্ত , দ্র , ন্দ </a:t>
            </a:r>
            <a:r>
              <a:rPr lang="bn-IN" sz="3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BCDDE-C666-44D0-842B-CE7D49AD6D71}"/>
              </a:ext>
            </a:extLst>
          </p:cNvPr>
          <p:cNvSpPr txBox="1"/>
          <p:nvPr/>
        </p:nvSpPr>
        <p:spPr>
          <a:xfrm>
            <a:off x="2447869" y="3971083"/>
            <a:ext cx="722525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গ্রীষ্ম ঋতু সম্পর্কে ৩ টি বাক্য লিখ।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FE53-7A6A-41D5-9FDD-41132241BA6A}"/>
              </a:ext>
            </a:extLst>
          </p:cNvPr>
          <p:cNvSpPr txBox="1"/>
          <p:nvPr/>
        </p:nvSpPr>
        <p:spPr>
          <a:xfrm>
            <a:off x="2463911" y="4828675"/>
            <a:ext cx="7209217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গ্রীষ্মকালে আমাদের দেশে পাওয়া যায় এরকম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কয়েকটি ফলের নাম লিখ।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build="p" animBg="1"/>
      <p:bldP spid="6" grpId="0" build="p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61C02-50AD-4182-A4CB-FC63E6B475AE}"/>
              </a:ext>
            </a:extLst>
          </p:cNvPr>
          <p:cNvSpPr/>
          <p:nvPr/>
        </p:nvSpPr>
        <p:spPr>
          <a:xfrm>
            <a:off x="3401191" y="1513297"/>
            <a:ext cx="538961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</a:t>
            </a:r>
            <a:endParaRPr lang="en-US" sz="54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61EDE6-6615-44FB-AB44-AAFBF62537AF}"/>
              </a:ext>
            </a:extLst>
          </p:cNvPr>
          <p:cNvSpPr/>
          <p:nvPr/>
        </p:nvSpPr>
        <p:spPr>
          <a:xfrm>
            <a:off x="4607450" y="2967335"/>
            <a:ext cx="2977097" cy="9233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5A463-8379-4CA1-B448-00A55FCE3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79954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85B87-4A28-4905-9B01-A5518A47C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6"/>
          <a:stretch/>
        </p:blipFill>
        <p:spPr>
          <a:xfrm>
            <a:off x="-8017" y="0"/>
            <a:ext cx="6087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2777223"/>
              </p:ext>
            </p:extLst>
          </p:nvPr>
        </p:nvGraphicFramePr>
        <p:xfrm>
          <a:off x="3048001" y="1397000"/>
          <a:ext cx="250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Amar Bangla Boi - আমার বাংলা বই (Class 4) - TextBook | PDF DOWNLOAD">
            <a:extLst>
              <a:ext uri="{FF2B5EF4-FFF2-40B4-BE49-F238E27FC236}">
                <a16:creationId xmlns:a16="http://schemas.microsoft.com/office/drawing/2014/main" id="{F285640A-4AB2-403F-B43F-8D992CF0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20" y="1397000"/>
            <a:ext cx="225918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106270"/>
            <a:ext cx="1600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223625"/>
            <a:ext cx="893413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কলেইতো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গান শোনি,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তাই’না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!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আজকে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5C8C79C4-B586-4607-8628-F44E4E3E8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9732"/>
              </p:ext>
            </p:extLst>
          </p:nvPr>
        </p:nvGraphicFramePr>
        <p:xfrm>
          <a:off x="3808413" y="4646613"/>
          <a:ext cx="45767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4576680" imgH="437760" progId="Package">
                  <p:embed/>
                </p:oleObj>
              </mc:Choice>
              <mc:Fallback>
                <p:oleObj name="Packager Shell Object" showAsIcon="1" r:id="rId3" imgW="4576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413" y="4646613"/>
                        <a:ext cx="45767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9B0E9-AF13-47C8-B461-4523BB2E4843}"/>
              </a:ext>
            </a:extLst>
          </p:cNvPr>
          <p:cNvSpPr txBox="1"/>
          <p:nvPr/>
        </p:nvSpPr>
        <p:spPr>
          <a:xfrm>
            <a:off x="947530" y="456267"/>
            <a:ext cx="324678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পুর্ব পাঠের আলোচনাঃ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2C067-1BFC-449F-AE76-B8826B53B5E0}"/>
              </a:ext>
            </a:extLst>
          </p:cNvPr>
          <p:cNvSpPr txBox="1"/>
          <p:nvPr/>
        </p:nvSpPr>
        <p:spPr>
          <a:xfrm>
            <a:off x="887895" y="1311965"/>
            <a:ext cx="474427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*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কয় ঋতুর দেশ ?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EB23F-F004-4599-AF89-46F11824F73C}"/>
              </a:ext>
            </a:extLst>
          </p:cNvPr>
          <p:cNvSpPr txBox="1"/>
          <p:nvPr/>
        </p:nvSpPr>
        <p:spPr>
          <a:xfrm>
            <a:off x="5989981" y="1311965"/>
            <a:ext cx="531412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বাংলাদেশ ছয় ঋতুর দেশ 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CA0CD-54E6-4E22-9173-5E62591DF912}"/>
              </a:ext>
            </a:extLst>
          </p:cNvPr>
          <p:cNvSpPr txBox="1"/>
          <p:nvPr/>
        </p:nvSpPr>
        <p:spPr>
          <a:xfrm>
            <a:off x="887895" y="2168245"/>
            <a:ext cx="474427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*কোন ঋতুকে মধুমাস বলা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EE66D-0812-423C-980C-71CA563E2D49}"/>
              </a:ext>
            </a:extLst>
          </p:cNvPr>
          <p:cNvSpPr txBox="1"/>
          <p:nvPr/>
        </p:nvSpPr>
        <p:spPr>
          <a:xfrm>
            <a:off x="5989981" y="2199863"/>
            <a:ext cx="531412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গ্রীষ্ম ঋতুকে মধুমাস বলা হয়।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10A60-6198-464B-A07A-C516C4F86853}"/>
              </a:ext>
            </a:extLst>
          </p:cNvPr>
          <p:cNvSpPr txBox="1"/>
          <p:nvPr/>
        </p:nvSpPr>
        <p:spPr>
          <a:xfrm>
            <a:off x="887895" y="3024525"/>
            <a:ext cx="474427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দুই মাস শরৎকাল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F095B-50B8-4160-8760-D496E8C7AAFC}"/>
              </a:ext>
            </a:extLst>
          </p:cNvPr>
          <p:cNvSpPr txBox="1"/>
          <p:nvPr/>
        </p:nvSpPr>
        <p:spPr>
          <a:xfrm>
            <a:off x="5989981" y="3039456"/>
            <a:ext cx="531412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ভাদ্র ও </a:t>
            </a:r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মাস শরৎকাল ।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F2C93-3929-480E-A25E-CD2CC2C308EA}"/>
              </a:ext>
            </a:extLst>
          </p:cNvPr>
          <p:cNvSpPr txBox="1"/>
          <p:nvPr/>
        </p:nvSpPr>
        <p:spPr>
          <a:xfrm>
            <a:off x="887896" y="3880805"/>
            <a:ext cx="10416208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শব্দ তৈরি করঃ    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, ন্ত , দ্র , ন্দ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E2603-D515-40B0-8A63-A5ACBD433BE7}"/>
              </a:ext>
            </a:extLst>
          </p:cNvPr>
          <p:cNvSpPr txBox="1"/>
          <p:nvPr/>
        </p:nvSpPr>
        <p:spPr>
          <a:xfrm>
            <a:off x="947530" y="4945870"/>
            <a:ext cx="10356573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*এতক্ষন যে সকল প্রশ্নের উত্তর দিয়েছ  এগুলো কি আমরা পুর্বে পড়েছি ? উঃ হ্যাঁ পড়েছি।   *  কোন গল্পে পড়েছি ?   উঃ বাংলাদেশের প্রকৃতি। 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1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06958"/>
            <a:ext cx="27432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438400"/>
            <a:ext cx="7467600" cy="1261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........... গ্রীষ্মকালের ফল।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219" y="5181601"/>
            <a:ext cx="3366053" cy="769441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    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892B-E414-4928-9AB3-7F955ADA314C}"/>
              </a:ext>
            </a:extLst>
          </p:cNvPr>
          <p:cNvSpPr/>
          <p:nvPr/>
        </p:nvSpPr>
        <p:spPr>
          <a:xfrm>
            <a:off x="5667851" y="917429"/>
            <a:ext cx="373692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বাংলাদেশের প্রকৃতি </a:t>
            </a:r>
            <a:endParaRPr lang="en-US" sz="3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225" y="49475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594" y="3550951"/>
            <a:ext cx="893413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: ২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-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বিভিন্ন বিষয়ে নিজের ধারণা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ব্যক্ত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EAA01-C032-4189-8B15-D994C436E86D}"/>
              </a:ext>
            </a:extLst>
          </p:cNvPr>
          <p:cNvSpPr txBox="1"/>
          <p:nvPr/>
        </p:nvSpPr>
        <p:spPr>
          <a:xfrm>
            <a:off x="2173575" y="1354120"/>
            <a:ext cx="8934136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৩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৪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বৈ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চিত্র্য 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শোনে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বুঝতে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                  ৩.৪.১- বাংলাদেশের প্রকৃতির বৈশিষ্ট্য বিষয়ে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      শুনে বুঝতে পারবে। 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609C5-9FB1-448D-8AA9-81D539F1B8DF}"/>
              </a:ext>
            </a:extLst>
          </p:cNvPr>
          <p:cNvSpPr txBox="1"/>
          <p:nvPr/>
        </p:nvSpPr>
        <p:spPr>
          <a:xfrm>
            <a:off x="2173574" y="4943763"/>
            <a:ext cx="8904155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: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৪.২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-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পাঠে ব্যবহৃত বাক্য শ্রবণযোগ্য স্পষ্ট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       স্বরে  ও প্রমিত উচ্চারণে সাবলীলভাবে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       পড়তে পারবে। 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  <p:bldP spid="4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6C6E26-E9E5-42DE-9BC4-FDB92E5C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688" y="1263192"/>
            <a:ext cx="3241755" cy="13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46970C-BE0E-4250-B763-026506A9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687" y="4269417"/>
            <a:ext cx="3241755" cy="128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rrow: Bent 16">
            <a:extLst>
              <a:ext uri="{FF2B5EF4-FFF2-40B4-BE49-F238E27FC236}">
                <a16:creationId xmlns:a16="http://schemas.microsoft.com/office/drawing/2014/main" id="{EEC726CB-D5D3-4215-AEC2-7CCE43D074D4}"/>
              </a:ext>
            </a:extLst>
          </p:cNvPr>
          <p:cNvSpPr/>
          <p:nvPr/>
        </p:nvSpPr>
        <p:spPr>
          <a:xfrm rot="5400000">
            <a:off x="1370875" y="-586022"/>
            <a:ext cx="1032848" cy="2612728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BC486-6250-4B54-9AA6-C5F2F4ECF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55" y="1236764"/>
            <a:ext cx="3141082" cy="13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72A353-626B-4B3D-966B-ABEAFF1AD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5" y="2771680"/>
            <a:ext cx="3017241" cy="13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44039F-B638-4BEA-865B-2228C7764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" y="4129529"/>
            <a:ext cx="3017241" cy="142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01686A-3749-4101-8BA8-B39F3F97E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88" y="2771679"/>
            <a:ext cx="3241755" cy="13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C187B1-4651-4CE8-A918-84C22DC5836F}"/>
              </a:ext>
            </a:extLst>
          </p:cNvPr>
          <p:cNvSpPr txBox="1"/>
          <p:nvPr/>
        </p:nvSpPr>
        <p:spPr>
          <a:xfrm>
            <a:off x="7062837" y="552485"/>
            <a:ext cx="4292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দেখছি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ED275-2054-4593-853F-CFAEADA05CB7}"/>
              </a:ext>
            </a:extLst>
          </p:cNvPr>
          <p:cNvSpPr txBox="1"/>
          <p:nvPr/>
        </p:nvSpPr>
        <p:spPr>
          <a:xfrm>
            <a:off x="6970072" y="1133407"/>
            <a:ext cx="4384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মাটি ফেটে চৌচির হয়ে গেছে।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6F627-77D5-4823-ABC3-ED5B9904779B}"/>
              </a:ext>
            </a:extLst>
          </p:cNvPr>
          <p:cNvSpPr txBox="1"/>
          <p:nvPr/>
        </p:nvSpPr>
        <p:spPr>
          <a:xfrm>
            <a:off x="6932485" y="1598620"/>
            <a:ext cx="4384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পানিতে চারদিক ডুবে গেছে।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69F52D-2650-421D-AC10-4E649FFAE44E}"/>
              </a:ext>
            </a:extLst>
          </p:cNvPr>
          <p:cNvSpPr txBox="1"/>
          <p:nvPr/>
        </p:nvSpPr>
        <p:spPr>
          <a:xfrm>
            <a:off x="6830518" y="2145053"/>
            <a:ext cx="44467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৩। কাশবনে ছেলেমেয়েরা ছুটাছুটি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করছে।</a:t>
            </a:r>
            <a:endParaRPr lang="bn-IN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26BB23-B5E0-4893-9F3E-EE5C53300C0B}"/>
              </a:ext>
            </a:extLst>
          </p:cNvPr>
          <p:cNvSpPr txBox="1"/>
          <p:nvPr/>
        </p:nvSpPr>
        <p:spPr>
          <a:xfrm>
            <a:off x="6857022" y="2890386"/>
            <a:ext cx="42921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৪। নতুন ধান ঘরে তোলার জন্য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শুকাচ্ছে।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3CB113-F44C-48E2-87E0-24EB7D32DBFB}"/>
              </a:ext>
            </a:extLst>
          </p:cNvPr>
          <p:cNvSpPr txBox="1"/>
          <p:nvPr/>
        </p:nvSpPr>
        <p:spPr>
          <a:xfrm>
            <a:off x="6942197" y="3889765"/>
            <a:ext cx="49260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শীতের কাপড় পরিধান করে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লোকজন হাঁটছে এবং একজন লোক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খেজুরের রস নিয়ে যাচ্ছে।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85FE0A-D6CA-4711-A676-953F6EE05B9B}"/>
              </a:ext>
            </a:extLst>
          </p:cNvPr>
          <p:cNvSpPr txBox="1"/>
          <p:nvPr/>
        </p:nvSpPr>
        <p:spPr>
          <a:xfrm>
            <a:off x="6970072" y="5461418"/>
            <a:ext cx="45990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বাগানে ফুল ফুটেছে।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9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8" grpId="0" build="allAtOnce"/>
      <p:bldP spid="30" grpId="0" build="allAtOnce"/>
      <p:bldP spid="32" grpId="0" build="allAtOnce"/>
      <p:bldP spid="34" grpId="0" build="allAtOnce"/>
      <p:bldP spid="36" grpId="0" build="allAtOnce"/>
      <p:bldP spid="3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9B683-D8AD-4C4C-B366-8314AB2F439B}"/>
              </a:ext>
            </a:extLst>
          </p:cNvPr>
          <p:cNvSpPr txBox="1"/>
          <p:nvPr/>
        </p:nvSpPr>
        <p:spPr>
          <a:xfrm>
            <a:off x="1463040" y="640080"/>
            <a:ext cx="95554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দৃশ্যগুলো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কখন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763A4-00E6-4C9C-9230-A36D0C058A5C}"/>
              </a:ext>
            </a:extLst>
          </p:cNvPr>
          <p:cNvSpPr txBox="1"/>
          <p:nvPr/>
        </p:nvSpPr>
        <p:spPr>
          <a:xfrm>
            <a:off x="1485900" y="1760220"/>
            <a:ext cx="95326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দৃশ্যগুলো সাধারণত  বিভিন্ন ঋতুতে আমাদের এই বাংলাদেশে দেখা যায়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81F2D-72A8-40CA-A655-F2F3FC7A952D}"/>
              </a:ext>
            </a:extLst>
          </p:cNvPr>
          <p:cNvSpPr txBox="1"/>
          <p:nvPr/>
        </p:nvSpPr>
        <p:spPr>
          <a:xfrm>
            <a:off x="1485900" y="3429000"/>
            <a:ext cx="953262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ছবিগুলো দেখে আমরা কি বুঝতে পারি ?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93AB2-E9ED-458E-8942-ABE2A31E8B49}"/>
              </a:ext>
            </a:extLst>
          </p:cNvPr>
          <p:cNvSpPr txBox="1"/>
          <p:nvPr/>
        </p:nvSpPr>
        <p:spPr>
          <a:xfrm>
            <a:off x="1485900" y="4572000"/>
            <a:ext cx="953262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আমাদের দেশে বিভিন্ন ঋতুতে প্রকৃতি বিভিন্ন রুপ ধারণ করে তা আমরা  ছবিগুলো দেখে  বুঝতে পারি।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60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814</TotalTime>
  <Words>925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Gill Sans MT</vt:lpstr>
      <vt:lpstr>NikoshBAN</vt:lpstr>
      <vt:lpstr>SutonnyMJ</vt:lpstr>
      <vt:lpstr>Gallery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63</cp:revision>
  <dcterms:created xsi:type="dcterms:W3CDTF">2020-09-25T02:56:50Z</dcterms:created>
  <dcterms:modified xsi:type="dcterms:W3CDTF">2020-09-27T18:39:38Z</dcterms:modified>
</cp:coreProperties>
</file>