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handoutMasterIdLst>
    <p:handoutMasterId r:id="rId22"/>
  </p:handoutMasterIdLst>
  <p:sldIdLst>
    <p:sldId id="597" r:id="rId2"/>
    <p:sldId id="517" r:id="rId3"/>
    <p:sldId id="593" r:id="rId4"/>
    <p:sldId id="585" r:id="rId5"/>
    <p:sldId id="544" r:id="rId6"/>
    <p:sldId id="574" r:id="rId7"/>
    <p:sldId id="501" r:id="rId8"/>
    <p:sldId id="592" r:id="rId9"/>
    <p:sldId id="586" r:id="rId10"/>
    <p:sldId id="456" r:id="rId11"/>
    <p:sldId id="594" r:id="rId12"/>
    <p:sldId id="587" r:id="rId13"/>
    <p:sldId id="588" r:id="rId14"/>
    <p:sldId id="595" r:id="rId15"/>
    <p:sldId id="596" r:id="rId16"/>
    <p:sldId id="471" r:id="rId17"/>
    <p:sldId id="473" r:id="rId18"/>
    <p:sldId id="542" r:id="rId19"/>
    <p:sldId id="598" r:id="rId20"/>
  </p:sldIdLst>
  <p:sldSz cx="13817600" cy="8229600"/>
  <p:notesSz cx="9144000" cy="6858000"/>
  <p:defaultTextStyle>
    <a:defPPr>
      <a:defRPr lang="en-US"/>
    </a:defPPr>
    <a:lvl1pPr marL="0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47" autoAdjust="0"/>
    <p:restoredTop sz="94660"/>
  </p:normalViewPr>
  <p:slideViewPr>
    <p:cSldViewPr snapToGrid="0">
      <p:cViewPr varScale="1">
        <p:scale>
          <a:sx n="61" d="100"/>
          <a:sy n="61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786AE-3457-4307-B3DD-5E96E46D421F}" type="datetime2">
              <a:rPr lang="en-US" smtClean="0"/>
              <a:t>Sunday, September 27,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648A3-00B2-4AFB-B4C8-D6E970C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3229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79633-4B5D-4947-889E-9CB3303ADE21}" type="datetime2">
              <a:rPr lang="en-US" smtClean="0"/>
              <a:t>Sunday, September 27,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28900" y="857250"/>
            <a:ext cx="38862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854B-8B8E-4033-9E30-5FB5E5A1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5031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346836"/>
            <a:ext cx="10363200" cy="2865120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322446"/>
            <a:ext cx="10363200" cy="1986914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CF13-5D55-4C2B-B060-8F2CD3624DD0}" type="datetime1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2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7BD4-3F9F-4FFE-9E25-1EFFB12B19E2}" type="datetime1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2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38150"/>
            <a:ext cx="297942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38150"/>
            <a:ext cx="8765540" cy="697420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EFC5-9678-4970-9167-2B3510E00297}" type="datetime1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7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456123" y="7807059"/>
            <a:ext cx="771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Abdul </a:t>
            </a:r>
            <a:r>
              <a:rPr lang="en-US" sz="1000" b="1" dirty="0" err="1"/>
              <a:t>Alim</a:t>
            </a:r>
            <a:r>
              <a:rPr lang="en-US" sz="1000" b="1" dirty="0"/>
              <a:t>, Lecturer (Arabic), </a:t>
            </a:r>
            <a:r>
              <a:rPr lang="en-US" sz="1000" b="1" dirty="0" err="1"/>
              <a:t>Patari</a:t>
            </a:r>
            <a:r>
              <a:rPr lang="en-US" sz="1000" b="1" dirty="0"/>
              <a:t> </a:t>
            </a:r>
            <a:r>
              <a:rPr lang="en-US" sz="1000" b="1" dirty="0" err="1"/>
              <a:t>Fazil</a:t>
            </a:r>
            <a:r>
              <a:rPr lang="en-US" sz="1000" b="1" dirty="0"/>
              <a:t> </a:t>
            </a:r>
            <a:r>
              <a:rPr lang="en-US" sz="1000" b="1" dirty="0" err="1"/>
              <a:t>Madrasha</a:t>
            </a:r>
            <a:r>
              <a:rPr lang="en-US" sz="1000" b="1" dirty="0"/>
              <a:t>, </a:t>
            </a:r>
            <a:r>
              <a:rPr lang="en-US" sz="1000" b="1" dirty="0" err="1"/>
              <a:t>Sapahar</a:t>
            </a:r>
            <a:r>
              <a:rPr lang="en-US" sz="1000" b="1" dirty="0"/>
              <a:t>, </a:t>
            </a:r>
            <a:r>
              <a:rPr lang="en-US" sz="1000" b="1" dirty="0" err="1"/>
              <a:t>Naogaon</a:t>
            </a:r>
            <a:r>
              <a:rPr lang="en-US" sz="1000" b="1" dirty="0"/>
              <a:t>, </a:t>
            </a:r>
            <a:r>
              <a:rPr lang="en-US" sz="1000" b="1" dirty="0" smtClean="0"/>
              <a:t>01749944418, infoabdulalim@gmail.com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58266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D2CD-7F15-4BB3-82EC-8CCF2FF596DE}" type="datetime1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2051686"/>
            <a:ext cx="11917680" cy="3423284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507356"/>
            <a:ext cx="11917680" cy="1800224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54C1-5DC6-405C-AC38-64251AA93F0F}" type="datetime1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8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190750"/>
            <a:ext cx="587248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190750"/>
            <a:ext cx="587248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6941-86CC-4659-965E-AD7042A38D36}" type="datetime1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38150"/>
            <a:ext cx="1191768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2017396"/>
            <a:ext cx="5845492" cy="98869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3006090"/>
            <a:ext cx="5845492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2017396"/>
            <a:ext cx="5874280" cy="98869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3006090"/>
            <a:ext cx="5874280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61AF-7CF3-43FF-ACF1-E15CE0553E0E}" type="datetime1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F349-C158-46DF-BD76-5698D01726F8}" type="datetime1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0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2FF0-F4DE-4315-863B-88996E81AB43}" type="datetime1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7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48640"/>
            <a:ext cx="4456535" cy="192024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84911"/>
            <a:ext cx="6995160" cy="5848350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468880"/>
            <a:ext cx="4456535" cy="4573906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15B1-83A3-4B5B-AE63-0FF0C79F1C96}" type="datetime1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6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48640"/>
            <a:ext cx="4456535" cy="192024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84911"/>
            <a:ext cx="6995160" cy="5848350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468880"/>
            <a:ext cx="4456535" cy="4573906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565E-1ECB-4D10-9D49-2DA0B599544D}" type="datetime1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6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38150"/>
            <a:ext cx="1191768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190750"/>
            <a:ext cx="1191768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627621"/>
            <a:ext cx="3108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C398-DC40-47CB-9FD1-4025A874DADB}" type="datetime1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627621"/>
            <a:ext cx="46634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627621"/>
            <a:ext cx="3108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" y="6"/>
            <a:ext cx="13817599" cy="8159825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  <p:sp>
        <p:nvSpPr>
          <p:cNvPr id="8" name="Rectangle 7"/>
          <p:cNvSpPr/>
          <p:nvPr userDrawn="1"/>
        </p:nvSpPr>
        <p:spPr>
          <a:xfrm>
            <a:off x="105279" y="104505"/>
            <a:ext cx="13601783" cy="7961269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</p:spTree>
    <p:extLst>
      <p:ext uri="{BB962C8B-B14F-4D97-AF65-F5344CB8AC3E}">
        <p14:creationId xmlns:p14="http://schemas.microsoft.com/office/powerpoint/2010/main" val="249580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 ftr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" Type="http://schemas.openxmlformats.org/officeDocument/2006/relationships/image" Target="../media/image92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35.png"/><Relationship Id="rId19" Type="http://schemas.openxmlformats.org/officeDocument/2006/relationships/image" Target="../media/image109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2" y="299546"/>
            <a:ext cx="13179971" cy="7504386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409888" y="444067"/>
            <a:ext cx="9222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6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مرحباً بكم في هذا اللقاء المبارك</a:t>
            </a:r>
            <a:endParaRPr lang="en-US" sz="6000" b="1" dirty="0">
              <a:ln>
                <a:solidFill>
                  <a:schemeClr val="bg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19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86029E-6 -7.40741E-7 L -0.2091 0.7311 " pathEditMode="relative" rAng="0" ptsTypes="AA">
                                      <p:cBhvr>
                                        <p:cTn id="1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5" y="36555"/>
                                    </p:animMotion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9920" y="633051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6" name="Down Arrow 5"/>
          <p:cNvSpPr/>
          <p:nvPr/>
        </p:nvSpPr>
        <p:spPr>
          <a:xfrm>
            <a:off x="993225" y="1851242"/>
            <a:ext cx="2969575" cy="2441603"/>
          </a:xfrm>
          <a:prstGeom prst="downArrow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spc="56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6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930162" y="4622694"/>
            <a:ext cx="3109132" cy="2692506"/>
          </a:xfrm>
          <a:prstGeom prst="star12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خمس دقائق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6841" y="388222"/>
            <a:ext cx="13132675" cy="1100783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5024672" y="472934"/>
            <a:ext cx="3598629" cy="842538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spc="56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 في أزواج</a:t>
            </a:r>
            <a:endParaRPr lang="en-US" sz="4800" b="1" spc="56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9" r="25234"/>
          <a:stretch/>
        </p:blipFill>
        <p:spPr>
          <a:xfrm>
            <a:off x="4439920" y="1851243"/>
            <a:ext cx="8913474" cy="5763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0668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862620" y="388398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</a:t>
            </a:r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r>
              <a:rPr lang="ar-MA" sz="3200" b="1" dirty="0" smtClean="0">
                <a:solidFill>
                  <a:schemeClr val="tx1"/>
                </a:solidFill>
              </a:rPr>
              <a:t>إن الصلاة تنهى عن الفحشاء والمنكر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48068" y="388398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خطأ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3206" y="388398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صحيح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1046" y="388398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كلاهما صحيح</a:t>
            </a:r>
            <a:endParaRPr lang="en-US" sz="315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862620" y="1627813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</a:t>
            </a:r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r>
              <a:rPr lang="ar-MA" sz="3200" b="1" dirty="0" smtClean="0">
                <a:solidFill>
                  <a:schemeClr val="tx1"/>
                </a:solidFill>
              </a:rPr>
              <a:t>حضر الرئيس في ...</a:t>
            </a:r>
            <a:r>
              <a:rPr lang="ar-MA" sz="3200" b="1" dirty="0" smtClean="0">
                <a:solidFill>
                  <a:schemeClr val="tx1"/>
                </a:solidFill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48068" y="1647217"/>
            <a:ext cx="1628775" cy="91440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البيت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23206" y="1633270"/>
            <a:ext cx="1628775" cy="89681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المسجد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1046" y="1633270"/>
            <a:ext cx="1628775" cy="89681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الحفلة</a:t>
            </a:r>
            <a:endParaRPr lang="en-US" sz="315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862620" y="2882994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-3</a:t>
            </a:r>
            <a:r>
              <a:rPr lang="ar-MA" sz="3200" b="1" dirty="0" smtClean="0">
                <a:solidFill>
                  <a:schemeClr val="tx1"/>
                </a:solidFill>
              </a:rPr>
              <a:t>رأيت .... في المسجد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048068" y="2870864"/>
            <a:ext cx="1628775" cy="91440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عالماً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23206" y="2870864"/>
            <a:ext cx="1628775" cy="91440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طبيباً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1046" y="2870864"/>
            <a:ext cx="1628775" cy="91440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مدرساً</a:t>
            </a:r>
            <a:endParaRPr lang="en-US" sz="36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5862620" y="4138173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</a:t>
            </a:r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r>
              <a:rPr lang="ar-MA" sz="3200" b="1" dirty="0" smtClean="0">
                <a:solidFill>
                  <a:schemeClr val="tx1"/>
                </a:solidFill>
              </a:rPr>
              <a:t> حضرتم ما مضارعه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082076" y="4092498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تحضرون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23206" y="4138173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تحضر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1046" y="4138173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تحضري</a:t>
            </a:r>
            <a:endParaRPr lang="en-US" sz="315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5862620" y="5393354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</a:rPr>
              <a:t>-</a:t>
            </a:r>
            <a:r>
              <a:rPr lang="en-US" sz="3000" b="1" dirty="0" smtClean="0">
                <a:solidFill>
                  <a:schemeClr val="tx1"/>
                </a:solidFill>
              </a:rPr>
              <a:t>5</a:t>
            </a:r>
            <a:r>
              <a:rPr lang="ar-MA" sz="3000" b="1" dirty="0" smtClean="0">
                <a:solidFill>
                  <a:schemeClr val="tx1"/>
                </a:solidFill>
              </a:rPr>
              <a:t>شاء ما مضارعه ؟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23206" y="5393354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925" b="1" dirty="0" smtClean="0">
                <a:solidFill>
                  <a:schemeClr val="tx1"/>
                </a:solidFill>
              </a:rPr>
              <a:t>يشاء</a:t>
            </a:r>
            <a:endParaRPr lang="en-US" sz="2925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048068" y="5393354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يساء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51046" y="5393354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يسي</a:t>
            </a:r>
            <a:endParaRPr lang="en-US" sz="31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017392" y="331924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392" y="331924"/>
                <a:ext cx="1114425" cy="8175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96464" y="144005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464" y="144005"/>
                <a:ext cx="942975" cy="922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62503" y="144005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503" y="144005"/>
                <a:ext cx="942975" cy="922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92530" y="1596683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0" y="1596683"/>
                <a:ext cx="1114425" cy="8175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166181" y="1353739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181" y="1353739"/>
                <a:ext cx="942975" cy="9228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80681" y="1353739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681" y="1353739"/>
                <a:ext cx="942975" cy="9228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166181" y="2591301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181" y="2591301"/>
                <a:ext cx="942975" cy="9228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94957" y="2774168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957" y="2774168"/>
                <a:ext cx="1114425" cy="8175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90081" y="4092498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081" y="4092498"/>
                <a:ext cx="1114425" cy="8175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325553" y="3893780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553" y="3893780"/>
                <a:ext cx="942975" cy="9228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166181" y="3846482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181" y="3846482"/>
                <a:ext cx="942975" cy="9228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80681" y="5085896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681" y="5085896"/>
                <a:ext cx="942975" cy="9228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325553" y="5133194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553" y="5133194"/>
                <a:ext cx="942975" cy="9228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080456" y="5348687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456" y="5348687"/>
                <a:ext cx="1114425" cy="81758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309788" y="2666869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788" y="2666869"/>
                <a:ext cx="942975" cy="92280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le 42"/>
          <p:cNvSpPr/>
          <p:nvPr/>
        </p:nvSpPr>
        <p:spPr>
          <a:xfrm>
            <a:off x="5862620" y="6636609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</a:t>
            </a:r>
            <a:r>
              <a:rPr lang="en-US" sz="3200" b="1" dirty="0" smtClean="0">
                <a:solidFill>
                  <a:schemeClr val="tx1"/>
                </a:solidFill>
              </a:rPr>
              <a:t>6</a:t>
            </a:r>
            <a:r>
              <a:rPr lang="ar-MA" sz="3200" b="1" dirty="0" smtClean="0">
                <a:solidFill>
                  <a:schemeClr val="tx1"/>
                </a:solidFill>
              </a:rPr>
              <a:t>انتشر ما مضارعه</a:t>
            </a:r>
            <a:r>
              <a:rPr lang="ar-MA" sz="3200" b="1" dirty="0" smtClean="0">
                <a:solidFill>
                  <a:schemeClr val="tx1"/>
                </a:solidFill>
              </a:rPr>
              <a:t> </a:t>
            </a:r>
            <a:r>
              <a:rPr lang="ar-MA" sz="3200" b="1" dirty="0" smtClean="0">
                <a:solidFill>
                  <a:schemeClr val="tx1"/>
                </a:solidFill>
              </a:rPr>
              <a:t>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048069" y="6636609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ينسر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223207" y="6636609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ينتشر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1047" y="6636609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ينشر</a:t>
            </a:r>
            <a:endParaRPr lang="en-US" sz="31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080457" y="6580134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457" y="6580134"/>
                <a:ext cx="1114425" cy="81758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880682" y="6344917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682" y="6344917"/>
                <a:ext cx="942975" cy="92280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246724" y="6392215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724" y="6392215"/>
                <a:ext cx="942975" cy="92280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15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2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2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2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2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2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2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2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2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2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2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uiExpand="1" animBg="1"/>
      <p:bldP spid="44" grpId="0" animBg="1"/>
      <p:bldP spid="45" grpId="0" animBg="1"/>
      <p:bldP spid="46" grpId="0" animBg="1"/>
      <p:bldP spid="47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553982" y="1727629"/>
            <a:ext cx="2613436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العاشر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553982" y="2956955"/>
            <a:ext cx="1800225" cy="2996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9920" y="633051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10" name="TextBox 9"/>
          <p:cNvSpPr txBox="1"/>
          <p:nvPr/>
        </p:nvSpPr>
        <p:spPr>
          <a:xfrm>
            <a:off x="4439920" y="600075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11" name="TextBox 10"/>
          <p:cNvSpPr txBox="1"/>
          <p:nvPr/>
        </p:nvSpPr>
        <p:spPr>
          <a:xfrm>
            <a:off x="4439920" y="1252901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14" name="Rounded Rectangle 13"/>
          <p:cNvSpPr/>
          <p:nvPr/>
        </p:nvSpPr>
        <p:spPr>
          <a:xfrm>
            <a:off x="560220" y="371770"/>
            <a:ext cx="12730109" cy="973543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4400" b="1" spc="56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تبــــادل الحــــوار مستخدمــــاً للكلمــــات التاليــــــة</a:t>
            </a:r>
            <a:endParaRPr lang="en-US" sz="4400" b="1" spc="56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052247" y="1701357"/>
            <a:ext cx="2472341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المستشفي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53552" y="1701357"/>
            <a:ext cx="2571750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طبيب الأسنان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12813" y="1701357"/>
            <a:ext cx="2613436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الطبيب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79227" y="3133465"/>
            <a:ext cx="10011104" cy="121091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r"/>
            <a:r>
              <a:rPr lang="ar-MA" sz="3600" b="1" spc="56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لاحظت إلى الكلمة و وجدت هناك </a:t>
            </a:r>
            <a:r>
              <a:rPr lang="ar-MA" sz="3600" b="1" spc="56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أربعة</a:t>
            </a:r>
            <a:r>
              <a:rPr lang="ar-MA" sz="3600" b="1" spc="56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600" b="1" spc="56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أشياء وهي</a:t>
            </a:r>
            <a:r>
              <a:rPr lang="ar-MA" sz="3600" b="1" spc="56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en-US" sz="3600" b="1" spc="56" dirty="0">
              <a:ln w="11430">
                <a:solidFill>
                  <a:schemeClr val="bg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79227" y="4664219"/>
            <a:ext cx="10011103" cy="1106662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r"/>
            <a:r>
              <a:rPr lang="ar-MA" sz="3600" b="1" spc="56" dirty="0" smtClean="0">
                <a:ln w="1143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موعد مراجعة طبيب الأسنان في الساعة العاشرة لنافعة</a:t>
            </a:r>
            <a:endParaRPr lang="en-US" sz="3600" b="1" spc="56" dirty="0">
              <a:ln w="1143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279227" y="6068459"/>
            <a:ext cx="10011104" cy="1420167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just" rtl="1"/>
            <a:r>
              <a:rPr lang="ar-MA" sz="3600" b="1" spc="56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لو تبدأ أن تسأل أنت </a:t>
            </a:r>
            <a:r>
              <a:rPr lang="ar-MA" sz="3600" b="1" spc="56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يا فاطمة لزميلتك نافعة </a:t>
            </a:r>
            <a:r>
              <a:rPr lang="ar-MA" sz="3600" b="1" spc="56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عن </a:t>
            </a:r>
            <a:r>
              <a:rPr lang="ar-MA" sz="3600" b="1" spc="56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موعد طبيب الأسنان لمراجعتها</a:t>
            </a:r>
            <a:r>
              <a:rPr lang="ar-MA" sz="3600" b="1" spc="56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600" b="1" spc="56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فكيف </a:t>
            </a:r>
            <a:r>
              <a:rPr lang="ar-MA" sz="3600" b="1" spc="56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تشرعين معها </a:t>
            </a:r>
            <a:r>
              <a:rPr lang="ar-MA" sz="3600" b="1" spc="56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؟</a:t>
            </a:r>
            <a:endParaRPr lang="en-US" sz="3600" b="1" spc="56" dirty="0">
              <a:ln w="11430">
                <a:solidFill>
                  <a:schemeClr val="bg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7317" y="6030308"/>
            <a:ext cx="2871271" cy="2042867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</a:bodyPr>
          <a:lstStyle/>
          <a:p>
            <a:pPr algn="ctr" rtl="1"/>
            <a:r>
              <a:rPr lang="ar-MA" sz="315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نافعة خرجت من البيت إلى المستشفي لمراجعة طبيب الأسنان</a:t>
            </a:r>
            <a:endParaRPr lang="ar-MA" sz="315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745310" y="1727629"/>
            <a:ext cx="1555524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المثال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08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2841581" y="4258670"/>
            <a:ext cx="1800225" cy="3451517"/>
          </a:xfrm>
          <a:prstGeom prst="rect">
            <a:avLst/>
          </a:prstGeom>
        </p:spPr>
      </p:pic>
      <p:sp>
        <p:nvSpPr>
          <p:cNvPr id="31" name="Rounded Rectangular Callout 30"/>
          <p:cNvSpPr/>
          <p:nvPr/>
        </p:nvSpPr>
        <p:spPr>
          <a:xfrm>
            <a:off x="6234259" y="6717762"/>
            <a:ext cx="5179975" cy="992425"/>
          </a:xfrm>
          <a:prstGeom prst="wedgeRoundRectCallout">
            <a:avLst>
              <a:gd name="adj1" fmla="val -97470"/>
              <a:gd name="adj2" fmla="val -260744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نافعة: شكراً لك.</a:t>
            </a:r>
            <a:endParaRPr lang="ar-MA" sz="3150" b="1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11651269" y="300037"/>
            <a:ext cx="1885948" cy="4200525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>
            <a:off x="5360276" y="2690165"/>
            <a:ext cx="5415483" cy="871534"/>
          </a:xfrm>
          <a:prstGeom prst="wedgeRoundRectCallout">
            <a:avLst>
              <a:gd name="adj1" fmla="val 83756"/>
              <a:gd name="adj2" fmla="val -280104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فاطمة: شفاك الله/ حيّاك الله.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39920" y="523943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5360276" y="336977"/>
            <a:ext cx="5201995" cy="871534"/>
          </a:xfrm>
          <a:prstGeom prst="wedgeRoundRectCallout">
            <a:avLst>
              <a:gd name="adj1" fmla="val 88371"/>
              <a:gd name="adj2" fmla="val -1441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فاطمة: لماذا حضرت إلى المستشفى ؟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6234259" y="4179834"/>
            <a:ext cx="5179975" cy="943967"/>
          </a:xfrm>
          <a:prstGeom prst="wedgeRoundRectCallout">
            <a:avLst>
              <a:gd name="adj1" fmla="val -97427"/>
              <a:gd name="adj2" fmla="val -334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نافعة: حضرت لمقابلة طبيب الأسنان.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5360276" y="1528765"/>
            <a:ext cx="5373445" cy="871534"/>
          </a:xfrm>
          <a:prstGeom prst="wedgeRoundRectCallout">
            <a:avLst>
              <a:gd name="adj1" fmla="val 84408"/>
              <a:gd name="adj2" fmla="val -149860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فاطمة: هل لديك موعد مع الطبيب ؟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234259" y="5540597"/>
            <a:ext cx="5179975" cy="992425"/>
          </a:xfrm>
          <a:prstGeom prst="wedgeRoundRectCallout">
            <a:avLst>
              <a:gd name="adj1" fmla="val -97930"/>
              <a:gd name="adj2" fmla="val -14318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نافعة: نعم، موعدي الساعة العاشرة.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33578" y="660821"/>
            <a:ext cx="2795972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المستشفى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78372" y="1812541"/>
            <a:ext cx="2908393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طبيب الأسنان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55223" y="2900408"/>
            <a:ext cx="2955536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الطبيب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5729" y="3982978"/>
            <a:ext cx="2955536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العاشرة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33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0" grpId="0" animBg="1"/>
      <p:bldP spid="30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2841581" y="4258670"/>
            <a:ext cx="1800225" cy="3451517"/>
          </a:xfrm>
          <a:prstGeom prst="rect">
            <a:avLst/>
          </a:prstGeom>
        </p:spPr>
      </p:pic>
      <p:sp>
        <p:nvSpPr>
          <p:cNvPr id="31" name="Rounded Rectangular Callout 30"/>
          <p:cNvSpPr/>
          <p:nvPr/>
        </p:nvSpPr>
        <p:spPr>
          <a:xfrm>
            <a:off x="6234259" y="6717762"/>
            <a:ext cx="5179975" cy="992425"/>
          </a:xfrm>
          <a:prstGeom prst="wedgeRoundRectCallout">
            <a:avLst>
              <a:gd name="adj1" fmla="val -97470"/>
              <a:gd name="adj2" fmla="val -260744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نافعة: شكراً لك.</a:t>
            </a:r>
            <a:endParaRPr lang="ar-MA" sz="3150" b="1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11651269" y="300037"/>
            <a:ext cx="1885948" cy="4200525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>
            <a:off x="5360276" y="2690165"/>
            <a:ext cx="5415483" cy="871534"/>
          </a:xfrm>
          <a:prstGeom prst="wedgeRoundRectCallout">
            <a:avLst>
              <a:gd name="adj1" fmla="val 83756"/>
              <a:gd name="adj2" fmla="val -280104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فاطمة: شفاك الله/ حيّاك الله.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39920" y="523943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5360276" y="336977"/>
            <a:ext cx="5201995" cy="871534"/>
          </a:xfrm>
          <a:prstGeom prst="wedgeRoundRectCallout">
            <a:avLst>
              <a:gd name="adj1" fmla="val 88371"/>
              <a:gd name="adj2" fmla="val -1441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فاطمة: لماذا حضرت إلى المستشفى ؟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6234259" y="4179834"/>
            <a:ext cx="5179975" cy="943967"/>
          </a:xfrm>
          <a:prstGeom prst="wedgeRoundRectCallout">
            <a:avLst>
              <a:gd name="adj1" fmla="val -97427"/>
              <a:gd name="adj2" fmla="val -334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نافعة: حضرت لمقابلة طبيب الأذن.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5360276" y="1528765"/>
            <a:ext cx="5373445" cy="871534"/>
          </a:xfrm>
          <a:prstGeom prst="wedgeRoundRectCallout">
            <a:avLst>
              <a:gd name="adj1" fmla="val 84408"/>
              <a:gd name="adj2" fmla="val -149860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فاطمة: هل لديك موعد مع الطبيب ؟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234259" y="5540597"/>
            <a:ext cx="5179975" cy="992425"/>
          </a:xfrm>
          <a:prstGeom prst="wedgeRoundRectCallout">
            <a:avLst>
              <a:gd name="adj1" fmla="val -97930"/>
              <a:gd name="adj2" fmla="val -14318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نافعة: نعم، موعدي الساعة الخامسة.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33578" y="660821"/>
            <a:ext cx="2795972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المستشفى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78372" y="1812541"/>
            <a:ext cx="2908393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طبيب الأذن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55223" y="2900408"/>
            <a:ext cx="2955536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الطبيب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5729" y="3982978"/>
            <a:ext cx="2955536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الخامسة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86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0" grpId="0" animBg="1"/>
      <p:bldP spid="30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2841581" y="4258670"/>
            <a:ext cx="1800225" cy="3451517"/>
          </a:xfrm>
          <a:prstGeom prst="rect">
            <a:avLst/>
          </a:prstGeom>
        </p:spPr>
      </p:pic>
      <p:sp>
        <p:nvSpPr>
          <p:cNvPr id="31" name="Rounded Rectangular Callout 30"/>
          <p:cNvSpPr/>
          <p:nvPr/>
        </p:nvSpPr>
        <p:spPr>
          <a:xfrm>
            <a:off x="6234259" y="6717762"/>
            <a:ext cx="5179975" cy="992425"/>
          </a:xfrm>
          <a:prstGeom prst="wedgeRoundRectCallout">
            <a:avLst>
              <a:gd name="adj1" fmla="val -97470"/>
              <a:gd name="adj2" fmla="val -260744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نافعة: شكراً لك.</a:t>
            </a:r>
            <a:endParaRPr lang="ar-MA" sz="3150" b="1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11651269" y="300037"/>
            <a:ext cx="1885948" cy="4200525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>
            <a:off x="5360276" y="2690165"/>
            <a:ext cx="5415483" cy="871534"/>
          </a:xfrm>
          <a:prstGeom prst="wedgeRoundRectCallout">
            <a:avLst>
              <a:gd name="adj1" fmla="val 83756"/>
              <a:gd name="adj2" fmla="val -280104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فاطمة: حيّاك الله.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39920" y="523943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5360276" y="336977"/>
            <a:ext cx="5201995" cy="871534"/>
          </a:xfrm>
          <a:prstGeom prst="wedgeRoundRectCallout">
            <a:avLst>
              <a:gd name="adj1" fmla="val 88371"/>
              <a:gd name="adj2" fmla="val -1441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فاطمة: لماذا حضرت إلى المطار ؟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6234259" y="4179834"/>
            <a:ext cx="5179975" cy="943967"/>
          </a:xfrm>
          <a:prstGeom prst="wedgeRoundRectCallout">
            <a:avLst>
              <a:gd name="adj1" fmla="val -97427"/>
              <a:gd name="adj2" fmla="val -334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نافعة: حضرت لمقابلة أخي.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5360276" y="1528765"/>
            <a:ext cx="5373445" cy="871534"/>
          </a:xfrm>
          <a:prstGeom prst="wedgeRoundRectCallout">
            <a:avLst>
              <a:gd name="adj1" fmla="val 84408"/>
              <a:gd name="adj2" fmla="val -149860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فاطمة: هل لديك موعد مع الأخ ؟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234259" y="5540597"/>
            <a:ext cx="5179975" cy="992425"/>
          </a:xfrm>
          <a:prstGeom prst="wedgeRoundRectCallout">
            <a:avLst>
              <a:gd name="adj1" fmla="val -97930"/>
              <a:gd name="adj2" fmla="val -14318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نافعة: نعم، موعدي الساعة الثالثة.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33578" y="660821"/>
            <a:ext cx="2795972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المطار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78372" y="1812541"/>
            <a:ext cx="2908393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أخي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55223" y="2900408"/>
            <a:ext cx="2955536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الأخ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5729" y="3982978"/>
            <a:ext cx="2955536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الثالثة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03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0" grpId="0" animBg="1"/>
      <p:bldP spid="30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2648" y="436584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14744" y="1733150"/>
            <a:ext cx="2779748" cy="2287057"/>
          </a:xfrm>
          <a:prstGeom prst="downArrow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الوقت</a:t>
            </a:r>
            <a:endParaRPr lang="en-US" sz="4400" b="1" spc="50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1234" y="315310"/>
            <a:ext cx="12802158" cy="1115572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029045" y="541276"/>
            <a:ext cx="37681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cap="none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الجماعي</a:t>
            </a:r>
            <a:endParaRPr lang="en-US" sz="44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3455272" y="1778872"/>
            <a:ext cx="4537848" cy="2446334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36253" y="1849812"/>
            <a:ext cx="433073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6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</a:t>
            </a:r>
            <a:r>
              <a:rPr lang="ar-MA" sz="3600" b="1" u="sng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الأحمر</a:t>
            </a:r>
            <a:r>
              <a:rPr lang="ar-MA" sz="3600" b="1" u="sng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ar-MA" sz="36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تبادل الحوار باستخدام الكلمات التالية: الجامعة/ المدير/ التاسعة.</a:t>
            </a:r>
            <a:endParaRPr lang="en-US" sz="36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3433720" y="5086373"/>
            <a:ext cx="4622464" cy="2354973"/>
          </a:xfrm>
          <a:prstGeom prst="round2Diag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ar-MA" sz="2800" b="1" u="sng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65712" y="5091286"/>
            <a:ext cx="495353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6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الأخضر</a:t>
            </a:r>
            <a:r>
              <a:rPr lang="ar-MA" sz="3600" b="1" u="sng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r>
              <a:rPr lang="ar-MA" sz="3600" b="1" u="sng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6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6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تبادل الحوار باستخدام </a:t>
            </a:r>
            <a:endParaRPr lang="ar-MA" sz="3600" b="1" spc="5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الكلمات </a:t>
            </a:r>
            <a:r>
              <a:rPr lang="ar-MA" sz="36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التالية: </a:t>
            </a:r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المدرسة/ أستاذ القرآن/ الأستاذ/ التاسعة.</a:t>
            </a:r>
            <a:endParaRPr lang="en-US" sz="36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2-Point Star 15"/>
          <p:cNvSpPr/>
          <p:nvPr/>
        </p:nvSpPr>
        <p:spPr>
          <a:xfrm>
            <a:off x="346842" y="4335568"/>
            <a:ext cx="2771572" cy="2632794"/>
          </a:xfrm>
          <a:prstGeom prst="star12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عشر دقائق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881" y="1778871"/>
            <a:ext cx="4965809" cy="57570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8348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1539" y="1480792"/>
            <a:ext cx="12845611" cy="87353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1</a:t>
            </a:r>
            <a:r>
              <a:rPr lang="ar-MA" sz="3600" b="1" dirty="0" smtClean="0"/>
              <a:t>. </a:t>
            </a:r>
            <a:r>
              <a:rPr lang="ar-MA" sz="3600" b="1" dirty="0"/>
              <a:t>قل </a:t>
            </a:r>
            <a:r>
              <a:rPr lang="ar-MA" sz="3600" b="1" dirty="0" smtClean="0"/>
              <a:t>كلمتين جديدتين </a:t>
            </a:r>
            <a:r>
              <a:rPr lang="ar-MA" sz="3600" b="1" dirty="0"/>
              <a:t>بالمعنى من هذا </a:t>
            </a:r>
            <a:r>
              <a:rPr lang="ar-MA" sz="3600" b="1" dirty="0" smtClean="0"/>
              <a:t>الدرس.</a:t>
            </a:r>
            <a:endParaRPr lang="ar-MA" sz="3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72964" y="3649716"/>
            <a:ext cx="12845611" cy="96434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/>
              <a:t>3</a:t>
            </a:r>
            <a:r>
              <a:rPr lang="ar-MA" sz="3600" b="1" dirty="0" smtClean="0"/>
              <a:t>. </a:t>
            </a:r>
            <a:r>
              <a:rPr lang="ar-MA" sz="3600" b="1" dirty="0"/>
              <a:t>قل فعلين ماضيين ثم </a:t>
            </a:r>
            <a:r>
              <a:rPr lang="ar-MA" sz="3600" b="1" dirty="0" smtClean="0"/>
              <a:t>حولهما إلى المضارع.</a:t>
            </a:r>
            <a:endParaRPr lang="ar-MA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92014" y="2527736"/>
            <a:ext cx="12845611" cy="91704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2</a:t>
            </a:r>
            <a:r>
              <a:rPr lang="ar-MA" sz="3600" b="1" dirty="0" smtClean="0"/>
              <a:t>. </a:t>
            </a:r>
            <a:r>
              <a:rPr lang="ar-MA" sz="3600" b="1" dirty="0"/>
              <a:t>قل </a:t>
            </a:r>
            <a:r>
              <a:rPr lang="ar-MA" sz="3600" b="1" dirty="0" smtClean="0"/>
              <a:t>جملتين مفيدتين باستخدام الكلمات من هذا الدرس.</a:t>
            </a:r>
            <a:endParaRPr lang="ar-MA" sz="3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82489" y="4787472"/>
            <a:ext cx="12845611" cy="888128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/>
              <a:t>4</a:t>
            </a:r>
            <a:r>
              <a:rPr lang="ar-MA" sz="3600" b="1" dirty="0" smtClean="0"/>
              <a:t>. </a:t>
            </a:r>
            <a:r>
              <a:rPr lang="ar-MA" sz="3600" b="1" dirty="0"/>
              <a:t>قل فعلين </a:t>
            </a:r>
            <a:r>
              <a:rPr lang="ar-MA" sz="3600" b="1" dirty="0" smtClean="0"/>
              <a:t>مضارعين </a:t>
            </a:r>
            <a:r>
              <a:rPr lang="ar-MA" sz="3600" b="1" dirty="0"/>
              <a:t>ثم حولهما إلى </a:t>
            </a:r>
            <a:r>
              <a:rPr lang="ar-MA" sz="3600" b="1" dirty="0" smtClean="0"/>
              <a:t>الماضي.</a:t>
            </a:r>
            <a:endParaRPr lang="ar-MA" sz="3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2964" y="5862156"/>
            <a:ext cx="12845611" cy="83820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5</a:t>
            </a:r>
            <a:r>
              <a:rPr lang="ar-MA" sz="3600" b="1" dirty="0" smtClean="0"/>
              <a:t>. </a:t>
            </a:r>
            <a:r>
              <a:rPr lang="ar-MA" sz="3600" b="1" dirty="0" smtClean="0"/>
              <a:t>كيف تبدأ الحوار عندما تتكلم عن البيئة لمدرستك</a:t>
            </a:r>
            <a:r>
              <a:rPr lang="ar-MA" sz="3600" b="1" dirty="0" smtClean="0"/>
              <a:t> </a:t>
            </a:r>
            <a:r>
              <a:rPr lang="ar-MA" sz="3600" b="1" dirty="0" smtClean="0"/>
              <a:t>؟</a:t>
            </a:r>
            <a:endParaRPr lang="ar-MA" sz="3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72964" y="6889530"/>
            <a:ext cx="12845611" cy="83820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6</a:t>
            </a:r>
            <a:r>
              <a:rPr lang="ar-MA" sz="3600" b="1" dirty="0" smtClean="0"/>
              <a:t>. </a:t>
            </a:r>
            <a:r>
              <a:rPr lang="ar-MA" sz="3600" b="1" dirty="0" smtClean="0"/>
              <a:t>كيف تحافظ بيئتك الذي تسكن فيه ؟</a:t>
            </a:r>
            <a:endParaRPr lang="ar-MA" sz="3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01539" y="326222"/>
            <a:ext cx="12845611" cy="918098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5795210" y="350471"/>
            <a:ext cx="26292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التقييم</a:t>
            </a:r>
            <a:endParaRPr lang="en-US" sz="48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6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88731" y="381000"/>
            <a:ext cx="12837519" cy="991054"/>
          </a:xfrm>
          <a:prstGeom prst="round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665422" y="458638"/>
            <a:ext cx="44233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cap="none" spc="50" dirty="0" smtClean="0">
                <a:ln w="1143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الواجب المنزلي</a:t>
            </a:r>
            <a:endParaRPr lang="en-US" sz="4800" b="1" cap="none" spc="50" dirty="0">
              <a:ln w="1143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5"/>
          <a:stretch/>
        </p:blipFill>
        <p:spPr>
          <a:xfrm>
            <a:off x="488731" y="1655379"/>
            <a:ext cx="12834830" cy="61012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8732" y="1655379"/>
            <a:ext cx="128348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8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اكتب </a:t>
            </a:r>
            <a:r>
              <a:rPr lang="ar-MA" sz="48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فقرة</a:t>
            </a:r>
            <a:r>
              <a:rPr lang="ar-MA" sz="48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48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باللغة العربية لا تقل عن عشرة أ</a:t>
            </a:r>
            <a:r>
              <a:rPr lang="ar-MA" sz="4800" b="1" spc="5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س</a:t>
            </a:r>
            <a:r>
              <a:rPr lang="ar-MA" sz="48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طر </a:t>
            </a:r>
          </a:p>
          <a:p>
            <a:pPr algn="ctr" rtl="1"/>
            <a:r>
              <a:rPr lang="ar-MA" sz="48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على تلويث البيئة.</a:t>
            </a:r>
            <a:endParaRPr lang="en-US" sz="4800" b="1" cap="none" spc="5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617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8" y="362608"/>
            <a:ext cx="13006539" cy="7330965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3626056" y="1594952"/>
            <a:ext cx="6653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6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مع السلامة أيها الأحباب</a:t>
            </a:r>
            <a:endParaRPr lang="en-US" sz="6000" b="1" dirty="0">
              <a:ln>
                <a:solidFill>
                  <a:schemeClr val="bg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05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2206E-6 -1.23457E-6 L -2.02206E-6 -0.07214 " pathEditMode="relative" rAng="0" ptsTypes="AA">
                                      <p:cBhvr>
                                        <p:cTn id="1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00" y="489430"/>
            <a:ext cx="2469170" cy="26939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6061293" y="284472"/>
            <a:ext cx="1586638" cy="753243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8259" tIns="49129" rIns="98259" bIns="4912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MA" sz="4250" b="1" dirty="0"/>
              <a:t>التعريف</a:t>
            </a:r>
            <a:endParaRPr lang="en-US" sz="4250" b="1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222" r="34444" b="49444"/>
          <a:stretch/>
        </p:blipFill>
        <p:spPr>
          <a:xfrm>
            <a:off x="9339178" y="493684"/>
            <a:ext cx="2572297" cy="268971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94" y="1486917"/>
            <a:ext cx="779752" cy="5908983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418578" y="35343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39" name="Rounded Rectangle 38"/>
          <p:cNvSpPr/>
          <p:nvPr/>
        </p:nvSpPr>
        <p:spPr>
          <a:xfrm>
            <a:off x="418578" y="424044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0" name="Rounded Rectangle 39"/>
          <p:cNvSpPr/>
          <p:nvPr/>
        </p:nvSpPr>
        <p:spPr>
          <a:xfrm>
            <a:off x="441438" y="493640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1" name="Rounded Rectangle 40"/>
          <p:cNvSpPr/>
          <p:nvPr/>
        </p:nvSpPr>
        <p:spPr>
          <a:xfrm>
            <a:off x="441438" y="56425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2" name="Rounded Rectangle 41"/>
          <p:cNvSpPr/>
          <p:nvPr/>
        </p:nvSpPr>
        <p:spPr>
          <a:xfrm>
            <a:off x="456678" y="634610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3" name="Rounded Rectangle 42"/>
          <p:cNvSpPr/>
          <p:nvPr/>
        </p:nvSpPr>
        <p:spPr>
          <a:xfrm>
            <a:off x="456678" y="70522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4" name="Rounded Rectangle 43"/>
          <p:cNvSpPr/>
          <p:nvPr/>
        </p:nvSpPr>
        <p:spPr>
          <a:xfrm>
            <a:off x="7476469" y="35605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5" name="Rounded Rectangle 44"/>
          <p:cNvSpPr/>
          <p:nvPr/>
        </p:nvSpPr>
        <p:spPr>
          <a:xfrm>
            <a:off x="7476469" y="426671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6" name="Rounded Rectangle 45"/>
          <p:cNvSpPr/>
          <p:nvPr/>
        </p:nvSpPr>
        <p:spPr>
          <a:xfrm>
            <a:off x="7499329" y="496267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7" name="Rounded Rectangle 46"/>
          <p:cNvSpPr/>
          <p:nvPr/>
        </p:nvSpPr>
        <p:spPr>
          <a:xfrm>
            <a:off x="7499329" y="56687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8" name="Rounded Rectangle 47"/>
          <p:cNvSpPr/>
          <p:nvPr/>
        </p:nvSpPr>
        <p:spPr>
          <a:xfrm>
            <a:off x="7514569" y="637237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9" name="Rounded Rectangle 48"/>
          <p:cNvSpPr/>
          <p:nvPr/>
        </p:nvSpPr>
        <p:spPr>
          <a:xfrm>
            <a:off x="7514569" y="70784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50" name="Rectangle 49"/>
          <p:cNvSpPr/>
          <p:nvPr/>
        </p:nvSpPr>
        <p:spPr>
          <a:xfrm>
            <a:off x="8472264" y="3501943"/>
            <a:ext cx="4117920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عبد العليم بن شمس الحق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572500" y="4272176"/>
            <a:ext cx="3933970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محاضر اللغة العربية</a:t>
            </a:r>
            <a:r>
              <a:rPr lang="ar-S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89520" y="4962996"/>
            <a:ext cx="5820974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فتاري فاضل مدرسة،</a:t>
            </a:r>
            <a:r>
              <a:rPr lang="en-US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سفاهر، نوغاؤن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73942" y="5657054"/>
            <a:ext cx="5301038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رقم الجوال : </a:t>
            </a:r>
            <a:r>
              <a:rPr lang="en-US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01749-94 44 18</a:t>
            </a:r>
            <a:endParaRPr lang="ar-MA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732687" y="6375613"/>
            <a:ext cx="3495653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العنوان الالكتروني :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43099" y="3518074"/>
            <a:ext cx="4140788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 : التاسع من الداخل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71553" y="4230281"/>
            <a:ext cx="4572847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المادة : اللغة العربية الاتصالية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051207" y="4937744"/>
            <a:ext cx="2884085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: 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الرابعة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036283" y="5621961"/>
            <a:ext cx="2905341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: 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الثاني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580061" y="6333925"/>
            <a:ext cx="3340951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الوقت : </a:t>
            </a:r>
            <a:r>
              <a:rPr lang="en-US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دقيقة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360009" y="7015334"/>
            <a:ext cx="4060566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التاريخ : </a:t>
            </a:r>
            <a:r>
              <a:rPr lang="en-US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605508" y="7066083"/>
            <a:ext cx="5908725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4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infoabdulalim@gmail.com</a:t>
            </a:r>
            <a:r>
              <a:rPr lang="ar-SA" sz="3200" b="1" spc="54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054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85095" y="128654"/>
            <a:ext cx="7977362" cy="713347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ar-MA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فهمتم بعد ورؤية الصور التالية ؟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879521"/>
            <a:ext cx="6352639" cy="333260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20"/>
          <a:stretch/>
        </p:blipFill>
        <p:spPr>
          <a:xfrm>
            <a:off x="398506" y="1014468"/>
            <a:ext cx="6270308" cy="319766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F:\PICTURS\PFM\pictures\20181117_10263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06" y="4582917"/>
            <a:ext cx="6270308" cy="312642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4582917"/>
            <a:ext cx="6352639" cy="31264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087826" y="108560"/>
            <a:ext cx="11582391" cy="646331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فهمتم أن المدرس يشرح ويحلل الصعوبات من الدرس للطلاب في داخل الصف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128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585219" y="311254"/>
            <a:ext cx="12720875" cy="1143472"/>
          </a:xfrm>
          <a:prstGeom prst="wedgeRoundRectCallout">
            <a:avLst/>
          </a:prstGeom>
          <a:ln w="76200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3600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9074" y="4331576"/>
            <a:ext cx="11510735" cy="954072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6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يقدر املاء </a:t>
            </a:r>
            <a:r>
              <a:rPr lang="ar-MA" sz="36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الفراغات بكلمات مناسبة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</a:t>
            </a:r>
            <a:r>
              <a:rPr lang="ar-MA" sz="36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الصندوق؛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5219" y="6736547"/>
            <a:ext cx="11510735" cy="8939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يقدر على تكوين الحوار الجديد باستخدام الخبرة من هذا الدرس.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2929" y="5550772"/>
            <a:ext cx="11510735" cy="936172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6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يستطيع إخراج الأفعال الماضية من النص ثم يحولها إلى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المضارعة؛ 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5219" y="3115715"/>
            <a:ext cx="11510735" cy="947802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6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يشرح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ويسجل الكلمات الجديدة من معجم عربي مع تكوين الجمل المفيدة؛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2456" y="490397"/>
            <a:ext cx="5089708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</a:t>
            </a:r>
            <a:r>
              <a:rPr lang="ar-M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ـــ</a:t>
            </a:r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</a:t>
            </a:r>
            <a:r>
              <a:rPr lang="ar-M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</a:t>
            </a:r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ائج م</a:t>
            </a:r>
            <a:r>
              <a:rPr lang="ar-M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ـــــ</a:t>
            </a:r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 </a:t>
            </a:r>
            <a:r>
              <a:rPr lang="ar-SA" sz="4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</a:t>
            </a:r>
            <a:endParaRPr lang="en-US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5220" y="1942744"/>
            <a:ext cx="11510734" cy="914999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الطلاب بعد نهاية هذا الدرس ....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lowchart: Display 14"/>
          <p:cNvSpPr/>
          <p:nvPr/>
        </p:nvSpPr>
        <p:spPr>
          <a:xfrm>
            <a:off x="12297101" y="3115715"/>
            <a:ext cx="1008993" cy="947802"/>
          </a:xfrm>
          <a:prstGeom prst="flowChartDisplay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lowchart: Display 15"/>
          <p:cNvSpPr/>
          <p:nvPr/>
        </p:nvSpPr>
        <p:spPr>
          <a:xfrm>
            <a:off x="12323373" y="4345665"/>
            <a:ext cx="1008993" cy="946528"/>
          </a:xfrm>
          <a:prstGeom prst="flowChartDisplay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lowchart: Display 16"/>
          <p:cNvSpPr/>
          <p:nvPr/>
        </p:nvSpPr>
        <p:spPr>
          <a:xfrm>
            <a:off x="12349645" y="5538600"/>
            <a:ext cx="1008993" cy="966480"/>
          </a:xfrm>
          <a:prstGeom prst="flowChartDisplay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lowchart: Display 17"/>
          <p:cNvSpPr/>
          <p:nvPr/>
        </p:nvSpPr>
        <p:spPr>
          <a:xfrm>
            <a:off x="12360151" y="6715754"/>
            <a:ext cx="1008993" cy="886901"/>
          </a:xfrm>
          <a:prstGeom prst="flowChartDisplay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lowchart: Display 23"/>
          <p:cNvSpPr/>
          <p:nvPr/>
        </p:nvSpPr>
        <p:spPr>
          <a:xfrm>
            <a:off x="12339139" y="1928034"/>
            <a:ext cx="1008993" cy="947802"/>
          </a:xfrm>
          <a:prstGeom prst="flowChartDisplay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73116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77265" y="343732"/>
            <a:ext cx="13086486" cy="1119814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03029" y="347905"/>
            <a:ext cx="53420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60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إعلان درس اليوم</a:t>
            </a:r>
            <a:endParaRPr lang="en-US" sz="60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33" y="1796714"/>
            <a:ext cx="6325016" cy="589585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4736" y="1531071"/>
            <a:ext cx="5805862" cy="640080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057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0262" y="206106"/>
            <a:ext cx="127385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MA" sz="36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شرح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وتسجيل </a:t>
            </a:r>
            <a:r>
              <a:rPr lang="ar-MA" sz="36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الكلمات الجديدة من معجم عربي مع تكوين الجمل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المفيدة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61466" y="6495393"/>
            <a:ext cx="2990882" cy="1158227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الأموات مدفون تحت التراب</a:t>
            </a:r>
            <a:endParaRPr lang="en-US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0468303" y="977469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مدفون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د، ف، ن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68303" y="1860788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مستور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04989" y="977469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جولة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ج، و ل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04989" y="1860788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طواف / سفر</a:t>
            </a:r>
            <a:endParaRPr lang="en-US" sz="32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7104989" y="6539828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خرج سعيد</a:t>
            </a:r>
            <a:r>
              <a:rPr lang="ar-MA" sz="3200" b="1" dirty="0" smtClean="0"/>
              <a:t> </a:t>
            </a:r>
            <a:r>
              <a:rPr lang="ar-MA" sz="3200" b="1" dirty="0" smtClean="0"/>
              <a:t>إلى دكا لجولة سريعة</a:t>
            </a:r>
            <a:endParaRPr lang="en-US" sz="32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731174" y="964307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التلوث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ت، ل، ث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731174" y="1847626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تخلط</a:t>
            </a:r>
            <a:endParaRPr lang="en-US" sz="32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731174" y="6526666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علينا أن نحافظ البيئة من التلوث</a:t>
            </a:r>
            <a:endParaRPr lang="en-US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367860" y="964307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منظمة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ن، ظ، م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67860" y="1847626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جماعة / لجنة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7860" y="6526666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توجد في بلادنا منظمة إسلامية</a:t>
            </a:r>
            <a:endParaRPr lang="en-US" sz="32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48" y="2790490"/>
            <a:ext cx="3014655" cy="33921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51" y="2790491"/>
            <a:ext cx="3108635" cy="33921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34" y="2790490"/>
            <a:ext cx="2896437" cy="34024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299" y="2822029"/>
            <a:ext cx="2907354" cy="33709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260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638314" y="1746894"/>
            <a:ext cx="2595130" cy="2308104"/>
          </a:xfrm>
          <a:prstGeom prst="downArrow">
            <a:avLst>
              <a:gd name="adj1" fmla="val 50000"/>
              <a:gd name="adj2" fmla="val 51514"/>
            </a:avLst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spc="56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6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12-Point Star 5"/>
          <p:cNvSpPr/>
          <p:nvPr/>
        </p:nvSpPr>
        <p:spPr>
          <a:xfrm>
            <a:off x="428978" y="4444543"/>
            <a:ext cx="3023672" cy="2661111"/>
          </a:xfrm>
          <a:prstGeom prst="star12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خمس  دقائق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5914" y="370332"/>
            <a:ext cx="13050540" cy="1100783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218388" y="446415"/>
            <a:ext cx="3237764" cy="842538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spc="56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الوحدي</a:t>
            </a:r>
            <a:endParaRPr lang="en-US" sz="4800" b="1" spc="56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Vertical Scroll 11"/>
          <p:cNvSpPr/>
          <p:nvPr/>
        </p:nvSpPr>
        <p:spPr>
          <a:xfrm>
            <a:off x="3633948" y="2209800"/>
            <a:ext cx="4822204" cy="4801581"/>
          </a:xfrm>
          <a:prstGeom prst="verticalScroll">
            <a:avLst/>
          </a:prstGeom>
          <a:ln w="381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8365" tIns="39183" rIns="78365" bIns="39183" rtlCol="0" anchor="ctr"/>
          <a:lstStyle/>
          <a:p>
            <a:pPr algn="ctr" rtl="1"/>
            <a:r>
              <a:rPr lang="ar-MA" sz="3600" b="1" dirty="0" smtClean="0">
                <a:solidFill>
                  <a:schemeClr val="tx1"/>
                </a:solidFill>
              </a:rPr>
              <a:t>اكتب معاني الكلمات الجديدة مع تكوين الجمل من الحوار: </a:t>
            </a:r>
            <a:endParaRPr lang="ar-MA" sz="3600" b="1" dirty="0" smtClean="0">
              <a:solidFill>
                <a:srgbClr val="002060"/>
              </a:solidFill>
            </a:endParaRPr>
          </a:p>
          <a:p>
            <a:pPr algn="ctr" rtl="1"/>
            <a:r>
              <a:rPr lang="ar-MA" sz="3600" b="1" dirty="0" smtClean="0">
                <a:solidFill>
                  <a:srgbClr val="002060"/>
                </a:solidFill>
              </a:rPr>
              <a:t>"</a:t>
            </a:r>
            <a:r>
              <a:rPr lang="ar-MA" sz="3600" b="1" dirty="0">
                <a:solidFill>
                  <a:srgbClr val="002060"/>
                </a:solidFill>
              </a:rPr>
              <a:t> </a:t>
            </a:r>
            <a:r>
              <a:rPr lang="ar-MA" sz="3600" b="1" dirty="0" smtClean="0">
                <a:solidFill>
                  <a:srgbClr val="002060"/>
                </a:solidFill>
              </a:rPr>
              <a:t>تلويث البيئة "</a:t>
            </a:r>
          </a:p>
          <a:p>
            <a:pPr algn="ctr" rtl="1"/>
            <a:endParaRPr lang="ar-MA" sz="3600" b="1" dirty="0" smtClean="0">
              <a:solidFill>
                <a:srgbClr val="002060"/>
              </a:solidFill>
            </a:endParaRPr>
          </a:p>
          <a:p>
            <a:pPr algn="ctr" rtl="1"/>
            <a:r>
              <a:rPr lang="ar-MA" sz="3600" b="1" dirty="0" smtClean="0">
                <a:solidFill>
                  <a:schemeClr val="tx1"/>
                </a:solidFill>
              </a:rPr>
              <a:t>مدفون</a:t>
            </a:r>
            <a:r>
              <a:rPr lang="ar-MA" sz="3600" b="1" dirty="0" smtClean="0">
                <a:solidFill>
                  <a:schemeClr val="tx1"/>
                </a:solidFill>
              </a:rPr>
              <a:t>، جولة، التلوث، منظمة.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5681" y="2008565"/>
            <a:ext cx="6072803" cy="5549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5174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25669" y="390634"/>
            <a:ext cx="13022317" cy="869207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6057" y="2677884"/>
            <a:ext cx="12641943" cy="8001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r>
              <a:rPr lang="ar-MA" sz="3200" b="1" dirty="0" smtClean="0">
                <a:solidFill>
                  <a:schemeClr val="tx1"/>
                </a:solidFill>
              </a:rPr>
              <a:t>. </a:t>
            </a:r>
            <a:r>
              <a:rPr lang="ar-MA" sz="3200" b="1" dirty="0" smtClean="0">
                <a:solidFill>
                  <a:schemeClr val="tx1"/>
                </a:solidFill>
              </a:rPr>
              <a:t>إن الصلاة تنهى عن الفحشاء و</a:t>
            </a:r>
            <a:r>
              <a:rPr lang="ar-MA" sz="3200" b="1" dirty="0" smtClean="0">
                <a:solidFill>
                  <a:schemeClr val="tx1"/>
                </a:solidFill>
              </a:rPr>
              <a:t>  </a:t>
            </a:r>
            <a:r>
              <a:rPr lang="ar-MA" sz="3200" b="1" dirty="0" smtClean="0">
                <a:solidFill>
                  <a:schemeClr val="tx1"/>
                </a:solidFill>
              </a:rPr>
              <a:t>............. 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6057" y="3808184"/>
            <a:ext cx="12641943" cy="801915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r>
              <a:rPr lang="ar-MA" sz="3200" b="1" dirty="0" smtClean="0">
                <a:solidFill>
                  <a:schemeClr val="tx1"/>
                </a:solidFill>
              </a:rPr>
              <a:t>. </a:t>
            </a:r>
            <a:r>
              <a:rPr lang="ar-MA" sz="3200" b="1" dirty="0" smtClean="0">
                <a:solidFill>
                  <a:schemeClr val="tx1"/>
                </a:solidFill>
              </a:rPr>
              <a:t>الصلاة  ............. المؤمنين .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6057" y="4862285"/>
            <a:ext cx="12641943" cy="814615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3</a:t>
            </a:r>
            <a:r>
              <a:rPr lang="ar-MA" sz="3200" b="1" dirty="0" smtClean="0">
                <a:solidFill>
                  <a:schemeClr val="tx1"/>
                </a:solidFill>
              </a:rPr>
              <a:t>. </a:t>
            </a:r>
            <a:r>
              <a:rPr lang="ar-MA" sz="3200" b="1" dirty="0" smtClean="0">
                <a:solidFill>
                  <a:schemeClr val="tx1"/>
                </a:solidFill>
              </a:rPr>
              <a:t>رأيت عالماً في </a:t>
            </a:r>
            <a:r>
              <a:rPr lang="ar-MA" sz="3200" b="1" dirty="0" smtClean="0">
                <a:solidFill>
                  <a:schemeClr val="tx1"/>
                </a:solidFill>
              </a:rPr>
              <a:t>.............. 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6057" y="5929084"/>
            <a:ext cx="12641943" cy="801915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r>
              <a:rPr lang="ar-MA" sz="3200" b="1" dirty="0" smtClean="0">
                <a:solidFill>
                  <a:schemeClr val="tx1"/>
                </a:solidFill>
              </a:rPr>
              <a:t>. </a:t>
            </a:r>
            <a:r>
              <a:rPr lang="ar-MA" sz="3200" b="1" dirty="0" smtClean="0">
                <a:solidFill>
                  <a:schemeClr val="tx1"/>
                </a:solidFill>
              </a:rPr>
              <a:t>جلست عائشة .............. 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6057" y="6932385"/>
            <a:ext cx="12641943" cy="789216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5</a:t>
            </a:r>
            <a:r>
              <a:rPr lang="ar-MA" sz="3200" b="1" dirty="0" smtClean="0">
                <a:solidFill>
                  <a:schemeClr val="tx1"/>
                </a:solidFill>
              </a:rPr>
              <a:t>. حضر الرئيس في .............. .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153195" y="4862285"/>
            <a:ext cx="1498600" cy="814615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المسجد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170286" y="3820885"/>
            <a:ext cx="1498600" cy="789214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معراج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56467" y="2685504"/>
            <a:ext cx="1498600" cy="77978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المنكر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826069" y="6927942"/>
            <a:ext cx="1498600" cy="789216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الحفلة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282397" y="5934164"/>
            <a:ext cx="1498600" cy="796835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راحة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9" name="Rounded Rectangular Callout 58"/>
          <p:cNvSpPr/>
          <p:nvPr/>
        </p:nvSpPr>
        <p:spPr>
          <a:xfrm>
            <a:off x="11404600" y="1549012"/>
            <a:ext cx="1812159" cy="728823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معراج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0" name="Rounded Rectangular Callout 59"/>
          <p:cNvSpPr/>
          <p:nvPr/>
        </p:nvSpPr>
        <p:spPr>
          <a:xfrm>
            <a:off x="9271000" y="1574412"/>
            <a:ext cx="1812159" cy="728823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الحفلة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1" name="Rounded Rectangular Callout 60"/>
          <p:cNvSpPr/>
          <p:nvPr/>
        </p:nvSpPr>
        <p:spPr>
          <a:xfrm>
            <a:off x="7124700" y="1561712"/>
            <a:ext cx="1812159" cy="728823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راحة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2" name="Rounded Rectangular Callout 61"/>
          <p:cNvSpPr/>
          <p:nvPr/>
        </p:nvSpPr>
        <p:spPr>
          <a:xfrm>
            <a:off x="4940300" y="1587112"/>
            <a:ext cx="1812159" cy="728823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المنكر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3" name="Rounded Rectangular Callout 62"/>
          <p:cNvSpPr/>
          <p:nvPr/>
        </p:nvSpPr>
        <p:spPr>
          <a:xfrm>
            <a:off x="2819400" y="1587112"/>
            <a:ext cx="1812159" cy="728823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البيت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4" name="Rounded Rectangular Callout 63"/>
          <p:cNvSpPr/>
          <p:nvPr/>
        </p:nvSpPr>
        <p:spPr>
          <a:xfrm>
            <a:off x="660400" y="1612512"/>
            <a:ext cx="1812159" cy="728823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المسجد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700" y="495300"/>
            <a:ext cx="12203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املأ </a:t>
            </a:r>
            <a:r>
              <a:rPr lang="ar-MA" sz="40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الفراغ </a:t>
            </a:r>
            <a:r>
              <a:rPr lang="ar-MA" sz="40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في </a:t>
            </a:r>
            <a:r>
              <a:rPr lang="ar-MA" sz="40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الجمل الآتية بكلمات </a:t>
            </a:r>
            <a:r>
              <a:rPr lang="ar-MA" sz="40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مناسبة من </a:t>
            </a:r>
            <a:r>
              <a:rPr lang="ar-MA" sz="40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الصندوق بتغيير ما يلزم</a:t>
            </a:r>
            <a:endParaRPr lang="en-US" sz="40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61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8" grpId="0" animBg="1"/>
      <p:bldP spid="29" grpId="0" animBg="1"/>
      <p:bldP spid="31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439920" y="1106031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23" name="Rectangle 22"/>
          <p:cNvSpPr/>
          <p:nvPr/>
        </p:nvSpPr>
        <p:spPr>
          <a:xfrm>
            <a:off x="11569209" y="3254057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شفا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97783" y="3254057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يشفي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574924" y="2034662"/>
            <a:ext cx="1771650" cy="844062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الماضي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9297783" y="2052247"/>
            <a:ext cx="1785938" cy="844062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المضارع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57788" y="3289227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ذكرت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00647" y="3289227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تذكر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7063503" y="2069831"/>
            <a:ext cx="1771650" cy="844062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الماضي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00647" y="2087416"/>
            <a:ext cx="1785938" cy="844062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المضارع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09439" y="3289227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قدمت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6884" y="3289227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تقدم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2615154" y="2069831"/>
            <a:ext cx="1771650" cy="844062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الماضي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446884" y="2087416"/>
            <a:ext cx="1785938" cy="844062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المضارع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46885" y="520408"/>
            <a:ext cx="12893974" cy="1105427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569209" y="4259544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كنت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297783" y="4259544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أكون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57788" y="4294713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انتشر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800647" y="4294713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ينتشر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09439" y="4294713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مات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6884" y="4294713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يموت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569209" y="5230937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كثرت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297783" y="5230937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تكثر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57788" y="5266106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صدقت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00647" y="5266106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تصدق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09439" y="5266106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أنشأ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46884" y="5266106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ينشي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33338" y="652594"/>
            <a:ext cx="11392671" cy="796372"/>
          </a:xfrm>
          <a:prstGeom prst="rect">
            <a:avLst/>
          </a:prstGeom>
          <a:noFill/>
        </p:spPr>
        <p:txBody>
          <a:bodyPr wrap="non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500" b="1" spc="56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إخراج الأفعال </a:t>
            </a:r>
            <a:r>
              <a:rPr lang="ar-MA" sz="4500" b="1" spc="56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الماضية وتحويلها إلى المضارعة </a:t>
            </a:r>
            <a:r>
              <a:rPr lang="ar-MA" sz="4500" b="1" spc="56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من </a:t>
            </a:r>
            <a:r>
              <a:rPr lang="ar-MA" sz="4500" b="1" spc="56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</a:t>
            </a:r>
            <a:endParaRPr lang="en-US" sz="4500" b="1" spc="56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595481" y="6203155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حضرتم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324055" y="6203155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تحضرون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084060" y="6238324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حيّا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826919" y="6238324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يحي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635711" y="6238324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شاء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73156" y="6238324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يشاء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84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8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73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98" tmFilter="0, 0; 0.125,0.2665; 0.25,0.4; 0.375,0.465; 0.5,0.5;  0.625,0.535; 0.75,0.6; 0.875,0.7335; 1,1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9" tmFilter="0, 0; 0.125,0.2665; 0.25,0.4; 0.375,0.465; 0.5,0.5;  0.625,0.535; 0.75,0.6; 0.875,0.7335; 1,1">
                                          <p:stCondLst>
                                            <p:cond delay="199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6" tmFilter="0, 0; 0.125,0.2665; 0.25,0.4; 0.375,0.465; 0.5,0.5;  0.625,0.535; 0.75,0.6; 0.875,0.7335; 1,1">
                                          <p:stCondLst>
                                            <p:cond delay="248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36">
                                          <p:stCondLst>
                                            <p:cond delay="97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246" decel="50000">
                                          <p:stCondLst>
                                            <p:cond delay="101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6">
                                          <p:stCondLst>
                                            <p:cond delay="197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246" decel="50000">
                                          <p:stCondLst>
                                            <p:cond delay="20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6">
                                          <p:stCondLst>
                                            <p:cond delay="246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246" decel="50000">
                                          <p:stCondLst>
                                            <p:cond delay="250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36">
                                          <p:stCondLst>
                                            <p:cond delay="27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246" decel="50000">
                                          <p:stCondLst>
                                            <p:cond delay="275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8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73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98" tmFilter="0, 0; 0.125,0.2665; 0.25,0.4; 0.375,0.465; 0.5,0.5;  0.625,0.535; 0.75,0.6; 0.875,0.7335; 1,1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99" tmFilter="0, 0; 0.125,0.2665; 0.25,0.4; 0.375,0.465; 0.5,0.5;  0.625,0.535; 0.75,0.6; 0.875,0.7335; 1,1">
                                          <p:stCondLst>
                                            <p:cond delay="199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6" tmFilter="0, 0; 0.125,0.2665; 0.25,0.4; 0.375,0.465; 0.5,0.5;  0.625,0.535; 0.75,0.6; 0.875,0.7335; 1,1">
                                          <p:stCondLst>
                                            <p:cond delay="248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36">
                                          <p:stCondLst>
                                            <p:cond delay="97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246" decel="50000">
                                          <p:stCondLst>
                                            <p:cond delay="101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6">
                                          <p:stCondLst>
                                            <p:cond delay="197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246" decel="50000">
                                          <p:stCondLst>
                                            <p:cond delay="20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6">
                                          <p:stCondLst>
                                            <p:cond delay="246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246" decel="50000">
                                          <p:stCondLst>
                                            <p:cond delay="250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6">
                                          <p:stCondLst>
                                            <p:cond delay="27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246" decel="50000">
                                          <p:stCondLst>
                                            <p:cond delay="275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8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73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98" tmFilter="0, 0; 0.125,0.2665; 0.25,0.4; 0.375,0.465; 0.5,0.5;  0.625,0.535; 0.75,0.6; 0.875,0.7335; 1,1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99" tmFilter="0, 0; 0.125,0.2665; 0.25,0.4; 0.375,0.465; 0.5,0.5;  0.625,0.535; 0.75,0.6; 0.875,0.7335; 1,1">
                                          <p:stCondLst>
                                            <p:cond delay="199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6" tmFilter="0, 0; 0.125,0.2665; 0.25,0.4; 0.375,0.465; 0.5,0.5;  0.625,0.535; 0.75,0.6; 0.875,0.7335; 1,1">
                                          <p:stCondLst>
                                            <p:cond delay="248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36">
                                          <p:stCondLst>
                                            <p:cond delay="97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246" decel="50000">
                                          <p:stCondLst>
                                            <p:cond delay="101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36">
                                          <p:stCondLst>
                                            <p:cond delay="197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246" decel="50000">
                                          <p:stCondLst>
                                            <p:cond delay="20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36">
                                          <p:stCondLst>
                                            <p:cond delay="246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246" decel="50000">
                                          <p:stCondLst>
                                            <p:cond delay="250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36">
                                          <p:stCondLst>
                                            <p:cond delay="27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246" decel="50000">
                                          <p:stCondLst>
                                            <p:cond delay="275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8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73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98" tmFilter="0, 0; 0.125,0.2665; 0.25,0.4; 0.375,0.465; 0.5,0.5;  0.625,0.535; 0.75,0.6; 0.875,0.7335; 1,1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99" tmFilter="0, 0; 0.125,0.2665; 0.25,0.4; 0.375,0.465; 0.5,0.5;  0.625,0.535; 0.75,0.6; 0.875,0.7335; 1,1">
                                          <p:stCondLst>
                                            <p:cond delay="199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46" tmFilter="0, 0; 0.125,0.2665; 0.25,0.4; 0.375,0.465; 0.5,0.5;  0.625,0.535; 0.75,0.6; 0.875,0.7335; 1,1">
                                          <p:stCondLst>
                                            <p:cond delay="248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36">
                                          <p:stCondLst>
                                            <p:cond delay="97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246" decel="50000">
                                          <p:stCondLst>
                                            <p:cond delay="101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36">
                                          <p:stCondLst>
                                            <p:cond delay="197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246" decel="50000">
                                          <p:stCondLst>
                                            <p:cond delay="20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36">
                                          <p:stCondLst>
                                            <p:cond delay="246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246" decel="50000">
                                          <p:stCondLst>
                                            <p:cond delay="250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36">
                                          <p:stCondLst>
                                            <p:cond delay="27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246" decel="50000">
                                          <p:stCondLst>
                                            <p:cond delay="275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8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73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98" tmFilter="0, 0; 0.125,0.2665; 0.25,0.4; 0.375,0.465; 0.5,0.5;  0.625,0.535; 0.75,0.6; 0.875,0.7335; 1,1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99" tmFilter="0, 0; 0.125,0.2665; 0.25,0.4; 0.375,0.465; 0.5,0.5;  0.625,0.535; 0.75,0.6; 0.875,0.7335; 1,1">
                                          <p:stCondLst>
                                            <p:cond delay="199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46" tmFilter="0, 0; 0.125,0.2665; 0.25,0.4; 0.375,0.465; 0.5,0.5;  0.625,0.535; 0.75,0.6; 0.875,0.7335; 1,1">
                                          <p:stCondLst>
                                            <p:cond delay="248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36">
                                          <p:stCondLst>
                                            <p:cond delay="97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246" decel="50000">
                                          <p:stCondLst>
                                            <p:cond delay="101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36">
                                          <p:stCondLst>
                                            <p:cond delay="197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246" decel="50000">
                                          <p:stCondLst>
                                            <p:cond delay="20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36">
                                          <p:stCondLst>
                                            <p:cond delay="246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246" decel="50000">
                                          <p:stCondLst>
                                            <p:cond delay="250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36">
                                          <p:stCondLst>
                                            <p:cond delay="27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246" decel="50000">
                                          <p:stCondLst>
                                            <p:cond delay="275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8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73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98" tmFilter="0, 0; 0.125,0.2665; 0.25,0.4; 0.375,0.465; 0.5,0.5;  0.625,0.535; 0.75,0.6; 0.875,0.7335; 1,1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99" tmFilter="0, 0; 0.125,0.2665; 0.25,0.4; 0.375,0.465; 0.5,0.5;  0.625,0.535; 0.75,0.6; 0.875,0.7335; 1,1">
                                          <p:stCondLst>
                                            <p:cond delay="199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46" tmFilter="0, 0; 0.125,0.2665; 0.25,0.4; 0.375,0.465; 0.5,0.5;  0.625,0.535; 0.75,0.6; 0.875,0.7335; 1,1">
                                          <p:stCondLst>
                                            <p:cond delay="248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36">
                                          <p:stCondLst>
                                            <p:cond delay="9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246" decel="50000">
                                          <p:stCondLst>
                                            <p:cond delay="101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36">
                                          <p:stCondLst>
                                            <p:cond delay="197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246" decel="50000">
                                          <p:stCondLst>
                                            <p:cond delay="20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36">
                                          <p:stCondLst>
                                            <p:cond delay="246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246" decel="50000">
                                          <p:stCondLst>
                                            <p:cond delay="250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36">
                                          <p:stCondLst>
                                            <p:cond delay="27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246" decel="50000">
                                          <p:stCondLst>
                                            <p:cond delay="275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5432</TotalTime>
  <Words>748</Words>
  <Application>Microsoft Office PowerPoint</Application>
  <PresentationFormat>Custom</PresentationFormat>
  <Paragraphs>199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Windows User</cp:lastModifiedBy>
  <cp:revision>1823</cp:revision>
  <dcterms:created xsi:type="dcterms:W3CDTF">2020-05-14T14:05:10Z</dcterms:created>
  <dcterms:modified xsi:type="dcterms:W3CDTF">2020-09-27T18:22:29Z</dcterms:modified>
</cp:coreProperties>
</file>