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6" r:id="rId8"/>
    <p:sldId id="262" r:id="rId9"/>
    <p:sldId id="263" r:id="rId10"/>
    <p:sldId id="264" r:id="rId11"/>
    <p:sldId id="265" r:id="rId12"/>
    <p:sldId id="267" r:id="rId13"/>
    <p:sldId id="268" r:id="rId14"/>
    <p:sldId id="269" r:id="rId15"/>
    <p:sldId id="270" r:id="rId16"/>
    <p:sldId id="272" r:id="rId17"/>
    <p:sldId id="271" r:id="rId18"/>
    <p:sldId id="273" r:id="rId19"/>
    <p:sldId id="275" r:id="rId20"/>
    <p:sldId id="274"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FF"/>
    <a:srgbClr val="FF0000"/>
    <a:srgbClr val="F2F292"/>
    <a:srgbClr val="CCFF33"/>
    <a:srgbClr val="99FF99"/>
    <a:srgbClr val="000000"/>
    <a:srgbClr val="FFCCFF"/>
    <a:srgbClr val="CC33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C6BFB-D3B9-42D9-B164-2B2AE009808E}" type="datetimeFigureOut">
              <a:rPr lang="en-US" smtClean="0"/>
              <a:t>9/28/2020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F95C8-1057-42A4-8BE2-4606C5A11B99}" type="slidenum">
              <a:rPr lang="en-US" smtClean="0"/>
              <a:t>‹#›</a:t>
            </a:fld>
            <a:endParaRPr lang="en-US"/>
          </a:p>
        </p:txBody>
      </p:sp>
    </p:spTree>
    <p:extLst>
      <p:ext uri="{BB962C8B-B14F-4D97-AF65-F5344CB8AC3E}">
        <p14:creationId xmlns:p14="http://schemas.microsoft.com/office/powerpoint/2010/main" val="185308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F95C8-1057-42A4-8BE2-4606C5A11B99}" type="slidenum">
              <a:rPr lang="en-US" smtClean="0"/>
              <a:t>10</a:t>
            </a:fld>
            <a:endParaRPr lang="en-US"/>
          </a:p>
        </p:txBody>
      </p:sp>
    </p:spTree>
    <p:extLst>
      <p:ext uri="{BB962C8B-B14F-4D97-AF65-F5344CB8AC3E}">
        <p14:creationId xmlns:p14="http://schemas.microsoft.com/office/powerpoint/2010/main" val="119490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2600CB-1A75-44D9-9AB8-E57FF0988221}"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AC4C8-9002-4B8B-8A1C-52D51CBCCC69}" type="slidenum">
              <a:rPr lang="en-US" smtClean="0"/>
              <a:t>‹#›</a:t>
            </a:fld>
            <a:endParaRPr lang="en-US"/>
          </a:p>
        </p:txBody>
      </p:sp>
    </p:spTree>
    <p:extLst>
      <p:ext uri="{BB962C8B-B14F-4D97-AF65-F5344CB8AC3E}">
        <p14:creationId xmlns:p14="http://schemas.microsoft.com/office/powerpoint/2010/main" val="229986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2600CB-1A75-44D9-9AB8-E57FF0988221}"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AC4C8-9002-4B8B-8A1C-52D51CBCCC69}" type="slidenum">
              <a:rPr lang="en-US" smtClean="0"/>
              <a:t>‹#›</a:t>
            </a:fld>
            <a:endParaRPr lang="en-US"/>
          </a:p>
        </p:txBody>
      </p:sp>
    </p:spTree>
    <p:extLst>
      <p:ext uri="{BB962C8B-B14F-4D97-AF65-F5344CB8AC3E}">
        <p14:creationId xmlns:p14="http://schemas.microsoft.com/office/powerpoint/2010/main" val="379843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2600CB-1A75-44D9-9AB8-E57FF0988221}"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AC4C8-9002-4B8B-8A1C-52D51CBCCC69}" type="slidenum">
              <a:rPr lang="en-US" smtClean="0"/>
              <a:t>‹#›</a:t>
            </a:fld>
            <a:endParaRPr lang="en-US"/>
          </a:p>
        </p:txBody>
      </p:sp>
    </p:spTree>
    <p:extLst>
      <p:ext uri="{BB962C8B-B14F-4D97-AF65-F5344CB8AC3E}">
        <p14:creationId xmlns:p14="http://schemas.microsoft.com/office/powerpoint/2010/main" val="69488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2600CB-1A75-44D9-9AB8-E57FF0988221}"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AC4C8-9002-4B8B-8A1C-52D51CBCCC69}" type="slidenum">
              <a:rPr lang="en-US" smtClean="0"/>
              <a:t>‹#›</a:t>
            </a:fld>
            <a:endParaRPr lang="en-US"/>
          </a:p>
        </p:txBody>
      </p:sp>
    </p:spTree>
    <p:extLst>
      <p:ext uri="{BB962C8B-B14F-4D97-AF65-F5344CB8AC3E}">
        <p14:creationId xmlns:p14="http://schemas.microsoft.com/office/powerpoint/2010/main" val="79070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2600CB-1A75-44D9-9AB8-E57FF0988221}"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0AC4C8-9002-4B8B-8A1C-52D51CBCCC69}" type="slidenum">
              <a:rPr lang="en-US" smtClean="0"/>
              <a:t>‹#›</a:t>
            </a:fld>
            <a:endParaRPr lang="en-US"/>
          </a:p>
        </p:txBody>
      </p:sp>
    </p:spTree>
    <p:extLst>
      <p:ext uri="{BB962C8B-B14F-4D97-AF65-F5344CB8AC3E}">
        <p14:creationId xmlns:p14="http://schemas.microsoft.com/office/powerpoint/2010/main" val="341695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2600CB-1A75-44D9-9AB8-E57FF0988221}"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AC4C8-9002-4B8B-8A1C-52D51CBCCC69}" type="slidenum">
              <a:rPr lang="en-US" smtClean="0"/>
              <a:t>‹#›</a:t>
            </a:fld>
            <a:endParaRPr lang="en-US"/>
          </a:p>
        </p:txBody>
      </p:sp>
    </p:spTree>
    <p:extLst>
      <p:ext uri="{BB962C8B-B14F-4D97-AF65-F5344CB8AC3E}">
        <p14:creationId xmlns:p14="http://schemas.microsoft.com/office/powerpoint/2010/main" val="206726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2600CB-1A75-44D9-9AB8-E57FF0988221}" type="datetimeFigureOut">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0AC4C8-9002-4B8B-8A1C-52D51CBCCC69}" type="slidenum">
              <a:rPr lang="en-US" smtClean="0"/>
              <a:t>‹#›</a:t>
            </a:fld>
            <a:endParaRPr lang="en-US"/>
          </a:p>
        </p:txBody>
      </p:sp>
    </p:spTree>
    <p:extLst>
      <p:ext uri="{BB962C8B-B14F-4D97-AF65-F5344CB8AC3E}">
        <p14:creationId xmlns:p14="http://schemas.microsoft.com/office/powerpoint/2010/main" val="361165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2600CB-1A75-44D9-9AB8-E57FF0988221}" type="datetimeFigureOut">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0AC4C8-9002-4B8B-8A1C-52D51CBCCC69}" type="slidenum">
              <a:rPr lang="en-US" smtClean="0"/>
              <a:t>‹#›</a:t>
            </a:fld>
            <a:endParaRPr lang="en-US"/>
          </a:p>
        </p:txBody>
      </p:sp>
    </p:spTree>
    <p:extLst>
      <p:ext uri="{BB962C8B-B14F-4D97-AF65-F5344CB8AC3E}">
        <p14:creationId xmlns:p14="http://schemas.microsoft.com/office/powerpoint/2010/main" val="285219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600CB-1A75-44D9-9AB8-E57FF0988221}" type="datetimeFigureOut">
              <a:rPr lang="en-US" smtClean="0"/>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AC4C8-9002-4B8B-8A1C-52D51CBCCC69}" type="slidenum">
              <a:rPr lang="en-US" smtClean="0"/>
              <a:t>‹#›</a:t>
            </a:fld>
            <a:endParaRPr lang="en-US"/>
          </a:p>
        </p:txBody>
      </p:sp>
    </p:spTree>
    <p:extLst>
      <p:ext uri="{BB962C8B-B14F-4D97-AF65-F5344CB8AC3E}">
        <p14:creationId xmlns:p14="http://schemas.microsoft.com/office/powerpoint/2010/main" val="1402840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2600CB-1A75-44D9-9AB8-E57FF0988221}"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AC4C8-9002-4B8B-8A1C-52D51CBCCC69}" type="slidenum">
              <a:rPr lang="en-US" smtClean="0"/>
              <a:t>‹#›</a:t>
            </a:fld>
            <a:endParaRPr lang="en-US"/>
          </a:p>
        </p:txBody>
      </p:sp>
    </p:spTree>
    <p:extLst>
      <p:ext uri="{BB962C8B-B14F-4D97-AF65-F5344CB8AC3E}">
        <p14:creationId xmlns:p14="http://schemas.microsoft.com/office/powerpoint/2010/main" val="315405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2600CB-1A75-44D9-9AB8-E57FF0988221}"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0AC4C8-9002-4B8B-8A1C-52D51CBCCC69}" type="slidenum">
              <a:rPr lang="en-US" smtClean="0"/>
              <a:t>‹#›</a:t>
            </a:fld>
            <a:endParaRPr lang="en-US"/>
          </a:p>
        </p:txBody>
      </p:sp>
    </p:spTree>
    <p:extLst>
      <p:ext uri="{BB962C8B-B14F-4D97-AF65-F5344CB8AC3E}">
        <p14:creationId xmlns:p14="http://schemas.microsoft.com/office/powerpoint/2010/main" val="357728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600CB-1A75-44D9-9AB8-E57FF0988221}" type="datetimeFigureOut">
              <a:rPr lang="en-US" smtClean="0"/>
              <a:t>9/28/2020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AC4C8-9002-4B8B-8A1C-52D51CBCCC69}" type="slidenum">
              <a:rPr lang="en-US" smtClean="0"/>
              <a:t>‹#›</a:t>
            </a:fld>
            <a:endParaRPr lang="en-US"/>
          </a:p>
        </p:txBody>
      </p:sp>
    </p:spTree>
    <p:extLst>
      <p:ext uri="{BB962C8B-B14F-4D97-AF65-F5344CB8AC3E}">
        <p14:creationId xmlns:p14="http://schemas.microsoft.com/office/powerpoint/2010/main" val="3791163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32.jpg"/><Relationship Id="rId3" Type="http://schemas.openxmlformats.org/officeDocument/2006/relationships/image" Target="../media/image22.jpg"/><Relationship Id="rId7" Type="http://schemas.openxmlformats.org/officeDocument/2006/relationships/image" Target="../media/image26.jpg"/><Relationship Id="rId12"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g"/><Relationship Id="rId11" Type="http://schemas.openxmlformats.org/officeDocument/2006/relationships/image" Target="../media/image30.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4">
                <a:lumMod val="67000"/>
              </a:schemeClr>
            </a:gs>
            <a:gs pos="63000">
              <a:schemeClr val="accent4">
                <a:lumMod val="67000"/>
              </a:schemeClr>
            </a:gs>
            <a:gs pos="92000">
              <a:schemeClr val="accent4">
                <a:lumMod val="97000"/>
                <a:lumOff val="3000"/>
              </a:schemeClr>
            </a:gs>
            <a:gs pos="37000">
              <a:schemeClr val="accent4">
                <a:lumMod val="60000"/>
                <a:lumOff val="40000"/>
              </a:schemeClr>
            </a:gs>
          </a:gsLst>
          <a:lin ang="81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717420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accent3">
                <a:lumMod val="40000"/>
                <a:lumOff val="60000"/>
              </a:schemeClr>
            </a:gs>
            <a:gs pos="27000">
              <a:schemeClr val="accent3">
                <a:lumMod val="95000"/>
                <a:lumOff val="5000"/>
              </a:schemeClr>
            </a:gs>
            <a:gs pos="100000">
              <a:schemeClr val="accent3">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97420" y="668065"/>
            <a:ext cx="5663293" cy="4020938"/>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242083" y="5125437"/>
            <a:ext cx="5762172" cy="646331"/>
          </a:xfrm>
          <a:prstGeom prst="rect">
            <a:avLst/>
          </a:prstGeom>
          <a:solidFill>
            <a:schemeClr val="tx1"/>
          </a:solidFill>
          <a:ln w="28575">
            <a:solidFill>
              <a:schemeClr val="accent6"/>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এই ছবিতে কি দেখতে পাচ্ছি?</a:t>
            </a:r>
            <a:endParaRPr lang="en-US" sz="3600" dirty="0">
              <a:solidFill>
                <a:schemeClr val="bg1"/>
              </a:solidFill>
              <a:latin typeface="NikoshBAN" panose="02000000000000000000" pitchFamily="2" charset="0"/>
              <a:cs typeface="NikoshBAN" panose="02000000000000000000" pitchFamily="2" charset="0"/>
            </a:endParaRPr>
          </a:p>
        </p:txBody>
      </p:sp>
      <p:sp>
        <p:nvSpPr>
          <p:cNvPr id="5" name="AutoShape 4" descr="C:\Users\Asif Knight Sani\Desktop\Ecnomic activites\YGP5_048_58c0cce7-b009-4b8b-8eec-495cab2a2df7_2048x2048.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279986" y="5133427"/>
            <a:ext cx="5762172" cy="646331"/>
          </a:xfrm>
          <a:prstGeom prst="rect">
            <a:avLst/>
          </a:prstGeom>
          <a:solidFill>
            <a:schemeClr val="tx1"/>
          </a:solidFill>
          <a:ln w="28575">
            <a:solidFill>
              <a:schemeClr val="accent6"/>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পশু শিকার।</a:t>
            </a:r>
            <a:endParaRPr lang="en-US" sz="3600" dirty="0">
              <a:solidFill>
                <a:schemeClr val="bg1"/>
              </a:solidFill>
              <a:latin typeface="NikoshBAN" panose="02000000000000000000" pitchFamily="2" charset="0"/>
              <a:cs typeface="NikoshBAN" panose="02000000000000000000" pitchFamily="2" charset="0"/>
            </a:endParaRPr>
          </a:p>
        </p:txBody>
      </p:sp>
      <p:sp>
        <p:nvSpPr>
          <p:cNvPr id="7" name="AutoShape 4" descr="C:\Users\Asif Knight Sani\Desktop\Ecnomic activites\YGP5_048_58c0cce7-b009-4b8b-8eec-495cab2a2df7_2048x2048.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5626" y="656375"/>
            <a:ext cx="5675087" cy="4020938"/>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3242083" y="5124245"/>
            <a:ext cx="5762172" cy="646331"/>
          </a:xfrm>
          <a:prstGeom prst="rect">
            <a:avLst/>
          </a:prstGeom>
          <a:solidFill>
            <a:schemeClr val="tx1"/>
          </a:solidFill>
          <a:ln w="28575">
            <a:solidFill>
              <a:schemeClr val="accent6"/>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এই ছবিতে কি দেখতে পাচ্ছি?</a:t>
            </a:r>
            <a:endParaRPr lang="en-US" sz="3600" dirty="0">
              <a:solidFill>
                <a:schemeClr val="bg1"/>
              </a:solidFill>
              <a:latin typeface="NikoshBAN" panose="02000000000000000000" pitchFamily="2" charset="0"/>
              <a:cs typeface="NikoshBAN" panose="02000000000000000000" pitchFamily="2" charset="0"/>
            </a:endParaRPr>
          </a:p>
        </p:txBody>
      </p:sp>
      <p:sp>
        <p:nvSpPr>
          <p:cNvPr id="10" name="TextBox 9"/>
          <p:cNvSpPr txBox="1"/>
          <p:nvPr/>
        </p:nvSpPr>
        <p:spPr>
          <a:xfrm>
            <a:off x="3259072" y="5125099"/>
            <a:ext cx="5762172" cy="646331"/>
          </a:xfrm>
          <a:prstGeom prst="rect">
            <a:avLst/>
          </a:prstGeom>
          <a:solidFill>
            <a:schemeClr val="tx1"/>
          </a:solidFill>
          <a:ln w="28575">
            <a:solidFill>
              <a:schemeClr val="accent6"/>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মৎস্য শিকার।</a:t>
            </a:r>
            <a:endParaRPr lang="en-US" sz="3600" dirty="0">
              <a:solidFill>
                <a:schemeClr val="bg1"/>
              </a:solidFill>
              <a:latin typeface="NikoshBAN" panose="02000000000000000000" pitchFamily="2" charset="0"/>
              <a:cs typeface="NikoshBAN" panose="02000000000000000000" pitchFamily="2" charset="0"/>
            </a:endParaRPr>
          </a:p>
        </p:txBody>
      </p:sp>
      <p:sp>
        <p:nvSpPr>
          <p:cNvPr id="9" name="TextBox 8"/>
          <p:cNvSpPr txBox="1"/>
          <p:nvPr/>
        </p:nvSpPr>
        <p:spPr>
          <a:xfrm>
            <a:off x="3227569" y="5104117"/>
            <a:ext cx="5762172" cy="646331"/>
          </a:xfrm>
          <a:prstGeom prst="rect">
            <a:avLst/>
          </a:prstGeom>
          <a:solidFill>
            <a:schemeClr val="tx1"/>
          </a:solidFill>
          <a:ln w="28575">
            <a:solidFill>
              <a:schemeClr val="accent6"/>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এই ছবিতে কি দেখতে পাচ্ছি?</a:t>
            </a:r>
            <a:endParaRPr lang="en-US" sz="3600" dirty="0">
              <a:solidFill>
                <a:schemeClr val="bg1"/>
              </a:solidFill>
              <a:latin typeface="NikoshBAN" panose="02000000000000000000" pitchFamily="2" charset="0"/>
              <a:cs typeface="NikoshBAN" panose="02000000000000000000" pitchFamily="2" charset="0"/>
            </a:endParaRPr>
          </a:p>
        </p:txBody>
      </p:sp>
      <p:sp>
        <p:nvSpPr>
          <p:cNvPr id="16" name="TextBox 15"/>
          <p:cNvSpPr txBox="1"/>
          <p:nvPr/>
        </p:nvSpPr>
        <p:spPr>
          <a:xfrm>
            <a:off x="3250888" y="5107296"/>
            <a:ext cx="5762172" cy="646331"/>
          </a:xfrm>
          <a:prstGeom prst="rect">
            <a:avLst/>
          </a:prstGeom>
          <a:solidFill>
            <a:schemeClr val="tx1"/>
          </a:solidFill>
          <a:ln w="28575">
            <a:solidFill>
              <a:schemeClr val="accent6"/>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আকরিক লোহার খনি</a:t>
            </a:r>
            <a:r>
              <a:rPr lang="bn-IN"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7301" y="720070"/>
            <a:ext cx="5706835" cy="4196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7655" y="656375"/>
            <a:ext cx="5770047" cy="4232200"/>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3242083" y="5136501"/>
            <a:ext cx="5762172" cy="646331"/>
          </a:xfrm>
          <a:prstGeom prst="rect">
            <a:avLst/>
          </a:prstGeom>
          <a:solidFill>
            <a:schemeClr val="tx1"/>
          </a:solidFill>
          <a:ln w="28575">
            <a:solidFill>
              <a:schemeClr val="accent6"/>
            </a:solidFill>
          </a:ln>
        </p:spPr>
        <p:txBody>
          <a:bodyPr wrap="square" rtlCol="0">
            <a:spAutoFit/>
          </a:bodyPr>
          <a:lstStyle/>
          <a:p>
            <a:pPr algn="ctr"/>
            <a:r>
              <a:rPr lang="en-US" sz="3600" dirty="0" err="1" smtClean="0">
                <a:solidFill>
                  <a:schemeClr val="bg1"/>
                </a:solidFill>
                <a:latin typeface="NikoshBAN" panose="02000000000000000000" pitchFamily="2" charset="0"/>
                <a:cs typeface="NikoshBAN" panose="02000000000000000000" pitchFamily="2" charset="0"/>
              </a:rPr>
              <a:t>এই</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ছবিতে</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আমরা</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কি</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দেখতে</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পাচ্ছি</a:t>
            </a:r>
            <a:r>
              <a:rPr lang="en-US" sz="3600" dirty="0" smtClean="0">
                <a:solidFill>
                  <a:schemeClr val="bg1"/>
                </a:solidFill>
                <a:latin typeface="NikoshBAN" panose="02000000000000000000" pitchFamily="2" charset="0"/>
                <a:cs typeface="NikoshBAN" panose="02000000000000000000" pitchFamily="2" charset="0"/>
              </a:rPr>
              <a:t>?</a:t>
            </a:r>
            <a:endParaRPr lang="en-US" sz="3600" dirty="0">
              <a:solidFill>
                <a:schemeClr val="bg1"/>
              </a:solidFill>
              <a:latin typeface="NikoshBAN" panose="02000000000000000000" pitchFamily="2" charset="0"/>
              <a:cs typeface="NikoshBAN" panose="02000000000000000000" pitchFamily="2" charset="0"/>
            </a:endParaRPr>
          </a:p>
        </p:txBody>
      </p:sp>
      <p:sp>
        <p:nvSpPr>
          <p:cNvPr id="17" name="TextBox 16"/>
          <p:cNvSpPr txBox="1"/>
          <p:nvPr/>
        </p:nvSpPr>
        <p:spPr>
          <a:xfrm>
            <a:off x="3268461" y="5141899"/>
            <a:ext cx="5762172" cy="646331"/>
          </a:xfrm>
          <a:prstGeom prst="rect">
            <a:avLst/>
          </a:prstGeom>
          <a:solidFill>
            <a:schemeClr val="tx1"/>
          </a:solidFill>
          <a:ln w="28575">
            <a:solidFill>
              <a:schemeClr val="accent6"/>
            </a:solidFill>
          </a:ln>
        </p:spPr>
        <p:txBody>
          <a:bodyPr wrap="square" rtlCol="0">
            <a:spAutoFit/>
          </a:bodyPr>
          <a:lstStyle/>
          <a:p>
            <a:pPr algn="ctr"/>
            <a:r>
              <a:rPr lang="en-US" sz="3600" dirty="0" err="1" smtClean="0">
                <a:solidFill>
                  <a:schemeClr val="bg1"/>
                </a:solidFill>
                <a:latin typeface="NikoshBAN" panose="02000000000000000000" pitchFamily="2" charset="0"/>
                <a:cs typeface="NikoshBAN" panose="02000000000000000000" pitchFamily="2" charset="0"/>
              </a:rPr>
              <a:t>কাঠ</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চেরাই</a:t>
            </a:r>
            <a:r>
              <a:rPr lang="bn-IN" sz="3600" dirty="0" smtClean="0">
                <a:solidFill>
                  <a:schemeClr val="bg1"/>
                </a:solidFill>
                <a:latin typeface="NikoshBAN" panose="02000000000000000000" pitchFamily="2" charset="0"/>
                <a:cs typeface="NikoshBAN" panose="02000000000000000000" pitchFamily="2" charset="0"/>
              </a:rPr>
              <a:t>।</a:t>
            </a:r>
            <a:endParaRPr lang="en-US" sz="3600" dirty="0">
              <a:solidFill>
                <a:schemeClr val="bg1"/>
              </a:solidFill>
              <a:latin typeface="NikoshBAN" panose="02000000000000000000" pitchFamily="2" charset="0"/>
              <a:cs typeface="NikoshBAN" panose="02000000000000000000" pitchFamily="2" charset="0"/>
            </a:endParaRPr>
          </a:p>
        </p:txBody>
      </p:sp>
      <p:pic>
        <p:nvPicPr>
          <p:cNvPr id="1026" name="Picture 2" descr="গবাদি পশু-পাখির জাকাতের হিসাব"/>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2163" y="609332"/>
            <a:ext cx="5902012" cy="4269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 name="TextBox 19"/>
          <p:cNvSpPr txBox="1"/>
          <p:nvPr/>
        </p:nvSpPr>
        <p:spPr>
          <a:xfrm>
            <a:off x="3285626" y="5144762"/>
            <a:ext cx="5762172" cy="646331"/>
          </a:xfrm>
          <a:prstGeom prst="rect">
            <a:avLst/>
          </a:prstGeom>
          <a:solidFill>
            <a:schemeClr val="tx1"/>
          </a:solidFill>
          <a:ln w="28575">
            <a:solidFill>
              <a:schemeClr val="accent6"/>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এই ছবিতে আমরা কি দেখতে পাচ্ছি?</a:t>
            </a:r>
            <a:endParaRPr lang="en-US" sz="3600" dirty="0">
              <a:solidFill>
                <a:schemeClr val="bg1"/>
              </a:solidFill>
              <a:latin typeface="NikoshBAN" panose="02000000000000000000" pitchFamily="2" charset="0"/>
              <a:cs typeface="NikoshBAN" panose="02000000000000000000" pitchFamily="2" charset="0"/>
            </a:endParaRPr>
          </a:p>
        </p:txBody>
      </p:sp>
      <p:sp>
        <p:nvSpPr>
          <p:cNvPr id="21" name="TextBox 20"/>
          <p:cNvSpPr txBox="1"/>
          <p:nvPr/>
        </p:nvSpPr>
        <p:spPr>
          <a:xfrm>
            <a:off x="3247723" y="5127069"/>
            <a:ext cx="5762172" cy="646331"/>
          </a:xfrm>
          <a:prstGeom prst="rect">
            <a:avLst/>
          </a:prstGeom>
          <a:solidFill>
            <a:schemeClr val="tx1"/>
          </a:solidFill>
          <a:ln w="28575">
            <a:solidFill>
              <a:schemeClr val="accent6"/>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পশু পালন।</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2577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circle(out)">
                                      <p:cBhvr>
                                        <p:cTn id="52" dur="20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up)">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32" fill="hold" nodeType="clickEffect">
                                  <p:stCondLst>
                                    <p:cond delay="0"/>
                                  </p:stCondLst>
                                  <p:childTnLst>
                                    <p:set>
                                      <p:cBhvr>
                                        <p:cTn id="66" dur="1" fill="hold">
                                          <p:stCondLst>
                                            <p:cond delay="0"/>
                                          </p:stCondLst>
                                        </p:cTn>
                                        <p:tgtEl>
                                          <p:spTgt spid="1026"/>
                                        </p:tgtEl>
                                        <p:attrNameLst>
                                          <p:attrName>style.visibility</p:attrName>
                                        </p:attrNameLst>
                                      </p:cBhvr>
                                      <p:to>
                                        <p:strVal val="visible"/>
                                      </p:to>
                                    </p:set>
                                    <p:animEffect transition="in" filter="circle(out)">
                                      <p:cBhvr>
                                        <p:cTn id="67" dur="2000"/>
                                        <p:tgtEl>
                                          <p:spTgt spid="10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up)">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up)">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5" grpId="0" animBg="1"/>
      <p:bldP spid="10" grpId="0" animBg="1"/>
      <p:bldP spid="9" grpId="0" animBg="1"/>
      <p:bldP spid="16" grpId="0" animBg="1"/>
      <p:bldP spid="14" grpId="0" animBg="1"/>
      <p:bldP spid="17"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62000">
              <a:schemeClr val="accent4">
                <a:lumMod val="45000"/>
                <a:lumOff val="55000"/>
              </a:schemeClr>
            </a:gs>
            <a:gs pos="36000">
              <a:schemeClr val="accent4">
                <a:lumMod val="45000"/>
                <a:lumOff val="55000"/>
              </a:schemeClr>
            </a:gs>
            <a:gs pos="91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1509486" y="798285"/>
            <a:ext cx="9129486" cy="5355771"/>
          </a:xfrm>
          <a:prstGeom prst="rect">
            <a:avLst/>
          </a:prstGeom>
          <a:solidFill>
            <a:srgbClr val="FF0000">
              <a:alpha val="27000"/>
            </a:srgbClr>
          </a:solidFill>
          <a:ln w="76200">
            <a:solidFill>
              <a:srgbClr val="00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4071255" y="2400769"/>
            <a:ext cx="4238171" cy="769441"/>
          </a:xfrm>
          <a:prstGeom prst="rect">
            <a:avLst/>
          </a:prstGeom>
          <a:solidFill>
            <a:srgbClr val="FFFF00"/>
          </a:solidFill>
          <a:ln w="38100">
            <a:solidFill>
              <a:schemeClr val="bg1"/>
            </a:solidFill>
          </a:ln>
        </p:spPr>
        <p:txBody>
          <a:bodyPr wrap="square" rtlCol="0">
            <a:spAutoFit/>
          </a:bodyPr>
          <a:lstStyle/>
          <a:p>
            <a:pPr algn="ctr"/>
            <a:r>
              <a:rPr lang="bn-IN" sz="4400" dirty="0" smtClean="0">
                <a:solidFill>
                  <a:schemeClr val="bg1"/>
                </a:solidFill>
                <a:latin typeface="NikoshBAN" panose="02000000000000000000" pitchFamily="2" charset="0"/>
                <a:cs typeface="NikoshBAN" panose="02000000000000000000" pitchFamily="2" charset="0"/>
              </a:rPr>
              <a:t>একক কাজ</a:t>
            </a:r>
            <a:endParaRPr lang="en-US" sz="4400"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7385793" y="1052138"/>
            <a:ext cx="2931885" cy="461665"/>
          </a:xfrm>
          <a:prstGeom prst="rect">
            <a:avLst/>
          </a:prstGeom>
          <a:solidFill>
            <a:srgbClr val="002060"/>
          </a:solidFill>
          <a:ln w="19050">
            <a:solidFill>
              <a:schemeClr val="bg1"/>
            </a:solidFill>
          </a:ln>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সময়ঃ- ০৫ মিনিট</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3011712" y="4057177"/>
            <a:ext cx="6357259" cy="769441"/>
          </a:xfrm>
          <a:prstGeom prst="rect">
            <a:avLst/>
          </a:prstGeom>
          <a:solidFill>
            <a:schemeClr val="tx1"/>
          </a:solidFill>
          <a:ln w="28575">
            <a:solidFill>
              <a:schemeClr val="bg2"/>
            </a:solidFill>
          </a:ln>
        </p:spPr>
        <p:txBody>
          <a:bodyPr wrap="square" rtlCol="0">
            <a:spAutoFit/>
          </a:bodyPr>
          <a:lstStyle/>
          <a:p>
            <a:pPr algn="ctr"/>
            <a:r>
              <a:rPr lang="bn-IN" sz="4400" dirty="0" smtClean="0">
                <a:solidFill>
                  <a:schemeClr val="bg1"/>
                </a:solidFill>
                <a:latin typeface="NikoshBAN" panose="02000000000000000000" pitchFamily="2" charset="0"/>
                <a:cs typeface="NikoshBAN" panose="02000000000000000000" pitchFamily="2" charset="0"/>
              </a:rPr>
              <a:t>অর্থনৈতিক কার্যাবলি কাকে বলে?</a:t>
            </a:r>
            <a:endParaRPr lang="en-US" sz="4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893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accent5">
                <a:lumMod val="40000"/>
                <a:lumOff val="60000"/>
              </a:schemeClr>
            </a:gs>
            <a:gs pos="78000">
              <a:schemeClr val="accent5">
                <a:lumMod val="6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118" y="362840"/>
            <a:ext cx="6111875" cy="3438948"/>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913" y="356346"/>
            <a:ext cx="6111875" cy="3438948"/>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708" y="349852"/>
            <a:ext cx="6111875" cy="3420534"/>
          </a:xfrm>
          <a:prstGeom prst="rect">
            <a:avLst/>
          </a:prstGeom>
          <a:solidFill>
            <a:srgbClr val="FFFFFF">
              <a:shade val="85000"/>
            </a:srgbClr>
          </a:solidFill>
          <a:ln w="88900" cap="sq">
            <a:solidFill>
              <a:srgbClr val="99FF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3112913" y="4154945"/>
            <a:ext cx="6212114" cy="646331"/>
          </a:xfrm>
          <a:prstGeom prst="rect">
            <a:avLst/>
          </a:prstGeom>
          <a:solidFill>
            <a:schemeClr val="tx1">
              <a:lumMod val="75000"/>
              <a:lumOff val="25000"/>
            </a:schemeClr>
          </a:solidFill>
          <a:ln w="28575">
            <a:solidFill>
              <a:schemeClr val="bg1"/>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ছবিতে আমরা কি দেখতে পাচ্ছি?</a:t>
            </a:r>
            <a:endParaRPr lang="en-US" sz="3600" dirty="0">
              <a:solidFill>
                <a:schemeClr val="bg1"/>
              </a:solidFill>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7683" y="340759"/>
            <a:ext cx="6166598" cy="3420535"/>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112913" y="4148451"/>
            <a:ext cx="6212114" cy="646331"/>
          </a:xfrm>
          <a:prstGeom prst="rect">
            <a:avLst/>
          </a:prstGeom>
          <a:solidFill>
            <a:schemeClr val="tx1">
              <a:lumMod val="75000"/>
              <a:lumOff val="25000"/>
            </a:schemeClr>
          </a:solidFill>
          <a:ln w="28575">
            <a:solidFill>
              <a:schemeClr val="bg1"/>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পেরেক/ লোহাশলাকা</a:t>
            </a:r>
            <a:endParaRPr lang="en-US" sz="3600"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3112913" y="4148450"/>
            <a:ext cx="6212114" cy="646331"/>
          </a:xfrm>
          <a:prstGeom prst="rect">
            <a:avLst/>
          </a:prstGeom>
          <a:solidFill>
            <a:schemeClr val="tx1">
              <a:lumMod val="75000"/>
              <a:lumOff val="25000"/>
            </a:schemeClr>
          </a:solidFill>
          <a:ln w="28575">
            <a:solidFill>
              <a:schemeClr val="bg1"/>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এই ছবিতে আমরা কি দেখতে পাচ্ছি?</a:t>
            </a:r>
            <a:endParaRPr lang="en-US" sz="3600" dirty="0">
              <a:solidFill>
                <a:schemeClr val="bg1"/>
              </a:solidFill>
              <a:latin typeface="NikoshBAN" panose="02000000000000000000" pitchFamily="2" charset="0"/>
              <a:cs typeface="NikoshBAN" panose="02000000000000000000" pitchFamily="2" charset="0"/>
            </a:endParaRPr>
          </a:p>
        </p:txBody>
      </p:sp>
      <p:sp>
        <p:nvSpPr>
          <p:cNvPr id="9" name="TextBox 8"/>
          <p:cNvSpPr txBox="1"/>
          <p:nvPr/>
        </p:nvSpPr>
        <p:spPr>
          <a:xfrm>
            <a:off x="3107531" y="4150020"/>
            <a:ext cx="6212114" cy="646331"/>
          </a:xfrm>
          <a:prstGeom prst="rect">
            <a:avLst/>
          </a:prstGeom>
          <a:solidFill>
            <a:schemeClr val="tx1">
              <a:lumMod val="75000"/>
              <a:lumOff val="25000"/>
            </a:schemeClr>
          </a:solidFill>
          <a:ln w="28575">
            <a:solidFill>
              <a:schemeClr val="bg1"/>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টিন।</a:t>
            </a:r>
            <a:endParaRPr lang="en-US" sz="3600" dirty="0">
              <a:solidFill>
                <a:schemeClr val="bg1"/>
              </a:solidFill>
              <a:latin typeface="NikoshBAN" panose="02000000000000000000" pitchFamily="2" charset="0"/>
              <a:cs typeface="NikoshBAN" panose="02000000000000000000" pitchFamily="2" charset="0"/>
            </a:endParaRPr>
          </a:p>
        </p:txBody>
      </p:sp>
      <p:sp>
        <p:nvSpPr>
          <p:cNvPr id="3" name="TextBox 2"/>
          <p:cNvSpPr txBox="1"/>
          <p:nvPr/>
        </p:nvSpPr>
        <p:spPr>
          <a:xfrm>
            <a:off x="3099132" y="4147151"/>
            <a:ext cx="6212114" cy="646331"/>
          </a:xfrm>
          <a:prstGeom prst="rect">
            <a:avLst/>
          </a:prstGeom>
          <a:solidFill>
            <a:schemeClr val="tx1">
              <a:lumMod val="75000"/>
              <a:lumOff val="25000"/>
            </a:schemeClr>
          </a:solidFill>
          <a:ln w="28575">
            <a:solidFill>
              <a:schemeClr val="bg1"/>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এই ছবিতে আমরা কি দেখতে পাচ্ছি?</a:t>
            </a:r>
            <a:endParaRPr lang="en-US" sz="3600" dirty="0">
              <a:solidFill>
                <a:schemeClr val="bg1"/>
              </a:solidFill>
              <a:latin typeface="NikoshBAN" panose="02000000000000000000" pitchFamily="2" charset="0"/>
              <a:cs typeface="NikoshBAN" panose="02000000000000000000" pitchFamily="2" charset="0"/>
            </a:endParaRPr>
          </a:p>
        </p:txBody>
      </p:sp>
      <p:sp>
        <p:nvSpPr>
          <p:cNvPr id="12" name="TextBox 11"/>
          <p:cNvSpPr txBox="1"/>
          <p:nvPr/>
        </p:nvSpPr>
        <p:spPr>
          <a:xfrm>
            <a:off x="3106023" y="4139357"/>
            <a:ext cx="6212114" cy="646331"/>
          </a:xfrm>
          <a:prstGeom prst="rect">
            <a:avLst/>
          </a:prstGeom>
          <a:solidFill>
            <a:schemeClr val="tx1">
              <a:lumMod val="75000"/>
              <a:lumOff val="25000"/>
            </a:schemeClr>
          </a:solidFill>
          <a:ln w="28575">
            <a:solidFill>
              <a:schemeClr val="bg1"/>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ইস্পাত।</a:t>
            </a:r>
            <a:endParaRPr lang="en-US" sz="3600" dirty="0">
              <a:solidFill>
                <a:schemeClr val="bg1"/>
              </a:solidFill>
              <a:latin typeface="NikoshBAN" panose="02000000000000000000" pitchFamily="2" charset="0"/>
              <a:cs typeface="NikoshBAN" panose="02000000000000000000" pitchFamily="2" charset="0"/>
            </a:endParaRPr>
          </a:p>
        </p:txBody>
      </p:sp>
      <p:sp>
        <p:nvSpPr>
          <p:cNvPr id="14" name="TextBox 13"/>
          <p:cNvSpPr txBox="1"/>
          <p:nvPr/>
        </p:nvSpPr>
        <p:spPr>
          <a:xfrm>
            <a:off x="3091876" y="4139357"/>
            <a:ext cx="6212114" cy="646331"/>
          </a:xfrm>
          <a:prstGeom prst="rect">
            <a:avLst/>
          </a:prstGeom>
          <a:solidFill>
            <a:schemeClr val="tx1">
              <a:lumMod val="75000"/>
              <a:lumOff val="25000"/>
            </a:schemeClr>
          </a:solidFill>
          <a:ln w="28575">
            <a:solidFill>
              <a:schemeClr val="bg1"/>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ছবিতে আমরা কি দেখতে পাচ্ছি?</a:t>
            </a:r>
            <a:endParaRPr lang="en-US" sz="3600" dirty="0">
              <a:solidFill>
                <a:schemeClr val="bg1"/>
              </a:solidFill>
              <a:latin typeface="NikoshBAN" panose="02000000000000000000" pitchFamily="2" charset="0"/>
              <a:cs typeface="NikoshBAN" panose="02000000000000000000" pitchFamily="2" charset="0"/>
            </a:endParaRPr>
          </a:p>
        </p:txBody>
      </p:sp>
      <p:sp>
        <p:nvSpPr>
          <p:cNvPr id="15" name="TextBox 14"/>
          <p:cNvSpPr txBox="1"/>
          <p:nvPr/>
        </p:nvSpPr>
        <p:spPr>
          <a:xfrm>
            <a:off x="3127708" y="4164265"/>
            <a:ext cx="6212114" cy="646331"/>
          </a:xfrm>
          <a:prstGeom prst="rect">
            <a:avLst/>
          </a:prstGeom>
          <a:solidFill>
            <a:schemeClr val="tx1">
              <a:lumMod val="75000"/>
              <a:lumOff val="25000"/>
            </a:schemeClr>
          </a:solidFill>
          <a:ln w="28575">
            <a:solidFill>
              <a:schemeClr val="bg1"/>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জটিল যন্ত্রপাতি।</a:t>
            </a:r>
            <a:endParaRPr lang="en-US" sz="3600" dirty="0">
              <a:solidFill>
                <a:schemeClr val="bg1"/>
              </a:solidFill>
              <a:latin typeface="NikoshBAN" panose="02000000000000000000" pitchFamily="2" charset="0"/>
              <a:cs typeface="NikoshBAN" panose="02000000000000000000" pitchFamily="2" charset="0"/>
            </a:endParaRPr>
          </a:p>
        </p:txBody>
      </p:sp>
      <p:sp>
        <p:nvSpPr>
          <p:cNvPr id="16" name="TextBox 15"/>
          <p:cNvSpPr txBox="1"/>
          <p:nvPr/>
        </p:nvSpPr>
        <p:spPr>
          <a:xfrm>
            <a:off x="72570" y="4039994"/>
            <a:ext cx="12075888" cy="2862322"/>
          </a:xfrm>
          <a:prstGeom prst="rect">
            <a:avLst/>
          </a:prstGeom>
          <a:solidFill>
            <a:schemeClr val="bg1"/>
          </a:solidFill>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       দ্বিতীয় পর্যায়ের কার্যাবলিতে মানুষ প্রথম পর্যায়ের কার্যাবলি দ্বারা উৎপাদিত সামগ্রীকে গঠন করে, আকার পরিবর্তন করে এবং উপযোগিতে বৃদ্ধি করে। খনিজ </a:t>
            </a:r>
            <a:r>
              <a:rPr lang="en-US" sz="3600" dirty="0" err="1" smtClean="0">
                <a:latin typeface="NikoshBAN" panose="02000000000000000000" pitchFamily="2" charset="0"/>
                <a:cs typeface="NikoshBAN" panose="02000000000000000000" pitchFamily="2" charset="0"/>
              </a:rPr>
              <a:t>লৌহ</a:t>
            </a:r>
            <a:r>
              <a:rPr lang="bn-IN" sz="360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উত্তোলন করে তা থেকে লোহাশলাকা, পেরেক, টিন, ইস্পাত ও অন্যান্য প্রয়োজনীয় দ্রব্যে পরিণত করা হয়। রন্ধনকার্য থেকে আরম্ভ করে অত্যন্ত </a:t>
            </a:r>
            <a:r>
              <a:rPr lang="en-US" sz="3600" dirty="0" smtClean="0">
                <a:latin typeface="NikoshBAN" panose="02000000000000000000" pitchFamily="2" charset="0"/>
                <a:cs typeface="NikoshBAN" panose="02000000000000000000" pitchFamily="2" charset="0"/>
              </a:rPr>
              <a:t>জ</a:t>
            </a:r>
            <a:r>
              <a:rPr lang="bn-IN" sz="3600" dirty="0" smtClean="0">
                <a:latin typeface="NikoshBAN" panose="02000000000000000000" pitchFamily="2" charset="0"/>
                <a:cs typeface="NikoshBAN" panose="02000000000000000000" pitchFamily="2" charset="0"/>
              </a:rPr>
              <a:t>টিল </a:t>
            </a:r>
            <a:r>
              <a:rPr lang="bn-IN" sz="3600" dirty="0" smtClean="0">
                <a:latin typeface="NikoshBAN" panose="02000000000000000000" pitchFamily="2" charset="0"/>
                <a:cs typeface="NikoshBAN" panose="02000000000000000000" pitchFamily="2" charset="0"/>
              </a:rPr>
              <a:t>যন্ত্রপাতি প্রস্ততকরণ </a:t>
            </a:r>
            <a:r>
              <a:rPr lang="en-US" sz="2800" dirty="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Manufacturing)</a:t>
            </a:r>
            <a:r>
              <a:rPr lang="bn-IN" sz="28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সকল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কার্যই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দ্বিতীয়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পর্যায়ের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অর্থনৈতিক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কার্যাবলি</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4223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ou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out)">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out)">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out)">
                                      <p:cBhvr>
                                        <p:cTn id="42" dur="2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out)">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out)">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ircle(out)">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circle(out)">
                                      <p:cBhvr>
                                        <p:cTn id="62" dur="20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circle(in)">
                                      <p:cBhvr>
                                        <p:cTn id="6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7" grpId="0" animBg="1"/>
      <p:bldP spid="9" grpId="0" animBg="1"/>
      <p:bldP spid="3" grpId="0" animBg="1"/>
      <p:bldP spid="12"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Rounded Rectangle 2"/>
          <p:cNvSpPr/>
          <p:nvPr/>
        </p:nvSpPr>
        <p:spPr>
          <a:xfrm>
            <a:off x="1001485" y="631371"/>
            <a:ext cx="10189029" cy="5529943"/>
          </a:xfrm>
          <a:prstGeom prst="roundRect">
            <a:avLst/>
          </a:prstGeom>
          <a:solidFill>
            <a:srgbClr val="FF0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3396342" y="1772530"/>
            <a:ext cx="4455886" cy="830997"/>
          </a:xfrm>
          <a:prstGeom prst="rect">
            <a:avLst/>
          </a:prstGeom>
          <a:solidFill>
            <a:schemeClr val="bg1"/>
          </a:solidFill>
          <a:ln w="28575">
            <a:solidFill>
              <a:srgbClr val="FF0000"/>
            </a:solidFill>
          </a:ln>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জোড়ায় কাজ</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8113486" y="910792"/>
            <a:ext cx="2714172" cy="523220"/>
          </a:xfrm>
          <a:prstGeom prst="rect">
            <a:avLst/>
          </a:prstGeom>
          <a:solidFill>
            <a:srgbClr val="FFFF00"/>
          </a:solidFill>
          <a:ln w="12700">
            <a:solidFill>
              <a:schemeClr val="tx1"/>
            </a:solidFill>
          </a:ln>
        </p:spPr>
        <p:txBody>
          <a:bodyPr wrap="square" rtlCol="0">
            <a:spAutoFit/>
          </a:bodyPr>
          <a:lstStyle/>
          <a:p>
            <a:pPr algn="ctr"/>
            <a:r>
              <a:rPr lang="bn-IN" sz="2800" dirty="0" smtClean="0">
                <a:solidFill>
                  <a:schemeClr val="bg1"/>
                </a:solidFill>
                <a:latin typeface="NikoshBAN" panose="02000000000000000000" pitchFamily="2" charset="0"/>
                <a:cs typeface="NikoshBAN" panose="02000000000000000000" pitchFamily="2" charset="0"/>
              </a:rPr>
              <a:t>সময়ঃ- ০৫ মিনিট</a:t>
            </a:r>
            <a:endParaRPr lang="en-US" sz="2800"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1766785" y="3153062"/>
            <a:ext cx="8447314" cy="120032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anose="05000000000000000000" pitchFamily="2" charset="2"/>
              <a:buChar char="v"/>
            </a:pP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দ্বিতীয় পর্যায়ের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অর্থনৈতিক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কার্যাবলিতে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মানুষ</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খনিজ</a:t>
            </a:r>
          </a:p>
          <a:p>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    লৌহ আকরিক উত্তোলন করে তা থেকে কি তৈরী করত</a:t>
            </a:r>
            <a:r>
              <a:rPr lang="en-US" sz="3600" dirty="0" smtClean="0">
                <a:latin typeface="NikoshBAN" panose="02000000000000000000" pitchFamily="2" charset="0"/>
                <a:cs typeface="NikoshBAN" panose="02000000000000000000" pitchFamily="2" charset="0"/>
              </a:rPr>
              <a:t>?</a:t>
            </a:r>
            <a:r>
              <a:rPr lang="bn-IN"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648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56000">
              <a:schemeClr val="accent6">
                <a:lumMod val="97000"/>
                <a:lumOff val="3000"/>
              </a:schemeClr>
            </a:gs>
            <a:gs pos="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032" y="513669"/>
            <a:ext cx="5025777" cy="2795588"/>
          </a:xfrm>
          <a:prstGeom prst="rect">
            <a:avLst/>
          </a:prstGeom>
          <a:solidFill>
            <a:srgbClr val="FFFFFF">
              <a:shade val="85000"/>
            </a:srgbClr>
          </a:solidFill>
          <a:ln w="88900" cap="sq">
            <a:solidFill>
              <a:schemeClr val="accent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016" y="547458"/>
            <a:ext cx="4643247" cy="2795588"/>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05208" y="3541486"/>
            <a:ext cx="5388913" cy="646331"/>
          </a:xfrm>
          <a:prstGeom prst="rect">
            <a:avLst/>
          </a:prstGeom>
          <a:solidFill>
            <a:srgbClr val="99FF99"/>
          </a:solidFill>
        </p:spPr>
        <p:txBody>
          <a:bodyPr wrap="square" rtlCol="0">
            <a:spAutoFit/>
          </a:bodyPr>
          <a:lstStyle/>
          <a:p>
            <a:pPr algn="ctr"/>
            <a:r>
              <a:rPr lang="bn-IN" sz="3600" dirty="0" smtClean="0">
                <a:solidFill>
                  <a:srgbClr val="000000"/>
                </a:solidFill>
                <a:latin typeface="NikoshBAN" panose="02000000000000000000" pitchFamily="2" charset="0"/>
                <a:cs typeface="NikoshBAN" panose="02000000000000000000" pitchFamily="2" charset="0"/>
              </a:rPr>
              <a:t>প্রথম ছবিটি কোন পর্যায়ের অর্থনীতি?</a:t>
            </a:r>
            <a:endParaRPr lang="en-US" sz="3600" dirty="0">
              <a:solidFill>
                <a:srgbClr val="000000"/>
              </a:solidFill>
              <a:latin typeface="NikoshBAN" panose="02000000000000000000" pitchFamily="2" charset="0"/>
              <a:cs typeface="NikoshBAN" panose="02000000000000000000" pitchFamily="2" charset="0"/>
            </a:endParaRPr>
          </a:p>
        </p:txBody>
      </p:sp>
      <p:sp>
        <p:nvSpPr>
          <p:cNvPr id="6" name="TextBox 5"/>
          <p:cNvSpPr txBox="1"/>
          <p:nvPr/>
        </p:nvSpPr>
        <p:spPr>
          <a:xfrm>
            <a:off x="605208" y="3541484"/>
            <a:ext cx="5403427" cy="646331"/>
          </a:xfrm>
          <a:prstGeom prst="rect">
            <a:avLst/>
          </a:prstGeom>
          <a:solidFill>
            <a:srgbClr val="99FF99"/>
          </a:solidFill>
        </p:spPr>
        <p:txBody>
          <a:bodyPr wrap="square" rtlCol="0">
            <a:spAutoFit/>
          </a:bodyPr>
          <a:lstStyle/>
          <a:p>
            <a:pPr algn="ctr"/>
            <a:r>
              <a:rPr lang="bn-IN" sz="3600" dirty="0" smtClean="0">
                <a:solidFill>
                  <a:srgbClr val="000000"/>
                </a:solidFill>
                <a:latin typeface="NikoshBAN" panose="02000000000000000000" pitchFamily="2" charset="0"/>
                <a:cs typeface="NikoshBAN" panose="02000000000000000000" pitchFamily="2" charset="0"/>
              </a:rPr>
              <a:t>প্রথম ছবিটি প্রথম পর্যায়ের অর্থনীতি</a:t>
            </a:r>
            <a:endParaRPr lang="en-US" sz="3600" dirty="0">
              <a:solidFill>
                <a:srgbClr val="000000"/>
              </a:solidFill>
              <a:latin typeface="NikoshBAN" panose="02000000000000000000" pitchFamily="2" charset="0"/>
              <a:cs typeface="NikoshBAN" panose="02000000000000000000" pitchFamily="2" charset="0"/>
            </a:endParaRPr>
          </a:p>
        </p:txBody>
      </p:sp>
      <p:sp>
        <p:nvSpPr>
          <p:cNvPr id="8" name="TextBox 7"/>
          <p:cNvSpPr txBox="1"/>
          <p:nvPr/>
        </p:nvSpPr>
        <p:spPr>
          <a:xfrm>
            <a:off x="6285110" y="3541484"/>
            <a:ext cx="5602089" cy="646331"/>
          </a:xfrm>
          <a:prstGeom prst="rect">
            <a:avLst/>
          </a:prstGeom>
          <a:solidFill>
            <a:srgbClr val="99FF99"/>
          </a:solidFill>
        </p:spPr>
        <p:txBody>
          <a:bodyPr wrap="square" rtlCol="0">
            <a:spAutoFit/>
          </a:bodyPr>
          <a:lstStyle/>
          <a:p>
            <a:pPr algn="ctr"/>
            <a:r>
              <a:rPr lang="bn-IN" sz="3600" dirty="0" smtClean="0">
                <a:solidFill>
                  <a:srgbClr val="000000"/>
                </a:solidFill>
                <a:latin typeface="NikoshBAN" panose="02000000000000000000" pitchFamily="2" charset="0"/>
                <a:cs typeface="NikoshBAN" panose="02000000000000000000" pitchFamily="2" charset="0"/>
              </a:rPr>
              <a:t>দ্বিতিয় ছবিটি কোন পর্যায়ের অর্থনীতি?</a:t>
            </a:r>
            <a:endParaRPr lang="en-US" sz="3600" dirty="0">
              <a:solidFill>
                <a:srgbClr val="000000"/>
              </a:solidFill>
              <a:latin typeface="NikoshBAN" panose="02000000000000000000" pitchFamily="2" charset="0"/>
              <a:cs typeface="NikoshBAN" panose="02000000000000000000" pitchFamily="2" charset="0"/>
            </a:endParaRPr>
          </a:p>
        </p:txBody>
      </p:sp>
      <p:sp>
        <p:nvSpPr>
          <p:cNvPr id="10" name="TextBox 9"/>
          <p:cNvSpPr txBox="1"/>
          <p:nvPr/>
        </p:nvSpPr>
        <p:spPr>
          <a:xfrm>
            <a:off x="6154482" y="3541484"/>
            <a:ext cx="5616603" cy="646331"/>
          </a:xfrm>
          <a:prstGeom prst="rect">
            <a:avLst/>
          </a:prstGeom>
          <a:solidFill>
            <a:srgbClr val="99FF99"/>
          </a:solidFill>
        </p:spPr>
        <p:txBody>
          <a:bodyPr wrap="square" rtlCol="0">
            <a:spAutoFit/>
          </a:bodyPr>
          <a:lstStyle/>
          <a:p>
            <a:pPr algn="ctr"/>
            <a:r>
              <a:rPr lang="bn-IN" sz="3600" dirty="0" smtClean="0">
                <a:solidFill>
                  <a:srgbClr val="000000"/>
                </a:solidFill>
                <a:latin typeface="NikoshBAN" panose="02000000000000000000" pitchFamily="2" charset="0"/>
                <a:cs typeface="NikoshBAN" panose="02000000000000000000" pitchFamily="2" charset="0"/>
              </a:rPr>
              <a:t>দ্বিতিয় ছবিটি দ্বিতীয় পর্যায়ের অর্থনীতি</a:t>
            </a:r>
            <a:endParaRPr lang="en-US" sz="3600" dirty="0">
              <a:solidFill>
                <a:srgbClr val="000000"/>
              </a:solidFill>
              <a:latin typeface="NikoshBAN" panose="02000000000000000000" pitchFamily="2" charset="0"/>
              <a:cs typeface="NikoshBAN" panose="02000000000000000000" pitchFamily="2" charset="0"/>
            </a:endParaRPr>
          </a:p>
        </p:txBody>
      </p:sp>
      <p:sp>
        <p:nvSpPr>
          <p:cNvPr id="11" name="TextBox 10"/>
          <p:cNvSpPr txBox="1"/>
          <p:nvPr/>
        </p:nvSpPr>
        <p:spPr>
          <a:xfrm>
            <a:off x="605208" y="3541484"/>
            <a:ext cx="11281991" cy="2308324"/>
          </a:xfrm>
          <a:prstGeom prst="rect">
            <a:avLst/>
          </a:prstGeom>
          <a:solidFill>
            <a:schemeClr val="bg1"/>
          </a:solidFill>
          <a:ln w="28575">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তৃতীয় পর্যায়ের কার্যাবলিতে মানুষ উৎপাদন কার্য ব্যতীত অন্যান্য উপায়ে প্রথম ও দ্বিতীয় পর্যায়ের কার্যাবলি থেকে উৎপাদিত বস্তুসমূহের উপযোগিতা বৃদ্ধি করে এবং সেবাকার্য সম্পাদন করে। কোন দেশের উৎপাদিত পণ্যের উদ্ধৃত্তাংশ ঘাটতি অঞ্চলসমূহে প্রেরণ করলে ঐ বস্তুর উপযোগিতা অনেক পরিমাণে বৃদ্ধি পায়।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938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out)">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614" y="2083184"/>
            <a:ext cx="4770806" cy="2805554"/>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614" y="2083184"/>
            <a:ext cx="4761651" cy="2738787"/>
          </a:xfrm>
          <a:prstGeom prst="rect">
            <a:avLst/>
          </a:prstGeom>
          <a:solidFill>
            <a:srgbClr val="FFFFFF">
              <a:shade val="85000"/>
            </a:srgbClr>
          </a:solidFill>
          <a:ln w="88900" cap="sq">
            <a:solidFill>
              <a:srgbClr val="99FF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895928" y="210292"/>
            <a:ext cx="10337800" cy="646331"/>
          </a:xfrm>
          <a:prstGeom prst="rect">
            <a:avLst/>
          </a:prstGeom>
          <a:solidFill>
            <a:srgbClr val="FFFF00"/>
          </a:solidFill>
          <a:ln w="76200">
            <a:solidFill>
              <a:srgbClr val="00FFFF"/>
            </a:solidFill>
          </a:ln>
        </p:spPr>
        <p:txBody>
          <a:bodyPr wrap="square" rtlCol="0">
            <a:spAutoFit/>
          </a:bodyPr>
          <a:lstStyle/>
          <a:p>
            <a:r>
              <a:rPr lang="bn-IN" sz="3600" dirty="0" smtClean="0">
                <a:solidFill>
                  <a:schemeClr val="bg1"/>
                </a:solidFill>
                <a:latin typeface="NikoshBAN" panose="02000000000000000000" pitchFamily="2" charset="0"/>
                <a:cs typeface="NikoshBAN" panose="02000000000000000000" pitchFamily="2" charset="0"/>
              </a:rPr>
              <a:t>উৎপাদিত পণ্যের উদ্ধৃতাংশের প্রেরণ কিংবা ব্যবহার কিভাবে সম্ভবপর হয়?</a:t>
            </a:r>
            <a:endParaRPr lang="en-US" sz="3600"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4054436" y="5280473"/>
            <a:ext cx="3299578" cy="584775"/>
          </a:xfrm>
          <a:prstGeom prst="rect">
            <a:avLst/>
          </a:prstGeom>
          <a:solidFill>
            <a:schemeClr val="bg1"/>
          </a:solidFill>
          <a:ln>
            <a:solidFill>
              <a:schemeClr val="tx1"/>
            </a:solidFill>
          </a:ln>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পরিবহ</a:t>
            </a:r>
            <a:r>
              <a:rPr lang="bn-IN" sz="3200" dirty="0" smtClean="0">
                <a:latin typeface="NikoshBAN" panose="02000000000000000000" pitchFamily="2" charset="0"/>
                <a:cs typeface="NikoshBAN" panose="02000000000000000000" pitchFamily="2" charset="0"/>
              </a:rPr>
              <a:t>ণের মাধ্যমে</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4054436" y="5280473"/>
            <a:ext cx="3299578" cy="584775"/>
          </a:xfrm>
          <a:prstGeom prst="rect">
            <a:avLst/>
          </a:prstGeom>
          <a:solidFill>
            <a:schemeClr val="bg1"/>
          </a:solidFill>
          <a:ln>
            <a:solidFill>
              <a:schemeClr val="tx1"/>
            </a:solidFill>
          </a:ln>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ব্যবসা- বাণজ্যের মাধ্যমে</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348343" y="5218917"/>
            <a:ext cx="11640457" cy="707886"/>
          </a:xfrm>
          <a:prstGeom prst="rect">
            <a:avLst/>
          </a:prstGeom>
          <a:solidFill>
            <a:schemeClr val="bg1"/>
          </a:solidFill>
          <a:ln>
            <a:solidFill>
              <a:schemeClr val="tx1"/>
            </a:solidFill>
          </a:ln>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এটা সম্ভবপর হতে পারে ব্যাবস্য, বাণিজ্য ও পরিবহন  ইত্যাদির মাধ্যমে।</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5435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out)">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800" decel="100000"/>
                                        <p:tgtEl>
                                          <p:spTgt spid="9"/>
                                        </p:tgtEl>
                                      </p:cBhvr>
                                    </p:animEffect>
                                    <p:anim calcmode="lin" valueType="num">
                                      <p:cBhvr>
                                        <p:cTn id="35" dur="800" decel="100000" fill="hold"/>
                                        <p:tgtEl>
                                          <p:spTgt spid="9"/>
                                        </p:tgtEl>
                                        <p:attrNameLst>
                                          <p:attrName>style.rotation</p:attrName>
                                        </p:attrNameLst>
                                      </p:cBhvr>
                                      <p:tavLst>
                                        <p:tav tm="0">
                                          <p:val>
                                            <p:fltVal val="-90"/>
                                          </p:val>
                                        </p:tav>
                                        <p:tav tm="100000">
                                          <p:val>
                                            <p:fltVal val="0"/>
                                          </p:val>
                                        </p:tav>
                                      </p:tavLst>
                                    </p:anim>
                                    <p:anim calcmode="lin" valueType="num">
                                      <p:cBhvr>
                                        <p:cTn id="36" dur="800" decel="100000" fill="hold"/>
                                        <p:tgtEl>
                                          <p:spTgt spid="9"/>
                                        </p:tgtEl>
                                        <p:attrNameLst>
                                          <p:attrName>ppt_x</p:attrName>
                                        </p:attrNameLst>
                                      </p:cBhvr>
                                      <p:tavLst>
                                        <p:tav tm="0">
                                          <p:val>
                                            <p:strVal val="#ppt_x+0.4"/>
                                          </p:val>
                                        </p:tav>
                                        <p:tav tm="100000">
                                          <p:val>
                                            <p:strVal val="#ppt_x-0.05"/>
                                          </p:val>
                                        </p:tav>
                                      </p:tavLst>
                                    </p:anim>
                                    <p:anim calcmode="lin" valueType="num">
                                      <p:cBhvr>
                                        <p:cTn id="37" dur="800" decel="100000" fill="hold"/>
                                        <p:tgtEl>
                                          <p:spTgt spid="9"/>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12700" ty="292100" sx="100000" sy="100000" flip="none" algn="tl"/>
        </a:blipFill>
        <a:effectLst/>
      </p:bgPr>
    </p:bg>
    <p:spTree>
      <p:nvGrpSpPr>
        <p:cNvPr id="1" name=""/>
        <p:cNvGrpSpPr/>
        <p:nvPr/>
      </p:nvGrpSpPr>
      <p:grpSpPr>
        <a:xfrm>
          <a:off x="0" y="0"/>
          <a:ext cx="0" cy="0"/>
          <a:chOff x="0" y="0"/>
          <a:chExt cx="0" cy="0"/>
        </a:xfrm>
      </p:grpSpPr>
      <p:sp>
        <p:nvSpPr>
          <p:cNvPr id="3" name="Bevel 2"/>
          <p:cNvSpPr/>
          <p:nvPr/>
        </p:nvSpPr>
        <p:spPr>
          <a:xfrm>
            <a:off x="2017486" y="275772"/>
            <a:ext cx="8461829" cy="1436914"/>
          </a:xfrm>
          <a:prstGeom prst="bevel">
            <a:avLst/>
          </a:prstGeom>
          <a:solidFill>
            <a:srgbClr val="00FFFF"/>
          </a:solidFill>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তৃতীয় পর্যায়ের অর্থনৈতিক কার্যাবলির অন্তর্ভুক্ত অন্যান্য          </a:t>
            </a:r>
          </a:p>
          <a:p>
            <a:pPr algn="ctr"/>
            <a:r>
              <a:rPr lang="bn-IN" sz="3600" dirty="0">
                <a:latin typeface="NikoshBAN" panose="02000000000000000000" pitchFamily="2" charset="0"/>
                <a:cs typeface="NikoshBAN" panose="02000000000000000000" pitchFamily="2" charset="0"/>
              </a:rPr>
              <a:t>     বিষয়গুলো হচ্ছে-</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743" y="1939018"/>
            <a:ext cx="6168571" cy="319904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151742" y="5335931"/>
            <a:ext cx="4426858" cy="646331"/>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bn-IN" sz="3600" dirty="0" smtClean="0">
                <a:solidFill>
                  <a:srgbClr val="002060"/>
                </a:solidFill>
                <a:latin typeface="NikoshBAN" panose="02000000000000000000" pitchFamily="2" charset="0"/>
                <a:cs typeface="NikoshBAN" panose="02000000000000000000" pitchFamily="2" charset="0"/>
              </a:rPr>
              <a:t>পাইকারি বিক্রেতা</a:t>
            </a:r>
            <a:endParaRPr lang="en-US" sz="3600" dirty="0">
              <a:solidFill>
                <a:srgbClr val="002060"/>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743" y="1939018"/>
            <a:ext cx="6168571" cy="319904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4166916" y="5332214"/>
            <a:ext cx="4426858" cy="646331"/>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bn-IN" sz="3600" dirty="0" smtClean="0">
                <a:solidFill>
                  <a:srgbClr val="002060"/>
                </a:solidFill>
                <a:latin typeface="NikoshBAN" panose="02000000000000000000" pitchFamily="2" charset="0"/>
                <a:cs typeface="NikoshBAN" panose="02000000000000000000" pitchFamily="2" charset="0"/>
              </a:rPr>
              <a:t>খুচরা বিক্রেতা</a:t>
            </a:r>
            <a:endParaRPr lang="en-US" sz="3600" dirty="0">
              <a:solidFill>
                <a:srgbClr val="00206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743" y="1939018"/>
            <a:ext cx="6168571" cy="3220402"/>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4165596" y="5368104"/>
            <a:ext cx="4426858" cy="646331"/>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bn-IN" sz="3600" dirty="0" smtClean="0">
                <a:solidFill>
                  <a:srgbClr val="002060"/>
                </a:solidFill>
                <a:latin typeface="NikoshBAN" panose="02000000000000000000" pitchFamily="2" charset="0"/>
                <a:cs typeface="NikoshBAN" panose="02000000000000000000" pitchFamily="2" charset="0"/>
              </a:rPr>
              <a:t>ফেরিওয়ালা</a:t>
            </a:r>
            <a:endParaRPr lang="en-US" sz="3600" dirty="0">
              <a:solidFill>
                <a:srgbClr val="002060"/>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4743" y="1939018"/>
            <a:ext cx="6168571" cy="3199040"/>
          </a:xfrm>
          <a:prstGeom prst="rect">
            <a:avLst/>
          </a:prstGeom>
          <a:solidFill>
            <a:srgbClr val="FFFFFF">
              <a:shade val="85000"/>
            </a:srgbClr>
          </a:solidFill>
          <a:ln w="88900" cap="sq">
            <a:solidFill>
              <a:srgbClr val="CCFF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4165596" y="5357299"/>
            <a:ext cx="4426858" cy="646331"/>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bn-IN" sz="3600" dirty="0" smtClean="0">
                <a:solidFill>
                  <a:srgbClr val="002060"/>
                </a:solidFill>
                <a:latin typeface="NikoshBAN" panose="02000000000000000000" pitchFamily="2" charset="0"/>
                <a:cs typeface="NikoshBAN" panose="02000000000000000000" pitchFamily="2" charset="0"/>
              </a:rPr>
              <a:t>ব্যাংকার</a:t>
            </a:r>
            <a:endParaRPr lang="en-US" sz="3600" dirty="0">
              <a:solidFill>
                <a:srgbClr val="002060"/>
              </a:solidFill>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4743" y="1939018"/>
            <a:ext cx="6168571" cy="3199040"/>
          </a:xfrm>
          <a:prstGeom prst="rect">
            <a:avLst/>
          </a:prstGeom>
          <a:solidFill>
            <a:srgbClr val="FFFFFF">
              <a:shade val="85000"/>
            </a:srgbClr>
          </a:solidFill>
          <a:ln w="88900" cap="sq">
            <a:solidFill>
              <a:srgbClr val="99FF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4151742" y="5361713"/>
            <a:ext cx="4426858" cy="646331"/>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bn-IN" sz="3600" dirty="0" smtClean="0">
                <a:solidFill>
                  <a:srgbClr val="002060"/>
                </a:solidFill>
                <a:latin typeface="NikoshBAN" panose="02000000000000000000" pitchFamily="2" charset="0"/>
                <a:cs typeface="NikoshBAN" panose="02000000000000000000" pitchFamily="2" charset="0"/>
              </a:rPr>
              <a:t>চিকিৎসক</a:t>
            </a:r>
            <a:endParaRPr lang="en-US" sz="3600" dirty="0">
              <a:solidFill>
                <a:srgbClr val="00206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4743" y="1939018"/>
            <a:ext cx="6168571" cy="3227862"/>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4165596" y="5328319"/>
            <a:ext cx="4426858" cy="646331"/>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US" sz="3600" dirty="0" err="1" smtClean="0">
                <a:solidFill>
                  <a:srgbClr val="002060"/>
                </a:solidFill>
                <a:latin typeface="NikoshBAN" panose="02000000000000000000" pitchFamily="2" charset="0"/>
                <a:cs typeface="NikoshBAN" panose="02000000000000000000" pitchFamily="2" charset="0"/>
              </a:rPr>
              <a:t>নার্স</a:t>
            </a:r>
            <a:endParaRPr lang="en-US" sz="3600" dirty="0">
              <a:solidFill>
                <a:srgbClr val="00206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94742" y="1908925"/>
            <a:ext cx="6168571" cy="3264350"/>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4165596" y="5368104"/>
            <a:ext cx="4426858" cy="646331"/>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bn-IN" sz="3600" dirty="0" smtClean="0">
                <a:solidFill>
                  <a:srgbClr val="002060"/>
                </a:solidFill>
                <a:latin typeface="NikoshBAN" panose="02000000000000000000" pitchFamily="2" charset="0"/>
                <a:cs typeface="NikoshBAN" panose="02000000000000000000" pitchFamily="2" charset="0"/>
              </a:rPr>
              <a:t>আইনজীবী</a:t>
            </a:r>
            <a:endParaRPr lang="en-US" sz="3600" dirty="0">
              <a:solidFill>
                <a:srgbClr val="002060"/>
              </a:solidFill>
              <a:latin typeface="NikoshBAN" panose="02000000000000000000" pitchFamily="2" charset="0"/>
              <a:cs typeface="NikoshBAN" panose="02000000000000000000" pitchFamily="2" charset="0"/>
            </a:endParaRPr>
          </a:p>
        </p:txBody>
      </p:sp>
      <p:sp>
        <p:nvSpPr>
          <p:cNvPr id="18" name="TextBox 17"/>
          <p:cNvSpPr txBox="1"/>
          <p:nvPr/>
        </p:nvSpPr>
        <p:spPr>
          <a:xfrm>
            <a:off x="4151742" y="5377957"/>
            <a:ext cx="4426858" cy="646331"/>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bn-IN" sz="3600" dirty="0" smtClean="0">
                <a:solidFill>
                  <a:srgbClr val="002060"/>
                </a:solidFill>
                <a:latin typeface="NikoshBAN" panose="02000000000000000000" pitchFamily="2" charset="0"/>
                <a:cs typeface="NikoshBAN" panose="02000000000000000000" pitchFamily="2" charset="0"/>
              </a:rPr>
              <a:t>ধোপা</a:t>
            </a:r>
            <a:endParaRPr lang="en-US" sz="3600" dirty="0">
              <a:solidFill>
                <a:srgbClr val="002060"/>
              </a:solidFill>
              <a:latin typeface="NikoshBAN" panose="02000000000000000000" pitchFamily="2" charset="0"/>
              <a:cs typeface="NikoshBAN" panose="02000000000000000000" pitchFamily="2" charset="0"/>
            </a:endParaRPr>
          </a:p>
        </p:txBody>
      </p:sp>
      <p:sp>
        <p:nvSpPr>
          <p:cNvPr id="20" name="TextBox 19"/>
          <p:cNvSpPr txBox="1"/>
          <p:nvPr/>
        </p:nvSpPr>
        <p:spPr>
          <a:xfrm>
            <a:off x="4165596" y="5364911"/>
            <a:ext cx="4426858" cy="646331"/>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bn-IN" sz="3600" dirty="0" smtClean="0">
                <a:solidFill>
                  <a:srgbClr val="002060"/>
                </a:solidFill>
                <a:latin typeface="NikoshBAN" panose="02000000000000000000" pitchFamily="2" charset="0"/>
                <a:cs typeface="NikoshBAN" panose="02000000000000000000" pitchFamily="2" charset="0"/>
              </a:rPr>
              <a:t>নাপিত</a:t>
            </a:r>
            <a:endParaRPr lang="en-US" sz="3600" dirty="0">
              <a:solidFill>
                <a:srgbClr val="002060"/>
              </a:solidFill>
              <a:latin typeface="NikoshBAN" panose="02000000000000000000" pitchFamily="2" charset="0"/>
              <a:cs typeface="NikoshBAN" panose="02000000000000000000" pitchFamily="2" charset="0"/>
            </a:endParaRP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94741" y="1931558"/>
            <a:ext cx="6168573" cy="3309178"/>
          </a:xfrm>
          <a:prstGeom prst="rect">
            <a:avLst/>
          </a:prstGeom>
          <a:solidFill>
            <a:srgbClr val="FFFFFF">
              <a:shade val="85000"/>
            </a:srgbClr>
          </a:solidFill>
          <a:ln w="88900" cap="sq">
            <a:solidFill>
              <a:schemeClr val="bg2">
                <a:lumMod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80885" y="1921947"/>
            <a:ext cx="6196283" cy="3318789"/>
          </a:xfrm>
          <a:prstGeom prst="rect">
            <a:avLst/>
          </a:prstGeom>
          <a:solidFill>
            <a:srgbClr val="FFFFFF">
              <a:shade val="85000"/>
            </a:srgbClr>
          </a:solidFill>
          <a:ln w="88900" cap="sq">
            <a:solidFill>
              <a:srgbClr val="CCFF3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রিক্সা চালকের বিরল সততা দেখল রায়গঞ্জ | রাজ্য News in Bengal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80884" y="1937119"/>
            <a:ext cx="6196283" cy="3313227"/>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7030" y="1950832"/>
            <a:ext cx="6196283" cy="3322426"/>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TextBox 26"/>
          <p:cNvSpPr txBox="1"/>
          <p:nvPr/>
        </p:nvSpPr>
        <p:spPr>
          <a:xfrm>
            <a:off x="4166916" y="5365266"/>
            <a:ext cx="4426858" cy="646331"/>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bn-IN" sz="3600" dirty="0" smtClean="0">
                <a:solidFill>
                  <a:srgbClr val="002060"/>
                </a:solidFill>
                <a:latin typeface="NikoshBAN" panose="02000000000000000000" pitchFamily="2" charset="0"/>
                <a:cs typeface="NikoshBAN" panose="02000000000000000000" pitchFamily="2" charset="0"/>
              </a:rPr>
              <a:t>রিকশাচালক</a:t>
            </a:r>
            <a:endParaRPr lang="en-US" sz="3600" dirty="0">
              <a:solidFill>
                <a:srgbClr val="002060"/>
              </a:solidFill>
              <a:latin typeface="NikoshBAN" panose="02000000000000000000" pitchFamily="2" charset="0"/>
              <a:cs typeface="NikoshBAN" panose="02000000000000000000" pitchFamily="2" charset="0"/>
            </a:endParaRPr>
          </a:p>
        </p:txBody>
      </p:sp>
      <p:sp>
        <p:nvSpPr>
          <p:cNvPr id="28" name="TextBox 27"/>
          <p:cNvSpPr txBox="1"/>
          <p:nvPr/>
        </p:nvSpPr>
        <p:spPr>
          <a:xfrm>
            <a:off x="4179450" y="5356944"/>
            <a:ext cx="4426858" cy="646331"/>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bn-IN" sz="3600" dirty="0" smtClean="0">
                <a:solidFill>
                  <a:srgbClr val="002060"/>
                </a:solidFill>
                <a:latin typeface="NikoshBAN" panose="02000000000000000000" pitchFamily="2" charset="0"/>
                <a:cs typeface="NikoshBAN" panose="02000000000000000000" pitchFamily="2" charset="0"/>
              </a:rPr>
              <a:t>ঠেলাগাড়িওয়ালা</a:t>
            </a:r>
            <a:endParaRPr lang="en-US"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884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32"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out)">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right)">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p:cTn id="65" dur="1000" fill="hold"/>
                                        <p:tgtEl>
                                          <p:spTgt spid="2"/>
                                        </p:tgtEl>
                                        <p:attrNameLst>
                                          <p:attrName>ppt_w</p:attrName>
                                        </p:attrNameLst>
                                      </p:cBhvr>
                                      <p:tavLst>
                                        <p:tav tm="0">
                                          <p:val>
                                            <p:strVal val="#ppt_w*0.70"/>
                                          </p:val>
                                        </p:tav>
                                        <p:tav tm="100000">
                                          <p:val>
                                            <p:strVal val="#ppt_w"/>
                                          </p:val>
                                        </p:tav>
                                      </p:tavLst>
                                    </p:anim>
                                    <p:anim calcmode="lin" valueType="num">
                                      <p:cBhvr>
                                        <p:cTn id="66" dur="1000" fill="hold"/>
                                        <p:tgtEl>
                                          <p:spTgt spid="2"/>
                                        </p:tgtEl>
                                        <p:attrNameLst>
                                          <p:attrName>ppt_h</p:attrName>
                                        </p:attrNameLst>
                                      </p:cBhvr>
                                      <p:tavLst>
                                        <p:tav tm="0">
                                          <p:val>
                                            <p:strVal val="#ppt_h"/>
                                          </p:val>
                                        </p:tav>
                                        <p:tav tm="100000">
                                          <p:val>
                                            <p:strVal val="#ppt_h"/>
                                          </p:val>
                                        </p:tav>
                                      </p:tavLst>
                                    </p:anim>
                                    <p:animEffect transition="in" filter="fade">
                                      <p:cBhvr>
                                        <p:cTn id="67" dur="10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wedge">
                                      <p:cBhvr>
                                        <p:cTn id="77" dur="20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32"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circle(out)">
                                      <p:cBhvr>
                                        <p:cTn id="87" dur="20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32"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circle(out)">
                                      <p:cBhvr>
                                        <p:cTn id="92" dur="20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32"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circle(out)">
                                      <p:cBhvr>
                                        <p:cTn id="97" dur="20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wipe(left)">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026"/>
                                        </p:tgtEl>
                                        <p:attrNameLst>
                                          <p:attrName>style.visibility</p:attrName>
                                        </p:attrNameLst>
                                      </p:cBhvr>
                                      <p:to>
                                        <p:strVal val="visible"/>
                                      </p:to>
                                    </p:set>
                                    <p:anim calcmode="lin" valueType="num">
                                      <p:cBhvr additive="base">
                                        <p:cTn id="107" dur="500" fill="hold"/>
                                        <p:tgtEl>
                                          <p:spTgt spid="1026"/>
                                        </p:tgtEl>
                                        <p:attrNameLst>
                                          <p:attrName>ppt_x</p:attrName>
                                        </p:attrNameLst>
                                      </p:cBhvr>
                                      <p:tavLst>
                                        <p:tav tm="0">
                                          <p:val>
                                            <p:strVal val="#ppt_x"/>
                                          </p:val>
                                        </p:tav>
                                        <p:tav tm="100000">
                                          <p:val>
                                            <p:strVal val="#ppt_x"/>
                                          </p:val>
                                        </p:tav>
                                      </p:tavLst>
                                    </p:anim>
                                    <p:anim calcmode="lin" valueType="num">
                                      <p:cBhvr additive="base">
                                        <p:cTn id="10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wipe(left)">
                                      <p:cBhvr>
                                        <p:cTn id="113" dur="500"/>
                                        <p:tgtEl>
                                          <p:spTgt spid="27"/>
                                        </p:tgtEl>
                                      </p:cBhvr>
                                    </p:animEffect>
                                  </p:childTnLst>
                                </p:cTn>
                              </p:par>
                            </p:childTnLst>
                          </p:cTn>
                        </p:par>
                      </p:childTnLst>
                    </p:cTn>
                  </p:par>
                  <p:par>
                    <p:cTn id="114" fill="hold">
                      <p:stCondLst>
                        <p:cond delay="indefinite"/>
                      </p:stCondLst>
                      <p:childTnLst>
                        <p:par>
                          <p:cTn id="115" fill="hold">
                            <p:stCondLst>
                              <p:cond delay="0"/>
                            </p:stCondLst>
                            <p:childTnLst>
                              <p:par>
                                <p:cTn id="116" presetID="6" presetClass="entr" presetSubtype="32" fill="hold" nodeType="click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circle(out)">
                                      <p:cBhvr>
                                        <p:cTn id="118" dur="2000"/>
                                        <p:tgtEl>
                                          <p:spTgt spid="2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wipe(left)">
                                      <p:cBhvr>
                                        <p:cTn id="1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1" grpId="0" animBg="1"/>
      <p:bldP spid="13" grpId="0" animBg="1"/>
      <p:bldP spid="15" grpId="0" animBg="1"/>
      <p:bldP spid="16" grpId="0" animBg="1"/>
      <p:bldP spid="17" grpId="0" animBg="1"/>
      <p:bldP spid="18" grpId="0" animBg="1"/>
      <p:bldP spid="20"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000">
              <a:schemeClr val="accent4">
                <a:lumMod val="0"/>
                <a:lumOff val="100000"/>
              </a:schemeClr>
            </a:gs>
            <a:gs pos="100000">
              <a:schemeClr val="accent4">
                <a:lumMod val="10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extBox 1"/>
          <p:cNvSpPr txBox="1"/>
          <p:nvPr/>
        </p:nvSpPr>
        <p:spPr>
          <a:xfrm>
            <a:off x="1080655" y="942109"/>
            <a:ext cx="10183090" cy="5078313"/>
          </a:xfrm>
          <a:prstGeom prst="rect">
            <a:avLst/>
          </a:prstGeom>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2">
            <a:schemeClr val="lt1"/>
          </a:fillRef>
          <a:effectRef idx="0">
            <a:scrgbClr r="0" g="0" b="0"/>
          </a:effectRef>
          <a:fontRef idx="major"/>
        </p:style>
        <p:txBody>
          <a:bodyPr wrap="square" rtlCol="0">
            <a:spAutoFit/>
          </a:bodyPr>
          <a:lstStyle/>
          <a:p>
            <a:pPr algn="just"/>
            <a:r>
              <a:rPr lang="bn-IN" sz="3600" b="1" spc="50" dirty="0" smtClean="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তৃতীয় পর্যায়ের অর্থনৈতিক কার্যাবলিতে মানুষ উৎপাদন কার্য ব্যতীত অন্যান্য উপায়ে প্রথম ও দ্বিতীয় পর্যায়ের কার্যাবলি থেকে উৎপাদিত বস্তুসমূহের উপযোগিতা বৃদ্ধি করে এবং সেবাকার্য সম্পাদন করে। কোন দেশের উৎপাদিত পণ্যের উদ্ধৃত্তাংশ ঘাটতি অঞ্চলসমূহে প্রেরণ করলে ঐ বস্তুর উপযোগিতা অনেক পরিমাণে বৃদ্ধি পায়। এটা সম্ভবপর হতে পারে ব্যবসা, বাণিজ্য, পরিবহণ ইত্যাদির মাধ্যমে। পাইকারি বিক্রেতা, খুচরা বিক্রেতা, ফেরিওয়ালা, পরিবেশক, এজেন্ট, ব্যাংকার, শিক্ষক, চিকিৎসক নার্স, আইনজীবী, ধোপা, নাপিত, ঠেলাগাড়িওয়ালা প্রভৃতি অসংখ্য প্রকার জনসমষ্টির কার্যাবলি তৃতীয় পর্যায়ের অর্থনৈতিক কার্যাবলির অন্তর্ভুক্ত।     </a:t>
            </a:r>
            <a:endParaRPr lang="en-US" sz="3600"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576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Rounded Rectangle 5"/>
          <p:cNvSpPr/>
          <p:nvPr/>
        </p:nvSpPr>
        <p:spPr>
          <a:xfrm>
            <a:off x="1451426" y="435428"/>
            <a:ext cx="9361715" cy="577668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395025" y="928562"/>
            <a:ext cx="2830287" cy="523220"/>
          </a:xfrm>
          <a:prstGeom prst="rect">
            <a:avLst/>
          </a:prstGeom>
          <a:solidFill>
            <a:schemeClr val="bg2"/>
          </a:solidFill>
          <a:ln w="28575">
            <a:solidFill>
              <a:schemeClr val="tx1"/>
            </a:solidFill>
          </a:ln>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সময়ঃ- ০৫ মিনিট</a:t>
            </a:r>
            <a:endParaRPr lang="en-US" sz="2800" dirty="0">
              <a:latin typeface="NikoshBAN" panose="02000000000000000000" pitchFamily="2" charset="0"/>
              <a:cs typeface="NikoshBAN" panose="02000000000000000000" pitchFamily="2" charset="0"/>
            </a:endParaRPr>
          </a:p>
        </p:txBody>
      </p:sp>
      <p:sp>
        <p:nvSpPr>
          <p:cNvPr id="2" name="Rounded Rectangle 1"/>
          <p:cNvSpPr/>
          <p:nvPr/>
        </p:nvSpPr>
        <p:spPr>
          <a:xfrm>
            <a:off x="3918854" y="1944916"/>
            <a:ext cx="4426858" cy="11175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দলীয় কাজ</a:t>
            </a:r>
            <a:endParaRPr lang="en-US" sz="8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2616196" y="3555649"/>
            <a:ext cx="7032173" cy="1446550"/>
          </a:xfrm>
          <a:prstGeom prst="rect">
            <a:avLst/>
          </a:prstGeom>
          <a:solidFill>
            <a:schemeClr val="bg1"/>
          </a:solidFill>
          <a:ln w="38100">
            <a:solidFill>
              <a:schemeClr val="tx2">
                <a:lumMod val="50000"/>
              </a:schemeClr>
            </a:solidFill>
          </a:ln>
        </p:spPr>
        <p:txBody>
          <a:bodyPr wrap="square" rtlCol="0">
            <a:spAutoFit/>
          </a:bodyPr>
          <a:lstStyle/>
          <a:p>
            <a:pPr marL="571500" indent="-571500">
              <a:buFont typeface="Wingdings" panose="05000000000000000000" pitchFamily="2" charset="2"/>
              <a:buChar char="Ø"/>
            </a:pPr>
            <a:r>
              <a:rPr lang="bn-IN" sz="4400" dirty="0" smtClean="0">
                <a:latin typeface="NikoshBAN" panose="02000000000000000000" pitchFamily="2" charset="0"/>
                <a:cs typeface="NikoshBAN" panose="02000000000000000000" pitchFamily="2" charset="0"/>
              </a:rPr>
              <a:t>তৃতীয় পর্যায়ের অর্থনৈতিক কার্যাবলি সংক্ষেপে বর্ণনা কর।</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5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3688" y="265874"/>
            <a:ext cx="3817257" cy="120809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smtClean="0">
                <a:solidFill>
                  <a:schemeClr val="accent4">
                    <a:lumMod val="75000"/>
                  </a:schemeClr>
                </a:solidFill>
                <a:latin typeface="NikoshBAN" panose="02000000000000000000" pitchFamily="2" charset="0"/>
                <a:cs typeface="NikoshBAN" panose="02000000000000000000" pitchFamily="2" charset="0"/>
              </a:rPr>
              <a:t>মূল্যায়ন</a:t>
            </a:r>
            <a:endParaRPr lang="en-US" sz="8800" dirty="0">
              <a:solidFill>
                <a:schemeClr val="accent4">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1239651" y="1724167"/>
            <a:ext cx="9802421" cy="646331"/>
          </a:xfrm>
          <a:prstGeom prst="rect">
            <a:avLst/>
          </a:prstGeom>
          <a:solidFill>
            <a:schemeClr val="accent1">
              <a:lumMod val="60000"/>
              <a:lumOff val="40000"/>
            </a:schemeClr>
          </a:solidFill>
        </p:spPr>
        <p:txBody>
          <a:bodyPr wrap="square" rtlCol="0">
            <a:spAutoFit/>
          </a:bodyPr>
          <a:lstStyle/>
          <a:p>
            <a:r>
              <a:rPr lang="bn-IN" sz="3600" dirty="0" smtClean="0">
                <a:solidFill>
                  <a:schemeClr val="bg1"/>
                </a:solidFill>
                <a:latin typeface="NikoshBAN" panose="02000000000000000000" pitchFamily="2" charset="0"/>
                <a:cs typeface="NikoshBAN" panose="02000000000000000000" pitchFamily="2" charset="0"/>
              </a:rPr>
              <a:t>১/ অর্থনৈতিক কার্যাবলি কত প্রকার?</a:t>
            </a:r>
            <a:endParaRPr lang="en-US" sz="3600" dirty="0">
              <a:solidFill>
                <a:schemeClr val="bg1"/>
              </a:solidFill>
              <a:latin typeface="NikoshBAN" panose="02000000000000000000" pitchFamily="2" charset="0"/>
              <a:cs typeface="NikoshBAN" panose="02000000000000000000" pitchFamily="2" charset="0"/>
            </a:endParaRPr>
          </a:p>
        </p:txBody>
      </p:sp>
      <p:sp>
        <p:nvSpPr>
          <p:cNvPr id="4" name="TextBox 3"/>
          <p:cNvSpPr txBox="1"/>
          <p:nvPr/>
        </p:nvSpPr>
        <p:spPr>
          <a:xfrm>
            <a:off x="1239651" y="2552061"/>
            <a:ext cx="9802422" cy="646331"/>
          </a:xfrm>
          <a:prstGeom prst="rect">
            <a:avLst/>
          </a:prstGeom>
          <a:solidFill>
            <a:schemeClr val="accent1">
              <a:lumMod val="60000"/>
              <a:lumOff val="40000"/>
            </a:schemeClr>
          </a:solidFill>
        </p:spPr>
        <p:txBody>
          <a:bodyPr wrap="square" rtlCol="0">
            <a:spAutoFit/>
          </a:bodyPr>
          <a:lstStyle/>
          <a:p>
            <a:r>
              <a:rPr lang="bn-IN" sz="3600" dirty="0" smtClean="0">
                <a:solidFill>
                  <a:schemeClr val="bg1"/>
                </a:solidFill>
                <a:latin typeface="NikoshBAN" panose="02000000000000000000" pitchFamily="2" charset="0"/>
                <a:cs typeface="NikoshBAN" panose="02000000000000000000" pitchFamily="2" charset="0"/>
              </a:rPr>
              <a:t>২/ কৃষি কাজ কোন পর্যায়ের অর্থনৈতিক কার্যাবলি?</a:t>
            </a:r>
            <a:endParaRPr lang="en-US" sz="3600" dirty="0">
              <a:solidFill>
                <a:schemeClr val="bg1"/>
              </a:solidFill>
              <a:latin typeface="NikoshBAN" panose="02000000000000000000" pitchFamily="2" charset="0"/>
              <a:cs typeface="NikoshBAN" panose="02000000000000000000" pitchFamily="2" charset="0"/>
            </a:endParaRPr>
          </a:p>
        </p:txBody>
      </p:sp>
      <p:sp>
        <p:nvSpPr>
          <p:cNvPr id="5" name="TextBox 4"/>
          <p:cNvSpPr txBox="1"/>
          <p:nvPr/>
        </p:nvSpPr>
        <p:spPr>
          <a:xfrm>
            <a:off x="1239651" y="3388612"/>
            <a:ext cx="9802420" cy="646331"/>
          </a:xfrm>
          <a:prstGeom prst="rect">
            <a:avLst/>
          </a:prstGeom>
          <a:solidFill>
            <a:schemeClr val="accent1">
              <a:lumMod val="60000"/>
              <a:lumOff val="40000"/>
            </a:schemeClr>
          </a:solidFill>
        </p:spPr>
        <p:txBody>
          <a:bodyPr wrap="square" rtlCol="0">
            <a:spAutoFit/>
          </a:bodyPr>
          <a:lstStyle/>
          <a:p>
            <a:r>
              <a:rPr lang="bn-IN" sz="3600" dirty="0" smtClean="0">
                <a:solidFill>
                  <a:schemeClr val="bg1"/>
                </a:solidFill>
                <a:latin typeface="NikoshBAN" panose="02000000000000000000" pitchFamily="2" charset="0"/>
                <a:cs typeface="NikoshBAN" panose="02000000000000000000" pitchFamily="2" charset="0"/>
              </a:rPr>
              <a:t>৩/</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আকার</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পরিবর্তন</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করা</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হয়</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কোন</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পর্যায়ের</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অর্থনৈতিক</a:t>
            </a:r>
            <a:r>
              <a:rPr lang="en-US" sz="3600" dirty="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কার্যাবলিতে</a:t>
            </a:r>
            <a:r>
              <a:rPr lang="bn-IN" sz="3600" dirty="0" smtClean="0">
                <a:solidFill>
                  <a:schemeClr val="bg1"/>
                </a:solidFill>
                <a:latin typeface="NikoshBAN" panose="02000000000000000000" pitchFamily="2" charset="0"/>
                <a:cs typeface="NikoshBAN" panose="02000000000000000000" pitchFamily="2" charset="0"/>
              </a:rPr>
              <a:t>?</a:t>
            </a:r>
            <a:endParaRPr lang="en-US" sz="3600" dirty="0">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1239651" y="4225163"/>
            <a:ext cx="9802420" cy="646331"/>
          </a:xfrm>
          <a:prstGeom prst="rect">
            <a:avLst/>
          </a:prstGeom>
          <a:solidFill>
            <a:schemeClr val="accent1">
              <a:lumMod val="60000"/>
              <a:lumOff val="40000"/>
            </a:schemeClr>
          </a:solidFill>
        </p:spPr>
        <p:txBody>
          <a:bodyPr wrap="square" rtlCol="0">
            <a:spAutoFit/>
          </a:bodyPr>
          <a:lstStyle/>
          <a:p>
            <a:r>
              <a:rPr lang="en-US" sz="3600" dirty="0" smtClean="0">
                <a:solidFill>
                  <a:schemeClr val="bg1"/>
                </a:solidFill>
                <a:latin typeface="NikoshBAN" panose="02000000000000000000" pitchFamily="2" charset="0"/>
                <a:cs typeface="NikoshBAN" panose="02000000000000000000" pitchFamily="2" charset="0"/>
              </a:rPr>
              <a:t>৪/ </a:t>
            </a:r>
            <a:r>
              <a:rPr lang="en-US" sz="3600" dirty="0" err="1" smtClean="0">
                <a:solidFill>
                  <a:schemeClr val="bg1"/>
                </a:solidFill>
                <a:latin typeface="NikoshBAN" panose="02000000000000000000" pitchFamily="2" charset="0"/>
                <a:cs typeface="NikoshBAN" panose="02000000000000000000" pitchFamily="2" charset="0"/>
              </a:rPr>
              <a:t>জটিল</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যন্ত্রপাতি</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প্রস্ততকরণ</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কোন</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পর্যায়ের</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অর্থনৈতিক</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কাজ</a:t>
            </a:r>
            <a:r>
              <a:rPr lang="bn-IN" sz="3600" dirty="0" smtClean="0">
                <a:solidFill>
                  <a:schemeClr val="bg1"/>
                </a:solidFill>
                <a:latin typeface="NikoshBAN" panose="02000000000000000000" pitchFamily="2" charset="0"/>
                <a:cs typeface="NikoshBAN" panose="02000000000000000000" pitchFamily="2" charset="0"/>
              </a:rPr>
              <a:t>?</a:t>
            </a:r>
            <a:endParaRPr lang="en-US" sz="3600"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1239651" y="5075569"/>
            <a:ext cx="9802420" cy="646331"/>
          </a:xfrm>
          <a:prstGeom prst="rect">
            <a:avLst/>
          </a:prstGeom>
          <a:solidFill>
            <a:schemeClr val="accent1">
              <a:lumMod val="60000"/>
              <a:lumOff val="40000"/>
            </a:schemeClr>
          </a:solidFill>
        </p:spPr>
        <p:txBody>
          <a:bodyPr wrap="square" rtlCol="0">
            <a:spAutoFit/>
          </a:bodyPr>
          <a:lstStyle/>
          <a:p>
            <a:r>
              <a:rPr lang="en-US" sz="3600" dirty="0" smtClean="0">
                <a:solidFill>
                  <a:schemeClr val="bg1"/>
                </a:solidFill>
                <a:latin typeface="NikoshBAN" panose="02000000000000000000" pitchFamily="2" charset="0"/>
                <a:cs typeface="NikoshBAN" panose="02000000000000000000" pitchFamily="2" charset="0"/>
              </a:rPr>
              <a:t>৫/ </a:t>
            </a:r>
            <a:r>
              <a:rPr lang="en-US" sz="3600" dirty="0" err="1" smtClean="0">
                <a:solidFill>
                  <a:schemeClr val="bg1"/>
                </a:solidFill>
                <a:latin typeface="NikoshBAN" panose="02000000000000000000" pitchFamily="2" charset="0"/>
                <a:cs typeface="NikoshBAN" panose="02000000000000000000" pitchFamily="2" charset="0"/>
              </a:rPr>
              <a:t>বস্তুর</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উপযোগীতা</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বৃদ্ধি</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পায়</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কখন</a:t>
            </a:r>
            <a:r>
              <a:rPr lang="bn-IN" sz="3600" dirty="0" smtClean="0">
                <a:solidFill>
                  <a:schemeClr val="bg1"/>
                </a:solidFill>
                <a:latin typeface="NikoshBAN" panose="02000000000000000000" pitchFamily="2" charset="0"/>
                <a:cs typeface="NikoshBAN" panose="02000000000000000000" pitchFamily="2" charset="0"/>
              </a:rPr>
              <a:t>?</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507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4000">
              <a:schemeClr val="accent2">
                <a:lumMod val="89000"/>
              </a:schemeClr>
            </a:gs>
            <a:gs pos="52016">
              <a:srgbClr val="C15811"/>
            </a:gs>
            <a:gs pos="48000">
              <a:schemeClr val="accent2">
                <a:lumMod val="89000"/>
              </a:schemeClr>
            </a:gs>
            <a:gs pos="41000">
              <a:schemeClr val="accent2">
                <a:lumMod val="75000"/>
              </a:schemeClr>
            </a:gs>
            <a:gs pos="58000">
              <a:schemeClr val="accent2">
                <a:lumMod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Rectangle 2"/>
          <p:cNvSpPr/>
          <p:nvPr/>
        </p:nvSpPr>
        <p:spPr>
          <a:xfrm>
            <a:off x="1983177" y="1835220"/>
            <a:ext cx="7784938" cy="3154710"/>
          </a:xfrm>
          <a:prstGeom prst="rect">
            <a:avLst/>
          </a:prstGeom>
          <a:ln w="88900" cap="rnd">
            <a:solidFill>
              <a:srgbClr val="002060">
                <a:alpha val="82000"/>
              </a:srgbClr>
            </a:solidFill>
            <a:bevel/>
          </a:ln>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19900" b="1" dirty="0" err="1" smtClean="0">
                <a:ln w="13462">
                  <a:solidFill>
                    <a:schemeClr val="tx1"/>
                  </a:solidFill>
                  <a:prstDash val="solid"/>
                </a:ln>
                <a:solidFill>
                  <a:srgbClr val="CC0099"/>
                </a:solidFill>
                <a:effectLst>
                  <a:outerShdw dist="38100" dir="2700000" algn="bl" rotWithShape="0">
                    <a:schemeClr val="accent5"/>
                  </a:outerShdw>
                </a:effectLst>
                <a:latin typeface="NikoshBAN" panose="02000000000000000000" pitchFamily="2" charset="0"/>
                <a:cs typeface="NikoshBAN" panose="02000000000000000000" pitchFamily="2" charset="0"/>
              </a:rPr>
              <a:t>স্বাগতম</a:t>
            </a:r>
            <a:endParaRPr lang="en-US" sz="19900" b="1" cap="none" spc="0" dirty="0">
              <a:ln w="13462">
                <a:solidFill>
                  <a:schemeClr val="tx1"/>
                </a:solidFill>
                <a:prstDash val="solid"/>
              </a:ln>
              <a:solidFill>
                <a:srgbClr val="CC0099"/>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0994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085" y="609600"/>
            <a:ext cx="10058400" cy="5657850"/>
          </a:xfrm>
          <a:prstGeom prst="rect">
            <a:avLst/>
          </a:prstGeom>
          <a:solidFill>
            <a:srgbClr val="FFFFFF">
              <a:shade val="85000"/>
            </a:srgbClr>
          </a:solidFill>
          <a:ln w="88900" cap="sq">
            <a:solidFill>
              <a:srgbClr val="00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Flowchart: Alternate Process 2"/>
          <p:cNvSpPr/>
          <p:nvPr/>
        </p:nvSpPr>
        <p:spPr>
          <a:xfrm>
            <a:off x="3425371" y="798285"/>
            <a:ext cx="5065486" cy="1378857"/>
          </a:xfrm>
          <a:prstGeom prst="flowChartAlternate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a:t>
            </a:r>
            <a:endParaRPr lang="en-US" sz="8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727200" y="4194629"/>
            <a:ext cx="8723086" cy="1323439"/>
          </a:xfrm>
          <a:prstGeom prst="rect">
            <a:avLst/>
          </a:prstGeom>
          <a:solidFill>
            <a:schemeClr val="bg2"/>
          </a:solidFill>
          <a:ln w="28575">
            <a:solidFill>
              <a:schemeClr val="tx1"/>
            </a:solidFill>
          </a:ln>
        </p:spPr>
        <p:txBody>
          <a:bodyPr wrap="square" rtlCol="0">
            <a:spAutoFit/>
          </a:bodyPr>
          <a:lstStyle/>
          <a:p>
            <a:pPr marL="571500" indent="-571500">
              <a:buFont typeface="Wingdings" panose="05000000000000000000" pitchFamily="2" charset="2"/>
              <a:buChar char="v"/>
            </a:pPr>
            <a:r>
              <a:rPr lang="bn-IN" sz="4000" dirty="0" smtClean="0">
                <a:latin typeface="NikoshBAN" panose="02000000000000000000" pitchFamily="2" charset="0"/>
                <a:cs typeface="NikoshBAN" panose="02000000000000000000" pitchFamily="2" charset="0"/>
              </a:rPr>
              <a:t>অর্থনৈতিক কার্যাবলি কত প্রকার? সংক্ষেপে যেকোন</a:t>
            </a:r>
          </a:p>
          <a:p>
            <a:r>
              <a:rPr lang="bn-IN" sz="4000" dirty="0" smtClean="0">
                <a:latin typeface="NikoshBAN" panose="02000000000000000000" pitchFamily="2" charset="0"/>
                <a:cs typeface="NikoshBAN" panose="02000000000000000000" pitchFamily="2" charset="0"/>
              </a:rPr>
              <a:t>     একটি অর্থনৈতিক কার্যাবলি ব্যাখ্যা কর।</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040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barn(outVertical)">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out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barn(outVertical)">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257" y="94343"/>
            <a:ext cx="10145486" cy="676365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2285501" y="5264220"/>
            <a:ext cx="7620997" cy="1323439"/>
          </a:xfrm>
          <a:prstGeom prst="rect">
            <a:avLst/>
          </a:prstGeom>
          <a:solidFill>
            <a:srgbClr val="FF00FF"/>
          </a:solidFill>
          <a:ln w="57150">
            <a:solidFill>
              <a:srgbClr val="FFFF00"/>
            </a:solidFill>
          </a:ln>
        </p:spPr>
        <p:txBody>
          <a:bodyPr wrap="none" lIns="91440" tIns="45720" rIns="91440" bIns="45720">
            <a:spAutoFit/>
          </a:bodyPr>
          <a:lstStyle/>
          <a:p>
            <a:pPr algn="ctr"/>
            <a:r>
              <a:rPr lang="bn-IN" sz="8000" b="1" cap="none" spc="50" dirty="0" smtClean="0">
                <a:ln w="9525" cmpd="sng">
                  <a:solidFill>
                    <a:srgbClr val="002060"/>
                  </a:solidFill>
                  <a:prstDash val="solid"/>
                </a:ln>
                <a:solidFill>
                  <a:srgbClr val="00FFFF"/>
                </a:solidFill>
                <a:effectLst>
                  <a:glow rad="38100">
                    <a:schemeClr val="accent1">
                      <a:alpha val="40000"/>
                    </a:schemeClr>
                  </a:glow>
                </a:effectLst>
                <a:latin typeface="NikoshBAN" panose="02000000000000000000" pitchFamily="2" charset="0"/>
                <a:cs typeface="NikoshBAN" panose="02000000000000000000" pitchFamily="2" charset="0"/>
              </a:rPr>
              <a:t>সবাইকে অশেষ ধন্যবাদ</a:t>
            </a:r>
            <a:endParaRPr lang="en-US" sz="8000" b="1" cap="none" spc="50" dirty="0">
              <a:ln w="9525" cmpd="sng">
                <a:solidFill>
                  <a:srgbClr val="002060"/>
                </a:solidFill>
                <a:prstDash val="solid"/>
              </a:ln>
              <a:solidFill>
                <a:srgbClr val="00FFFF"/>
              </a:solidFill>
              <a:effectLst>
                <a:glow rad="38100">
                  <a:schemeClr val="accent1">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864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accent5">
                <a:lumMod val="67000"/>
              </a:schemeClr>
            </a:gs>
            <a:gs pos="12000">
              <a:schemeClr val="accent5">
                <a:lumMod val="97000"/>
                <a:lumOff val="3000"/>
              </a:schemeClr>
            </a:gs>
            <a:gs pos="37000">
              <a:schemeClr val="accent5">
                <a:lumMod val="60000"/>
                <a:lumOff val="40000"/>
              </a:schemeClr>
            </a:gs>
          </a:gsLst>
          <a:lin ang="189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1088572" y="609600"/>
            <a:ext cx="10203543" cy="5370286"/>
          </a:xfrm>
          <a:prstGeom prst="rect">
            <a:avLst/>
          </a:prstGeom>
          <a:solidFill>
            <a:srgbClr val="99FF33">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57829" y="2388849"/>
            <a:ext cx="3410857" cy="2893100"/>
          </a:xfrm>
          <a:prstGeom prst="rect">
            <a:avLst/>
          </a:prstGeom>
          <a:solidFill>
            <a:srgbClr val="FFFFFF">
              <a:alpha val="34902"/>
            </a:srgb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bn-IN" dirty="0" smtClean="0"/>
          </a:p>
          <a:p>
            <a:pPr algn="ctr"/>
            <a:endParaRPr lang="bn-IN" dirty="0" smtClean="0"/>
          </a:p>
          <a:p>
            <a:pPr algn="ctr"/>
            <a:endParaRPr lang="bn-IN" dirty="0" smtClean="0"/>
          </a:p>
          <a:p>
            <a:pPr algn="ctr"/>
            <a:endParaRPr lang="bn-IN" dirty="0">
              <a:solidFill>
                <a:srgbClr val="FF0000"/>
              </a:solidFill>
            </a:endParaRPr>
          </a:p>
          <a:p>
            <a:pPr algn="ctr"/>
            <a:r>
              <a:rPr lang="bn-IN" sz="2400" dirty="0" smtClean="0">
                <a:solidFill>
                  <a:srgbClr val="FF0000"/>
                </a:solidFill>
              </a:rPr>
              <a:t>মোঃ আবদুল বাসেত</a:t>
            </a:r>
          </a:p>
          <a:p>
            <a:pPr algn="ctr"/>
            <a:r>
              <a:rPr lang="bn-IN" dirty="0"/>
              <a:t>সহ. শিক্ষক (আই.সি.টি)</a:t>
            </a:r>
          </a:p>
          <a:p>
            <a:pPr algn="ctr"/>
            <a:r>
              <a:rPr lang="bn-IN" dirty="0">
                <a:solidFill>
                  <a:schemeClr val="accent5">
                    <a:lumMod val="50000"/>
                  </a:schemeClr>
                </a:solidFill>
              </a:rPr>
              <a:t>সাতমোড়া উচ্চ বিদ্যালয়</a:t>
            </a:r>
          </a:p>
          <a:p>
            <a:pPr algn="ctr"/>
            <a:r>
              <a:rPr lang="bn-IN" dirty="0">
                <a:solidFill>
                  <a:schemeClr val="accent5">
                    <a:lumMod val="50000"/>
                  </a:schemeClr>
                </a:solidFill>
              </a:rPr>
              <a:t>নবীনগর, ব্রাহ্মণবাড়ীয়া</a:t>
            </a:r>
          </a:p>
          <a:p>
            <a:pPr algn="ctr"/>
            <a:r>
              <a:rPr lang="en-US" dirty="0"/>
              <a:t>Cell: 01710998333</a:t>
            </a:r>
          </a:p>
          <a:p>
            <a:r>
              <a:rPr lang="bn-IN" sz="1400" dirty="0" smtClean="0">
                <a:solidFill>
                  <a:schemeClr val="tx1"/>
                </a:solidFill>
              </a:rPr>
              <a:t>           </a:t>
            </a:r>
            <a:r>
              <a:rPr lang="en-US" sz="1400" dirty="0" smtClean="0">
                <a:solidFill>
                  <a:schemeClr val="tx1"/>
                </a:solidFill>
              </a:rPr>
              <a:t>Email: shsab1972@gmail.com</a:t>
            </a:r>
            <a:endParaRPr lang="bn-IN" sz="1400" dirty="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256" y="1690912"/>
            <a:ext cx="1692030" cy="1706923"/>
          </a:xfrm>
          <a:prstGeom prst="ellipse">
            <a:avLst/>
          </a:prstGeom>
          <a:ln>
            <a:noFill/>
          </a:ln>
          <a:effectLst>
            <a:softEdge rad="112500"/>
          </a:effectLst>
        </p:spPr>
      </p:pic>
      <p:sp>
        <p:nvSpPr>
          <p:cNvPr id="9" name="Rectangle 8"/>
          <p:cNvSpPr/>
          <p:nvPr/>
        </p:nvSpPr>
        <p:spPr>
          <a:xfrm>
            <a:off x="6495143" y="2271484"/>
            <a:ext cx="3940628" cy="3010465"/>
          </a:xfrm>
          <a:prstGeom prst="rect">
            <a:avLst/>
          </a:prstGeom>
          <a:solidFill>
            <a:srgbClr val="FFFFFF">
              <a:alpha val="63137"/>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smtClean="0">
                <a:latin typeface="NikoshBAN" panose="02000000000000000000" pitchFamily="2" charset="0"/>
                <a:cs typeface="NikoshBAN" panose="02000000000000000000" pitchFamily="2" charset="0"/>
              </a:rPr>
              <a:t>বিষয়ঃ- ভূগোল ও পরিবেশ</a:t>
            </a:r>
          </a:p>
          <a:p>
            <a:pPr algn="ctr"/>
            <a:r>
              <a:rPr lang="bn-IN" sz="3200" dirty="0" smtClean="0">
                <a:latin typeface="NikoshBAN" panose="02000000000000000000" pitchFamily="2" charset="0"/>
                <a:cs typeface="NikoshBAN" panose="02000000000000000000" pitchFamily="2" charset="0"/>
              </a:rPr>
              <a:t>শ্রেণীঃ-দশম</a:t>
            </a:r>
          </a:p>
          <a:p>
            <a:pPr algn="ctr"/>
            <a:r>
              <a:rPr lang="bn-IN" sz="3200" dirty="0" smtClean="0">
                <a:latin typeface="NikoshBAN" panose="02000000000000000000" pitchFamily="2" charset="0"/>
                <a:cs typeface="NikoshBAN" panose="02000000000000000000" pitchFamily="2" charset="0"/>
              </a:rPr>
              <a:t>অধ্যায়ঃ- নবম</a:t>
            </a:r>
          </a:p>
          <a:p>
            <a:pPr algn="ctr"/>
            <a:r>
              <a:rPr lang="bn-IN" sz="3200" dirty="0" smtClean="0">
                <a:latin typeface="NikoshBAN" panose="02000000000000000000" pitchFamily="2" charset="0"/>
                <a:cs typeface="NikoshBAN" panose="02000000000000000000" pitchFamily="2" charset="0"/>
              </a:rPr>
              <a:t>পাঠঃ- অর্থনৈতিক কার্যাবলি</a:t>
            </a:r>
          </a:p>
          <a:p>
            <a:pPr algn="ctr"/>
            <a:r>
              <a:rPr lang="bn-IN" sz="3200" dirty="0" smtClean="0">
                <a:latin typeface="NikoshBAN" panose="02000000000000000000" pitchFamily="2" charset="0"/>
                <a:cs typeface="NikoshBAN" panose="02000000000000000000" pitchFamily="2" charset="0"/>
              </a:rPr>
              <a:t>সময়ঃ- ৫০ মিনিট</a:t>
            </a:r>
          </a:p>
          <a:p>
            <a:pPr algn="ctr"/>
            <a:r>
              <a:rPr lang="bn-IN" sz="3200" dirty="0" smtClean="0">
                <a:latin typeface="NikoshBAN" panose="02000000000000000000" pitchFamily="2" charset="0"/>
                <a:cs typeface="NikoshBAN" panose="02000000000000000000" pitchFamily="2" charset="0"/>
              </a:rPr>
              <a:t>তারিখঃ- ১২/০৯/২০২০</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352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74000">
              <a:schemeClr val="accent6">
                <a:lumMod val="10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4528" y="410427"/>
            <a:ext cx="5800090" cy="3868660"/>
          </a:xfrm>
          <a:prstGeom prst="rect">
            <a:avLst/>
          </a:prstGeom>
          <a:solidFill>
            <a:srgbClr val="FFFFFF">
              <a:shade val="85000"/>
            </a:srgbClr>
          </a:solidFill>
          <a:ln w="88900" cap="sq">
            <a:solidFill>
              <a:schemeClr val="tx1">
                <a:lumMod val="95000"/>
                <a:lumOff val="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360888" y="4465639"/>
            <a:ext cx="5320144" cy="646331"/>
          </a:xfrm>
          <a:prstGeom prst="rect">
            <a:avLst/>
          </a:prstGeom>
          <a:solidFill>
            <a:schemeClr val="accent1">
              <a:lumMod val="50000"/>
            </a:schemeClr>
          </a:solid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ছবিতে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আম</a:t>
            </a:r>
            <a:r>
              <a:rPr lang="bn-IN" sz="3600" dirty="0" smtClean="0">
                <a:latin typeface="NikoshBAN" panose="02000000000000000000" pitchFamily="2" charset="0"/>
                <a:cs typeface="NikoshBAN" panose="02000000000000000000" pitchFamily="2" charset="0"/>
              </a:rPr>
              <a:t>রা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পাচ্ছি</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3167577" y="4434904"/>
            <a:ext cx="5320144" cy="646331"/>
          </a:xfrm>
          <a:prstGeom prst="rect">
            <a:avLst/>
          </a:prstGeom>
          <a:solidFill>
            <a:schemeClr val="accent1">
              <a:lumMod val="50000"/>
            </a:schemeClr>
          </a:solid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কৃষি</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2000999" y="4456235"/>
            <a:ext cx="7987147" cy="707886"/>
          </a:xfrm>
          <a:prstGeom prst="rect">
            <a:avLst/>
          </a:prstGeom>
          <a:solidFill>
            <a:schemeClr val="accent1">
              <a:lumMod val="50000"/>
            </a:schemeClr>
          </a:solidFill>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কৃষি</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কাজ</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পর্যায়ের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অর্থনৈতিক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কার্যাবলি</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8" name="TextBox 7"/>
          <p:cNvSpPr txBox="1"/>
          <p:nvPr/>
        </p:nvSpPr>
        <p:spPr>
          <a:xfrm>
            <a:off x="2027386" y="4481034"/>
            <a:ext cx="7987147" cy="707886"/>
          </a:xfrm>
          <a:prstGeom prst="rect">
            <a:avLst/>
          </a:prstGeom>
          <a:solidFill>
            <a:schemeClr val="accent1">
              <a:lumMod val="50000"/>
            </a:schemeClr>
          </a:solidFill>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কৃষি</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কাজ</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প্রথম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পর্যায়ের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অর্থনৈতিক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কার্যাবলি</a:t>
            </a:r>
            <a:endParaRPr lang="en-US" sz="40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4528" y="382616"/>
            <a:ext cx="5800090" cy="3896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1948223" y="4425752"/>
            <a:ext cx="7987147" cy="707886"/>
          </a:xfrm>
          <a:prstGeom prst="rect">
            <a:avLst/>
          </a:prstGeom>
          <a:solidFill>
            <a:schemeClr val="accent1">
              <a:lumMod val="5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এই ছবিতে কি দেখতে পাচ্ছি?</a:t>
            </a:r>
            <a:endParaRPr lang="en-US" sz="4000" dirty="0">
              <a:latin typeface="NikoshBAN" panose="02000000000000000000" pitchFamily="2" charset="0"/>
              <a:cs typeface="NikoshBAN" panose="02000000000000000000" pitchFamily="2" charset="0"/>
            </a:endParaRPr>
          </a:p>
        </p:txBody>
      </p:sp>
      <p:sp>
        <p:nvSpPr>
          <p:cNvPr id="11" name="TextBox 10"/>
          <p:cNvSpPr txBox="1"/>
          <p:nvPr/>
        </p:nvSpPr>
        <p:spPr>
          <a:xfrm>
            <a:off x="2000998" y="4432456"/>
            <a:ext cx="7987147" cy="707886"/>
          </a:xfrm>
          <a:prstGeom prst="rect">
            <a:avLst/>
          </a:prstGeom>
          <a:solidFill>
            <a:schemeClr val="accent1">
              <a:lumMod val="5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খনি থেকে উত্তোলিত আকরিক লোহা।</a:t>
            </a:r>
            <a:endParaRPr lang="en-US" sz="4000" dirty="0">
              <a:latin typeface="NikoshBAN" panose="02000000000000000000" pitchFamily="2" charset="0"/>
              <a:cs typeface="NikoshBAN" panose="02000000000000000000" pitchFamily="2" charset="0"/>
            </a:endParaRPr>
          </a:p>
        </p:txBody>
      </p:sp>
      <p:sp>
        <p:nvSpPr>
          <p:cNvPr id="12" name="TextBox 11"/>
          <p:cNvSpPr txBox="1"/>
          <p:nvPr/>
        </p:nvSpPr>
        <p:spPr>
          <a:xfrm>
            <a:off x="1948223" y="4398147"/>
            <a:ext cx="7987147" cy="707886"/>
          </a:xfrm>
          <a:prstGeom prst="rect">
            <a:avLst/>
          </a:prstGeom>
          <a:solidFill>
            <a:schemeClr val="accent1">
              <a:lumMod val="5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এই লোহা থেকে কি তৈরী হয়?</a:t>
            </a:r>
            <a:endParaRPr lang="en-US" sz="4000" dirty="0">
              <a:latin typeface="NikoshBAN" panose="02000000000000000000" pitchFamily="2" charset="0"/>
              <a:cs typeface="NikoshBAN" panose="02000000000000000000" pitchFamily="2" charset="0"/>
            </a:endParaRPr>
          </a:p>
        </p:txBody>
      </p:sp>
      <p:sp>
        <p:nvSpPr>
          <p:cNvPr id="13" name="TextBox 12"/>
          <p:cNvSpPr txBox="1"/>
          <p:nvPr/>
        </p:nvSpPr>
        <p:spPr>
          <a:xfrm>
            <a:off x="1948223" y="4407657"/>
            <a:ext cx="7987147" cy="707886"/>
          </a:xfrm>
          <a:prstGeom prst="rect">
            <a:avLst/>
          </a:prstGeom>
          <a:solidFill>
            <a:schemeClr val="accent1">
              <a:lumMod val="5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লোহাশলাকা, পেরেক, টিন ইত্যাদি।</a:t>
            </a:r>
            <a:endParaRPr lang="en-US" sz="4000" dirty="0">
              <a:latin typeface="NikoshBAN" panose="02000000000000000000" pitchFamily="2" charset="0"/>
              <a:cs typeface="NikoshBAN" panose="02000000000000000000" pitchFamily="2" charset="0"/>
            </a:endParaRPr>
          </a:p>
        </p:txBody>
      </p:sp>
      <p:sp>
        <p:nvSpPr>
          <p:cNvPr id="14" name="TextBox 13"/>
          <p:cNvSpPr txBox="1"/>
          <p:nvPr/>
        </p:nvSpPr>
        <p:spPr>
          <a:xfrm>
            <a:off x="2378244" y="4405845"/>
            <a:ext cx="7987147" cy="707886"/>
          </a:xfrm>
          <a:prstGeom prst="rect">
            <a:avLst/>
          </a:prstGeom>
          <a:solidFill>
            <a:schemeClr val="accent1">
              <a:lumMod val="5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এটি কোন পর্যায়ের অর্থনৈতিক কার্যাবলি?</a:t>
            </a:r>
            <a:endParaRPr lang="en-US" sz="4000" dirty="0">
              <a:latin typeface="NikoshBAN" panose="02000000000000000000" pitchFamily="2" charset="0"/>
              <a:cs typeface="NikoshBAN" panose="02000000000000000000" pitchFamily="2" charset="0"/>
            </a:endParaRPr>
          </a:p>
        </p:txBody>
      </p:sp>
      <p:sp>
        <p:nvSpPr>
          <p:cNvPr id="15" name="TextBox 14"/>
          <p:cNvSpPr txBox="1"/>
          <p:nvPr/>
        </p:nvSpPr>
        <p:spPr>
          <a:xfrm>
            <a:off x="2000997" y="4353762"/>
            <a:ext cx="7987147" cy="707886"/>
          </a:xfrm>
          <a:prstGeom prst="rect">
            <a:avLst/>
          </a:prstGeom>
          <a:solidFill>
            <a:schemeClr val="accent1">
              <a:lumMod val="5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এটি দ্বিতীয় পর্যায়ের অর্থনৈতিক কার্যাবলি।</a:t>
            </a:r>
            <a:endParaRPr lang="en-US" sz="4000" dirty="0">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528" y="391044"/>
            <a:ext cx="5800090" cy="3888043"/>
          </a:xfrm>
          <a:prstGeom prst="rect">
            <a:avLst/>
          </a:prstGeom>
          <a:solidFill>
            <a:srgbClr val="FFFFFF">
              <a:shade val="85000"/>
            </a:srgbClr>
          </a:solidFill>
          <a:ln w="88900" cap="sq">
            <a:solidFill>
              <a:schemeClr val="accent4">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2053773" y="4465745"/>
            <a:ext cx="7987147" cy="707886"/>
          </a:xfrm>
          <a:prstGeom prst="rect">
            <a:avLst/>
          </a:prstGeom>
          <a:solidFill>
            <a:schemeClr val="accent1">
              <a:lumMod val="5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এই ছবিতে আমরা কি দেখতে পাচ্ছি?</a:t>
            </a:r>
            <a:endParaRPr lang="en-US" sz="4000" dirty="0">
              <a:latin typeface="NikoshBAN" panose="02000000000000000000" pitchFamily="2" charset="0"/>
              <a:cs typeface="NikoshBAN" panose="02000000000000000000" pitchFamily="2" charset="0"/>
            </a:endParaRPr>
          </a:p>
        </p:txBody>
      </p:sp>
      <p:sp>
        <p:nvSpPr>
          <p:cNvPr id="18" name="TextBox 17"/>
          <p:cNvSpPr txBox="1"/>
          <p:nvPr/>
        </p:nvSpPr>
        <p:spPr>
          <a:xfrm>
            <a:off x="1974611" y="4471630"/>
            <a:ext cx="7987147" cy="707886"/>
          </a:xfrm>
          <a:prstGeom prst="rect">
            <a:avLst/>
          </a:prstGeom>
          <a:solidFill>
            <a:schemeClr val="accent1">
              <a:lumMod val="5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বিভিন্ন ধরনের ব্যবসায়িক উপাদান।</a:t>
            </a:r>
            <a:endParaRPr lang="en-US" sz="4000" dirty="0">
              <a:latin typeface="NikoshBAN" panose="02000000000000000000" pitchFamily="2" charset="0"/>
              <a:cs typeface="NikoshBAN" panose="02000000000000000000" pitchFamily="2" charset="0"/>
            </a:endParaRPr>
          </a:p>
        </p:txBody>
      </p:sp>
      <p:sp>
        <p:nvSpPr>
          <p:cNvPr id="19" name="TextBox 18"/>
          <p:cNvSpPr txBox="1"/>
          <p:nvPr/>
        </p:nvSpPr>
        <p:spPr>
          <a:xfrm>
            <a:off x="1575174" y="4410396"/>
            <a:ext cx="8944344" cy="769441"/>
          </a:xfrm>
          <a:prstGeom prst="rect">
            <a:avLst/>
          </a:prstGeom>
          <a:solidFill>
            <a:schemeClr val="accent1">
              <a:lumMod val="50000"/>
            </a:schemeClr>
          </a:solid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ব্যবসা-বাণিজ্য কোন পর্যায়ের অর্থনৈতিক কার্যাবলি?</a:t>
            </a:r>
            <a:endParaRPr lang="en-US" sz="4400" dirty="0">
              <a:latin typeface="NikoshBAN" panose="02000000000000000000" pitchFamily="2" charset="0"/>
              <a:cs typeface="NikoshBAN" panose="02000000000000000000" pitchFamily="2" charset="0"/>
            </a:endParaRPr>
          </a:p>
        </p:txBody>
      </p:sp>
      <p:sp>
        <p:nvSpPr>
          <p:cNvPr id="20" name="TextBox 19"/>
          <p:cNvSpPr txBox="1"/>
          <p:nvPr/>
        </p:nvSpPr>
        <p:spPr>
          <a:xfrm>
            <a:off x="1571414" y="4376879"/>
            <a:ext cx="9171224" cy="769441"/>
          </a:xfrm>
          <a:prstGeom prst="rect">
            <a:avLst/>
          </a:prstGeom>
          <a:solidFill>
            <a:schemeClr val="accent1">
              <a:lumMod val="50000"/>
            </a:schemeClr>
          </a:solid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ব্যবসা-বাণিজ্য তৃতীয় পর্যায়ের অর্থনৈতিক কার্যাবলি।</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1729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out)">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out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out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out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37"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outVertic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outVertical)">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32"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circle(out)">
                                      <p:cBhvr>
                                        <p:cTn id="68" dur="2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37"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outVertical)">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37"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barn(outVertical)">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37"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barn(outVertical)">
                                      <p:cBhvr>
                                        <p:cTn id="8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31000">
              <a:schemeClr val="accent4">
                <a:lumMod val="45000"/>
                <a:lumOff val="55000"/>
              </a:schemeClr>
            </a:gs>
            <a:gs pos="0">
              <a:schemeClr val="accent4">
                <a:lumMod val="45000"/>
                <a:lumOff val="55000"/>
              </a:schemeClr>
            </a:gs>
            <a:gs pos="56000">
              <a:schemeClr val="accent4">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3" name="Rounded Rectangle 2"/>
          <p:cNvSpPr/>
          <p:nvPr/>
        </p:nvSpPr>
        <p:spPr>
          <a:xfrm>
            <a:off x="1436914" y="609599"/>
            <a:ext cx="9506857" cy="5428343"/>
          </a:xfrm>
          <a:prstGeom prst="roundRect">
            <a:avLst/>
          </a:prstGeom>
          <a:solidFill>
            <a:srgbClr val="00CCFF">
              <a:alpha val="54118"/>
            </a:srgb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071144" y="1051450"/>
            <a:ext cx="5262979" cy="923330"/>
          </a:xfrm>
          <a:prstGeom prst="rect">
            <a:avLst/>
          </a:prstGeom>
          <a:solidFill>
            <a:schemeClr val="bg1"/>
          </a:solidFill>
          <a:ln w="38100">
            <a:solidFill>
              <a:schemeClr val="accent2"/>
            </a:solidFill>
            <a:prstDash val="solid"/>
          </a:ln>
        </p:spPr>
        <p:txBody>
          <a:bodyPr wrap="none" lIns="91440" tIns="45720" rIns="91440" bIns="45720">
            <a:spAutoFit/>
          </a:bodyPr>
          <a:lstStyle/>
          <a:p>
            <a:pPr algn="ctr"/>
            <a:r>
              <a:rPr lang="bn-IN"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আজকের আলোচ্য বিষয়</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5" name="Rectangle 4"/>
          <p:cNvSpPr/>
          <p:nvPr/>
        </p:nvSpPr>
        <p:spPr>
          <a:xfrm>
            <a:off x="3192322" y="2622202"/>
            <a:ext cx="6445996" cy="923330"/>
          </a:xfrm>
          <a:prstGeom prst="rect">
            <a:avLst/>
          </a:prstGeom>
          <a:solidFill>
            <a:srgbClr val="CCFF33"/>
          </a:solidFill>
          <a:ln w="28575">
            <a:solidFill>
              <a:schemeClr val="tx1"/>
            </a:solidFill>
          </a:ln>
        </p:spPr>
        <p:txBody>
          <a:bodyPr wrap="none" lIns="91440" tIns="45720" rIns="91440" bIns="45720">
            <a:spAutoFit/>
          </a:bodyPr>
          <a:lstStyle/>
          <a:p>
            <a:pPr algn="ctr"/>
            <a:r>
              <a:rPr lang="bn-IN"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সম্পদ ও অর্থনৈতিক কার্যাবলি</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2" name="Rectangle 1"/>
          <p:cNvSpPr/>
          <p:nvPr/>
        </p:nvSpPr>
        <p:spPr>
          <a:xfrm>
            <a:off x="3280234" y="3987383"/>
            <a:ext cx="6270171" cy="10305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অর্থনৈতিক কার্যাবলি</a:t>
            </a:r>
            <a:endParaRPr lang="en-US" sz="6000" dirty="0">
              <a:solidFill>
                <a:schemeClr val="bg1"/>
              </a:solidFill>
            </a:endParaRPr>
          </a:p>
        </p:txBody>
      </p:sp>
    </p:spTree>
    <p:extLst>
      <p:ext uri="{BB962C8B-B14F-4D97-AF65-F5344CB8AC3E}">
        <p14:creationId xmlns:p14="http://schemas.microsoft.com/office/powerpoint/2010/main" val="19381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95000">
              <a:schemeClr val="accent5">
                <a:lumMod val="0"/>
                <a:lumOff val="100000"/>
              </a:schemeClr>
            </a:gs>
            <a:gs pos="0">
              <a:schemeClr val="accent5">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p:cNvSpPr txBox="1"/>
          <p:nvPr/>
        </p:nvSpPr>
        <p:spPr>
          <a:xfrm>
            <a:off x="1915886" y="841829"/>
            <a:ext cx="6429828" cy="769441"/>
          </a:xfrm>
          <a:prstGeom prst="rect">
            <a:avLst/>
          </a:prstGeom>
          <a:solidFill>
            <a:schemeClr val="tx1">
              <a:lumMod val="75000"/>
              <a:lumOff val="25000"/>
            </a:schemeClr>
          </a:solidFill>
          <a:ln w="28575">
            <a:solidFill>
              <a:srgbClr val="00CCFF"/>
            </a:solidFill>
          </a:ln>
        </p:spPr>
        <p:txBody>
          <a:bodyPr wrap="square" rtlCol="0">
            <a:spAutoFit/>
          </a:bodyPr>
          <a:lstStyle/>
          <a:p>
            <a:pPr algn="ctr"/>
            <a:r>
              <a:rPr lang="en-US" sz="4400" dirty="0" err="1" smtClean="0">
                <a:solidFill>
                  <a:schemeClr val="bg1"/>
                </a:solidFill>
                <a:latin typeface="NikoshBAN" panose="02000000000000000000" pitchFamily="2" charset="0"/>
                <a:cs typeface="NikoshBAN" panose="02000000000000000000" pitchFamily="2" charset="0"/>
              </a:rPr>
              <a:t>এই</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পাঠ</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শেষে</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শিক্ষার্থীরা</a:t>
            </a:r>
            <a:r>
              <a:rPr lang="en-US" sz="4400" dirty="0" smtClean="0">
                <a:solidFill>
                  <a:schemeClr val="bg1"/>
                </a:solidFill>
                <a:latin typeface="NikoshBAN" panose="02000000000000000000" pitchFamily="2" charset="0"/>
                <a:cs typeface="NikoshBAN" panose="02000000000000000000" pitchFamily="2" charset="0"/>
              </a:rPr>
              <a:t>- </a:t>
            </a:r>
            <a:endParaRPr lang="en-US" sz="4400" dirty="0">
              <a:solidFill>
                <a:schemeClr val="bg1"/>
              </a:solidFill>
              <a:latin typeface="NikoshBAN" panose="02000000000000000000" pitchFamily="2" charset="0"/>
              <a:cs typeface="NikoshBAN" panose="02000000000000000000" pitchFamily="2" charset="0"/>
            </a:endParaRPr>
          </a:p>
        </p:txBody>
      </p:sp>
      <p:sp>
        <p:nvSpPr>
          <p:cNvPr id="2" name="TextBox 1"/>
          <p:cNvSpPr txBox="1"/>
          <p:nvPr/>
        </p:nvSpPr>
        <p:spPr>
          <a:xfrm>
            <a:off x="2206171" y="3608781"/>
            <a:ext cx="8461828" cy="830997"/>
          </a:xfrm>
          <a:prstGeom prst="rect">
            <a:avLst/>
          </a:prstGeom>
          <a:solidFill>
            <a:schemeClr val="bg1"/>
          </a:solidFill>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অর্থনৈতিক কার্যাবলি ব্যাখ্যা করতে পারবে।</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966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blip>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174" y="573087"/>
            <a:ext cx="10135018" cy="5704567"/>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2438399" y="864214"/>
            <a:ext cx="7634515" cy="1323439"/>
          </a:xfrm>
          <a:prstGeom prst="rect">
            <a:avLst/>
          </a:prstGeom>
          <a:solidFill>
            <a:schemeClr val="accent4">
              <a:lumMod val="50000"/>
            </a:schemeClr>
          </a:solidFill>
        </p:spPr>
        <p:txBody>
          <a:bodyPr wrap="square" rtlCol="0">
            <a:spAutoFit/>
          </a:bodyPr>
          <a:lstStyle/>
          <a:p>
            <a:pPr marL="571500" indent="-571500" algn="ctr">
              <a:buFont typeface="Wingdings" panose="05000000000000000000" pitchFamily="2" charset="2"/>
              <a:buChar char="Ø"/>
            </a:pPr>
            <a:r>
              <a:rPr lang="bn-IN" sz="4000" dirty="0" smtClean="0">
                <a:latin typeface="NikoshBAN" panose="02000000000000000000" pitchFamily="2" charset="0"/>
                <a:cs typeface="NikoshBAN" panose="02000000000000000000" pitchFamily="2" charset="0"/>
              </a:rPr>
              <a:t>পাঠের শুরুতে আমরা জেনে নেই অর্থনৈতিক কার্যাবলি কাকে বলে-</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2256970" y="3062513"/>
            <a:ext cx="7997372" cy="193899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পণ্যসামগ্রী ও সেবাকার্যের উৎপাদন, বিনিময় এবং ব্যবহারের সঙ্গে সম্পর্কযুক্ত যে কোন মানবীয় আচরণের প্রকাশই অর্থনৈতিক কার্যাবলি।</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826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chemeClr val="accent4">
                <a:lumMod val="89000"/>
              </a:schemeClr>
            </a:gs>
            <a:gs pos="88000">
              <a:schemeClr val="accent4">
                <a:lumMod val="89000"/>
              </a:schemeClr>
            </a:gs>
            <a:gs pos="51000">
              <a:schemeClr val="accent4">
                <a:lumMod val="75000"/>
              </a:schemeClr>
            </a:gs>
            <a:gs pos="49000">
              <a:schemeClr val="accent4">
                <a:lumMod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393" y="217261"/>
            <a:ext cx="6667500" cy="3752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873829" y="4167560"/>
            <a:ext cx="6734628" cy="646331"/>
          </a:xfrm>
          <a:prstGeom prst="rect">
            <a:avLst/>
          </a:prstGeom>
          <a:solidFill>
            <a:schemeClr val="accent1">
              <a:lumMod val="20000"/>
              <a:lumOff val="80000"/>
            </a:schemeClr>
          </a:solidFill>
          <a:ln w="38100">
            <a:solidFill>
              <a:srgbClr val="002060"/>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এই ছবিতে আমরা কি দেখতে পাচ্ছি?</a:t>
            </a:r>
            <a:endParaRPr lang="en-US" sz="3600" dirty="0">
              <a:solidFill>
                <a:schemeClr val="bg1"/>
              </a:solidFill>
              <a:latin typeface="NikoshBAN" panose="02000000000000000000" pitchFamily="2" charset="0"/>
              <a:cs typeface="NikoshBAN" panose="02000000000000000000" pitchFamily="2" charset="0"/>
            </a:endParaRPr>
          </a:p>
        </p:txBody>
      </p:sp>
      <p:sp>
        <p:nvSpPr>
          <p:cNvPr id="4" name="TextBox 3"/>
          <p:cNvSpPr txBox="1"/>
          <p:nvPr/>
        </p:nvSpPr>
        <p:spPr>
          <a:xfrm>
            <a:off x="2888343" y="4167559"/>
            <a:ext cx="6734628" cy="646331"/>
          </a:xfrm>
          <a:prstGeom prst="rect">
            <a:avLst/>
          </a:prstGeom>
          <a:solidFill>
            <a:schemeClr val="accent1">
              <a:lumMod val="20000"/>
              <a:lumOff val="80000"/>
            </a:schemeClr>
          </a:solidFill>
          <a:ln w="38100">
            <a:solidFill>
              <a:srgbClr val="002060"/>
            </a:solidFill>
          </a:ln>
        </p:spPr>
        <p:txBody>
          <a:bodyPr wrap="square" rtlCol="0">
            <a:spAutoFit/>
          </a:bodyPr>
          <a:lstStyle/>
          <a:p>
            <a:pPr algn="ctr"/>
            <a:r>
              <a:rPr lang="bn-IN" sz="3600" dirty="0" smtClean="0">
                <a:solidFill>
                  <a:schemeClr val="bg1"/>
                </a:solidFill>
                <a:latin typeface="NikoshBAN" panose="02000000000000000000" pitchFamily="2" charset="0"/>
                <a:cs typeface="NikoshBAN" panose="02000000000000000000" pitchFamily="2" charset="0"/>
              </a:rPr>
              <a:t>মানুষ কৃষি কাজ করছে।</a:t>
            </a:r>
            <a:endParaRPr lang="en-US" sz="3600" dirty="0">
              <a:solidFill>
                <a:schemeClr val="bg1"/>
              </a:solidFill>
              <a:latin typeface="NikoshBAN" panose="02000000000000000000" pitchFamily="2" charset="0"/>
              <a:cs typeface="NikoshBAN" panose="02000000000000000000" pitchFamily="2" charset="0"/>
            </a:endParaRPr>
          </a:p>
        </p:txBody>
      </p:sp>
      <p:sp>
        <p:nvSpPr>
          <p:cNvPr id="5" name="TextBox 4"/>
          <p:cNvSpPr txBox="1"/>
          <p:nvPr/>
        </p:nvSpPr>
        <p:spPr>
          <a:xfrm>
            <a:off x="2883807" y="4213725"/>
            <a:ext cx="6734628" cy="1200329"/>
          </a:xfrm>
          <a:prstGeom prst="rect">
            <a:avLst/>
          </a:prstGeom>
          <a:solidFill>
            <a:schemeClr val="accent1">
              <a:lumMod val="20000"/>
              <a:lumOff val="80000"/>
            </a:schemeClr>
          </a:solidFill>
          <a:ln w="38100">
            <a:solidFill>
              <a:srgbClr val="002060"/>
            </a:solidFill>
          </a:ln>
        </p:spPr>
        <p:txBody>
          <a:bodyPr wrap="square" rtlCol="0">
            <a:spAutoFit/>
          </a:bodyPr>
          <a:lstStyle/>
          <a:p>
            <a:pPr algn="ctr"/>
            <a:r>
              <a:rPr lang="bn-IN" sz="3600" dirty="0" smtClean="0">
                <a:solidFill>
                  <a:srgbClr val="FF0000"/>
                </a:solidFill>
                <a:latin typeface="NikoshBAN" panose="02000000000000000000" pitchFamily="2" charset="0"/>
                <a:cs typeface="NikoshBAN" panose="02000000000000000000" pitchFamily="2" charset="0"/>
              </a:rPr>
              <a:t>প্রথম পর্যায়ের অর্থনৈতিক </a:t>
            </a:r>
            <a:r>
              <a:rPr lang="bn-IN" sz="3600" dirty="0" smtClean="0">
                <a:solidFill>
                  <a:schemeClr val="bg1"/>
                </a:solidFill>
                <a:latin typeface="NikoshBAN" panose="02000000000000000000" pitchFamily="2" charset="0"/>
                <a:cs typeface="NikoshBAN" panose="02000000000000000000" pitchFamily="2" charset="0"/>
              </a:rPr>
              <a:t>কার্যাবলিতে মানুষ সরাসরি প্রকৃতির সঙ্গে কাজ করে।</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4697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66000">
              <a:schemeClr val="accent4">
                <a:lumMod val="45000"/>
                <a:lumOff val="55000"/>
              </a:schemeClr>
            </a:gs>
            <a:gs pos="33000">
              <a:schemeClr val="accent4">
                <a:lumMod val="45000"/>
                <a:lumOff val="55000"/>
              </a:schemeClr>
            </a:gs>
            <a:gs pos="16000">
              <a:schemeClr val="accent4">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003" y="348341"/>
            <a:ext cx="6523879" cy="3526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776003" y="4133808"/>
            <a:ext cx="6531429" cy="646331"/>
          </a:xfrm>
          <a:prstGeom prst="rect">
            <a:avLst/>
          </a:prstGeom>
          <a:solidFill>
            <a:schemeClr val="accent4">
              <a:lumMod val="50000"/>
            </a:schemeClr>
          </a:solidFill>
          <a:ln>
            <a:solidFill>
              <a:srgbClr val="99FF33"/>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এই ছবিতে আমরা কি দেখতে পাচ্ছি?</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2768453" y="4179527"/>
            <a:ext cx="6531429" cy="646331"/>
          </a:xfrm>
          <a:prstGeom prst="rect">
            <a:avLst/>
          </a:prstGeom>
          <a:solidFill>
            <a:schemeClr val="accent4">
              <a:lumMod val="50000"/>
            </a:schemeClr>
          </a:solidFill>
          <a:ln>
            <a:solidFill>
              <a:srgbClr val="99FF33"/>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বীজ প্রাকৃতিকভাবে অঙ্কুরিত হওয়া।</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511774" y="4133808"/>
            <a:ext cx="11059886" cy="1200329"/>
          </a:xfrm>
          <a:prstGeom prst="rect">
            <a:avLst/>
          </a:prstGeom>
          <a:solidFill>
            <a:schemeClr val="accent4">
              <a:lumMod val="50000"/>
            </a:schemeClr>
          </a:solidFill>
          <a:ln>
            <a:solidFill>
              <a:srgbClr val="99FF33"/>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কৃষি কাজের ক্ষেত্রে মানুষ বীজ বপন করে, প্রকৃতি এই বীজকে অঙ্কুরি</a:t>
            </a:r>
            <a:r>
              <a:rPr lang="en-US" sz="3600" dirty="0" smtClean="0">
                <a:latin typeface="NikoshBAN" panose="02000000000000000000" pitchFamily="2" charset="0"/>
                <a:cs typeface="NikoshBAN" panose="02000000000000000000" pitchFamily="2" charset="0"/>
              </a:rPr>
              <a:t>ত </a:t>
            </a:r>
            <a:r>
              <a:rPr lang="bn-IN" sz="3600" dirty="0" smtClean="0">
                <a:latin typeface="NikoshBAN" panose="02000000000000000000" pitchFamily="2" charset="0"/>
                <a:cs typeface="NikoshBAN" panose="02000000000000000000" pitchFamily="2" charset="0"/>
              </a:rPr>
              <a:t>করে শস্যে পরিণত করে। প্রকৃতির এই অবদান মানুষ পুরস্কার হিসেবে গ্রহণ করে।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01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680</TotalTime>
  <Words>697</Words>
  <Application>Microsoft Office PowerPoint</Application>
  <PresentationFormat>Widescreen</PresentationFormat>
  <Paragraphs>107</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Knight Sani</dc:creator>
  <cp:lastModifiedBy>Asif Knight Sani</cp:lastModifiedBy>
  <cp:revision>118</cp:revision>
  <dcterms:created xsi:type="dcterms:W3CDTF">2020-09-08T09:54:25Z</dcterms:created>
  <dcterms:modified xsi:type="dcterms:W3CDTF">2020-09-28T09:02:24Z</dcterms:modified>
</cp:coreProperties>
</file>