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6"/>
  </p:notesMasterIdLst>
  <p:sldIdLst>
    <p:sldId id="316" r:id="rId2"/>
    <p:sldId id="306" r:id="rId3"/>
    <p:sldId id="300" r:id="rId4"/>
    <p:sldId id="319" r:id="rId5"/>
    <p:sldId id="312" r:id="rId6"/>
    <p:sldId id="281" r:id="rId7"/>
    <p:sldId id="314" r:id="rId8"/>
    <p:sldId id="307" r:id="rId9"/>
    <p:sldId id="317" r:id="rId10"/>
    <p:sldId id="277" r:id="rId11"/>
    <p:sldId id="294" r:id="rId12"/>
    <p:sldId id="274" r:id="rId13"/>
    <p:sldId id="31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3333FF"/>
    <a:srgbClr val="99FF33"/>
    <a:srgbClr val="3366FF"/>
    <a:srgbClr val="CC00FF"/>
    <a:srgbClr val="FFCC00"/>
    <a:srgbClr val="00FFFF"/>
    <a:srgbClr val="FF00FF"/>
    <a:srgbClr val="2CE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AECD-9822-4C26-AFC4-0C0E5EC15333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E4FF-521A-4C02-B2CD-6F1024A67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0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43DA7C-8050-4AD3-B34F-0BBD96BBA40F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09C0A4-91B2-470C-9B3C-EAD5E83C5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3042" y="2786058"/>
            <a:ext cx="53578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1553" flipV="1">
            <a:off x="7207509" y="5202327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2434" flipV="1">
            <a:off x="-142087" y="-149662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2914" flipV="1">
            <a:off x="-181665" y="5252530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0615" flipV="1">
            <a:off x="7344237" y="-65401"/>
            <a:ext cx="1988559" cy="1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5"/>
            <a:ext cx="1285852" cy="3286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1928802"/>
            <a:ext cx="1428760" cy="3214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0691" y="4165203"/>
            <a:ext cx="1772404" cy="3613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0"/>
            <a:ext cx="2928958" cy="1214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0"/>
            <a:ext cx="3118305" cy="12144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728" y="2071678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92645" y="0"/>
            <a:ext cx="9236645" cy="6799031"/>
            <a:chOff x="-81619" y="-35620"/>
            <a:chExt cx="9165059" cy="6907475"/>
          </a:xfrm>
        </p:grpSpPr>
        <p:sp>
          <p:nvSpPr>
            <p:cNvPr id="18" name="Oval 17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72814" y="3576600"/>
            <a:ext cx="785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2550" y="1443330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795" y="1370599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0283-EF71-47E9-9B6E-7DB6D0F8756B}" type="datetime12">
              <a:rPr lang="en-US" smtClean="0"/>
              <a:pPr/>
              <a:t>11:05 AM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C:\Users\DOEL\Desktop\Image=2\jnkln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7"/>
          <a:stretch>
            <a:fillRect/>
          </a:stretch>
        </p:blipFill>
        <p:spPr bwMode="auto">
          <a:xfrm>
            <a:off x="357158" y="857232"/>
            <a:ext cx="4286280" cy="578645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0" y="0"/>
            <a:ext cx="9261767" cy="1070851"/>
            <a:chOff x="27710" y="96980"/>
            <a:chExt cx="9261767" cy="1070851"/>
          </a:xfrm>
        </p:grpSpPr>
        <p:sp>
          <p:nvSpPr>
            <p:cNvPr id="31" name="Plaque 30"/>
            <p:cNvSpPr/>
            <p:nvPr/>
          </p:nvSpPr>
          <p:spPr>
            <a:xfrm>
              <a:off x="27710" y="96980"/>
              <a:ext cx="8991153" cy="893620"/>
            </a:xfrm>
            <a:prstGeom prst="plaque">
              <a:avLst>
                <a:gd name="adj" fmla="val 0"/>
              </a:avLst>
            </a:prstGeom>
            <a:gradFill flip="none" rotWithShape="1">
              <a:gsLst>
                <a:gs pos="10000">
                  <a:srgbClr val="CBCBCB">
                    <a:alpha val="60000"/>
                  </a:srgbClr>
                </a:gs>
                <a:gs pos="22000">
                  <a:srgbClr val="009900"/>
                </a:gs>
                <a:gs pos="51000">
                  <a:srgbClr val="FFFF00"/>
                </a:gs>
                <a:gs pos="100000">
                  <a:srgbClr val="B2B2B2"/>
                </a:gs>
                <a:gs pos="100000">
                  <a:srgbClr val="EAEAE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21783" y="198273"/>
              <a:ext cx="8367694" cy="969558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               </a:t>
              </a:r>
              <a:r>
                <a:rPr lang="bn-BD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</a:t>
              </a:r>
              <a:r>
                <a:rPr lang="bn-BD" sz="6000" b="1" dirty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দলীয় কাজ </a:t>
              </a:r>
              <a:r>
                <a:rPr lang="bn-BD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</a:t>
              </a:r>
              <a:endPara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58969"/>
            <a:ext cx="9236645" cy="6799031"/>
            <a:chOff x="-81619" y="-35620"/>
            <a:chExt cx="9165059" cy="6907475"/>
          </a:xfrm>
        </p:grpSpPr>
        <p:sp>
          <p:nvSpPr>
            <p:cNvPr id="22" name="Oval 21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8D64C2-5010-4885-B223-0D8754F41EEB}"/>
              </a:ext>
            </a:extLst>
          </p:cNvPr>
          <p:cNvSpPr txBox="1"/>
          <p:nvPr/>
        </p:nvSpPr>
        <p:spPr>
          <a:xfrm>
            <a:off x="-6929518" y="92867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ngla" pitchFamily="66" charset="0"/>
                <a:cs typeface="Bangla" pitchFamily="66" charset="0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100010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দল নং ১ </a:t>
            </a:r>
            <a:endParaRPr lang="en-US" sz="28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720" y="2500306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angla" pitchFamily="66" charset="0"/>
                <a:cs typeface="Bangla" pitchFamily="66" charset="0"/>
              </a:rPr>
              <a:t>সৌরজগতের</a:t>
            </a:r>
          </a:p>
          <a:p>
            <a:pPr algn="ctr"/>
            <a:r>
              <a:rPr lang="bn-BD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angla" pitchFamily="66" charset="0"/>
                <a:cs typeface="Bangla" pitchFamily="66" charset="0"/>
              </a:rPr>
              <a:t> চিত্র </a:t>
            </a:r>
            <a:r>
              <a:rPr lang="en-US" sz="60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angla" pitchFamily="66" charset="0"/>
                <a:cs typeface="Bangla" pitchFamily="66" charset="0"/>
              </a:rPr>
              <a:t>আঁক</a:t>
            </a:r>
            <a:r>
              <a:rPr lang="bn-BD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angla" pitchFamily="66" charset="0"/>
                <a:cs typeface="Bangla" pitchFamily="66" charset="0"/>
              </a:rPr>
              <a:t>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angla" pitchFamily="66" charset="0"/>
                <a:cs typeface="Bangla" pitchFamily="66" charset="0"/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3" name="Picture 2" descr="C:\Users\DOEL\Desktop\Image=2\jnkln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7"/>
          <a:stretch>
            <a:fillRect/>
          </a:stretch>
        </p:blipFill>
        <p:spPr bwMode="auto">
          <a:xfrm>
            <a:off x="4857720" y="928670"/>
            <a:ext cx="4286280" cy="571504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786446" y="100010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দল নং ২ </a:t>
            </a:r>
            <a:endParaRPr lang="en-US" sz="28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472" y="2428868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গ্রহ গুলির</a:t>
            </a:r>
          </a:p>
          <a:p>
            <a:pPr algn="ctr"/>
            <a:r>
              <a:rPr lang="bn-BD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 নাম লিখি 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D4A-D72A-423B-A425-B6DB57D652BD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-568035" y="359129"/>
            <a:ext cx="10106256" cy="5791200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</a:t>
            </a:r>
            <a:r>
              <a:rPr lang="bn-BD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দলীয় </a:t>
            </a:r>
            <a:r>
              <a:rPr lang="en-US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bn-IN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উপাস্থাপন </a:t>
            </a:r>
            <a:r>
              <a:rPr lang="bn-BD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</a:t>
            </a:r>
            <a:r>
              <a:rPr lang="en-US" sz="4400" b="1" dirty="0">
                <a:ln w="6600">
                  <a:solidFill>
                    <a:srgbClr val="0099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BD" sz="4400" b="1" dirty="0">
              <a:ln w="6600">
                <a:solidFill>
                  <a:srgbClr val="0099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34636" y="0"/>
            <a:ext cx="9143428" cy="6750333"/>
            <a:chOff x="-11691" y="13855"/>
            <a:chExt cx="9072564" cy="6858000"/>
          </a:xfrm>
        </p:grpSpPr>
        <p:sp>
          <p:nvSpPr>
            <p:cNvPr id="37" name="Rectangle 3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92" y="5181600"/>
            <a:ext cx="1919953" cy="1269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7" y="5181600"/>
            <a:ext cx="1927434" cy="1284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181600"/>
            <a:ext cx="1733470" cy="1269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2" y="5169340"/>
            <a:ext cx="1733470" cy="1269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95" y="5182627"/>
            <a:ext cx="1733470" cy="1269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6" y="153108"/>
            <a:ext cx="1760099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07" y="166963"/>
            <a:ext cx="1712493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3229"/>
            <a:ext cx="1724891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56" y="153108"/>
            <a:ext cx="1787254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6" y="153108"/>
            <a:ext cx="178725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que 49"/>
          <p:cNvSpPr/>
          <p:nvPr/>
        </p:nvSpPr>
        <p:spPr>
          <a:xfrm>
            <a:off x="152847" y="1285860"/>
            <a:ext cx="8991153" cy="1214446"/>
          </a:xfrm>
          <a:prstGeom prst="plaque">
            <a:avLst>
              <a:gd name="adj" fmla="val 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0" y="107667"/>
            <a:ext cx="9143428" cy="6750333"/>
            <a:chOff x="-11691" y="13855"/>
            <a:chExt cx="9072564" cy="6858000"/>
          </a:xfrm>
        </p:grpSpPr>
        <p:sp>
          <p:nvSpPr>
            <p:cNvPr id="53" name="Rectangle 5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8925" y="341908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501" y="311090"/>
            <a:ext cx="187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647025" y="134591"/>
            <a:ext cx="3704922" cy="914400"/>
          </a:xfrm>
          <a:prstGeom prst="rect">
            <a:avLst/>
          </a:prstGeom>
          <a:ln w="76200">
            <a:noFill/>
            <a:prstDash val="sysDot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u="sng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u="sng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186880" y="291963"/>
            <a:ext cx="2830284" cy="7847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333-10DB-4737-8E71-D18591FBA652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5249" y="1485400"/>
            <a:ext cx="8077200" cy="8728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bn-BD" sz="2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5249" y="3374441"/>
            <a:ext cx="5037352" cy="46328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009900"/>
              </a:solidFill>
              <a:latin typeface="NikoshBAN" pitchFamily="2" charset="0"/>
              <a:cs typeface="NikoshBAN" pitchFamily="2" charset="0"/>
              <a:sym typeface="Webdings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endParaRPr lang="en-US" sz="2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39435" y="1295400"/>
            <a:ext cx="8435064" cy="5105400"/>
          </a:xfrm>
          <a:prstGeom prst="rect">
            <a:avLst/>
          </a:prstGeom>
          <a:ln w="38100">
            <a:solidFill>
              <a:srgbClr val="00CC00"/>
            </a:solidFill>
            <a:prstDash val="sysDash"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285860"/>
            <a:ext cx="738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la" pitchFamily="66" charset="0"/>
                <a:cs typeface="Bangla" pitchFamily="66" charset="0"/>
              </a:rPr>
              <a:t>সৌরজগৎ 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la" pitchFamily="66" charset="0"/>
                <a:cs typeface="Bangla" pitchFamily="66" charset="0"/>
              </a:rPr>
              <a:t>কি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la" pitchFamily="66" charset="0"/>
                <a:cs typeface="Bangla" pitchFamily="66" charset="0"/>
              </a:rPr>
              <a:t>?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500034" y="2571744"/>
            <a:ext cx="8261593" cy="1357322"/>
          </a:xfrm>
          <a:prstGeom prst="heart">
            <a:avLst/>
          </a:prstGeom>
          <a:gradFill>
            <a:gsLst>
              <a:gs pos="2000">
                <a:srgbClr val="FFFF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662" y="271462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ngla" pitchFamily="66" charset="0"/>
                <a:cs typeface="Bangla" pitchFamily="66" charset="0"/>
              </a:rPr>
              <a:t>গ্রহ কাকে বলে,আমরা কোন গ্রহে বাস করি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ngla" pitchFamily="66" charset="0"/>
                <a:cs typeface="Bangla" pitchFamily="66" charset="0"/>
              </a:rPr>
              <a:t>?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642910" y="4000504"/>
            <a:ext cx="8072494" cy="2357454"/>
          </a:xfrm>
          <a:prstGeom prst="star6">
            <a:avLst/>
          </a:prstGeom>
          <a:gradFill>
            <a:gsLst>
              <a:gs pos="58000">
                <a:srgbClr val="00FF00">
                  <a:alpha val="99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2976" y="4429132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ngla" pitchFamily="66" charset="0"/>
                <a:cs typeface="Bangla" pitchFamily="66" charset="0"/>
              </a:rPr>
              <a:t>গ্রহ গুলির নাম বল</a:t>
            </a:r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ngla" pitchFamily="66" charset="0"/>
                <a:cs typeface="Bangla" pitchFamily="66" charset="0"/>
              </a:rPr>
              <a:t>?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23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  <p:bldP spid="26" grpId="0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714480" y="357166"/>
            <a:ext cx="5715040" cy="2214578"/>
          </a:xfrm>
          <a:prstGeom prst="horizontalScroll">
            <a:avLst/>
          </a:prstGeom>
          <a:gradFill flip="none" rotWithShape="1">
            <a:gsLst>
              <a:gs pos="18000">
                <a:srgbClr val="FF3399">
                  <a:alpha val="3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28596" y="2428868"/>
            <a:ext cx="8429684" cy="4000528"/>
          </a:xfrm>
          <a:prstGeom prst="diamond">
            <a:avLst/>
          </a:prstGeom>
          <a:solidFill>
            <a:srgbClr val="99FF33"/>
          </a:solidFill>
          <a:ln w="1270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brightRoom" dir="t"/>
            </a:scene3d>
            <a:sp3d contourW="12700" prstMaterial="powder">
              <a:contourClr>
                <a:schemeClr val="tx1"/>
              </a:contourClr>
            </a:sp3d>
          </a:bodyPr>
          <a:lstStyle/>
          <a:p>
            <a:pPr algn="ctr"/>
            <a:r>
              <a:rPr lang="bn-BD" sz="28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প্রত্যেকে </a:t>
            </a:r>
          </a:p>
          <a:p>
            <a:pPr algn="ctr"/>
            <a:r>
              <a:rPr lang="bn-BD" sz="28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বাড়ী থেকে সৌরজগতের চিত্র এঁকে</a:t>
            </a:r>
          </a:p>
          <a:p>
            <a:pPr algn="ctr"/>
            <a:r>
              <a:rPr lang="bn-BD" sz="28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যথা স্থানে গ্রহ গুলি বসিয়ে </a:t>
            </a:r>
          </a:p>
          <a:p>
            <a:pPr algn="ctr"/>
            <a:r>
              <a:rPr lang="bn-BD" sz="28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তাদের নাম লিখে</a:t>
            </a:r>
          </a:p>
          <a:p>
            <a:pPr algn="ctr"/>
            <a:r>
              <a:rPr lang="bn-BD" sz="28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আনবে।</a:t>
            </a:r>
            <a:r>
              <a:rPr lang="bn-BD" sz="1600" dirty="0" smtClean="0">
                <a:ln cmpd="sng">
                  <a:solidFill>
                    <a:schemeClr val="tx1"/>
                  </a:solidFill>
                  <a:prstDash val="lgDashDotDot"/>
                  <a:miter lim="800000"/>
                </a:ln>
                <a:solidFill>
                  <a:schemeClr val="tx1"/>
                </a:solidFill>
                <a:effectLst>
                  <a:innerShdw>
                    <a:prstClr val="black"/>
                  </a:innerShdw>
                </a:effectLst>
                <a:latin typeface="Bangla" pitchFamily="66" charset="0"/>
                <a:cs typeface="Bangla" pitchFamily="66" charset="0"/>
              </a:rPr>
              <a:t> </a:t>
            </a:r>
            <a:endParaRPr lang="en-US" sz="1600" dirty="0">
              <a:ln cmpd="sng">
                <a:solidFill>
                  <a:schemeClr val="tx1"/>
                </a:solidFill>
                <a:prstDash val="lgDashDotDot"/>
                <a:miter lim="800000"/>
              </a:ln>
              <a:solidFill>
                <a:schemeClr val="tx1"/>
              </a:solidFill>
              <a:effectLst>
                <a:innerShdw>
                  <a:prstClr val="black"/>
                </a:innerShdw>
              </a:effectLst>
              <a:latin typeface="Bangla" pitchFamily="66" charset="0"/>
              <a:cs typeface="Bangla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969"/>
            <a:ext cx="9236645" cy="6799031"/>
            <a:chOff x="-81619" y="-35620"/>
            <a:chExt cx="9165059" cy="6907475"/>
          </a:xfrm>
        </p:grpSpPr>
        <p:sp>
          <p:nvSpPr>
            <p:cNvPr id="8" name="Oval 7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25092" y="9371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806292" y="9371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00600" y="9144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05600" y="9144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107">
            <a:off x="73717" y="2359740"/>
            <a:ext cx="2879902" cy="2879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DOEL\Desktop\skin saver\PROVITE COMPUTER.ATATURK SCHOOL MARKET..IQBAL.01717990636 (4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940" flipH="1">
            <a:off x="6554011" y="2192544"/>
            <a:ext cx="2590800" cy="2995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457571" y="491835"/>
            <a:ext cx="8173810" cy="5514110"/>
          </a:xfrm>
          <a:prstGeom prst="rect">
            <a:avLst/>
          </a:prstGeom>
          <a:noFill/>
          <a:ln w="314325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6476" y="6170321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১০৮নং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নিশ্চিন্তপুর সঃপ্রাঃবিদ্যালয়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845" y="53833"/>
            <a:ext cx="9143428" cy="6750333"/>
            <a:chOff x="-11691" y="13855"/>
            <a:chExt cx="9072564" cy="6858000"/>
          </a:xfrm>
        </p:grpSpPr>
        <p:sp>
          <p:nvSpPr>
            <p:cNvPr id="19" name="Rectangle 1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358F-3D99-478C-8ACD-76FCD19F92CC}" type="datetime12">
              <a:rPr lang="en-US" smtClean="0">
                <a:solidFill>
                  <a:srgbClr val="FF0000"/>
                </a:solidFill>
              </a:rPr>
              <a:pPr/>
              <a:t>11:05 AM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15" descr="cheeta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143380"/>
            <a:ext cx="4500594" cy="1714508"/>
          </a:xfrm>
          <a:prstGeom prst="rect">
            <a:avLst/>
          </a:prstGeom>
        </p:spPr>
      </p:pic>
      <p:pic>
        <p:nvPicPr>
          <p:cNvPr id="17" name="Picture 16" descr="cow_runn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643182"/>
            <a:ext cx="4286280" cy="1714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14480" y="571480"/>
            <a:ext cx="6072230" cy="1643074"/>
          </a:xfrm>
          <a:prstGeom prst="ellipse">
            <a:avLst/>
          </a:prstGeo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43306" y="2500306"/>
            <a:ext cx="5500693" cy="4143404"/>
          </a:xfrm>
          <a:prstGeom prst="rect">
            <a:avLst/>
          </a:prstGeom>
          <a:solidFill>
            <a:srgbClr val="00FF00"/>
          </a:solidFill>
          <a:ln w="146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274320" indent="-274320" algn="ctr">
              <a:spcBef>
                <a:spcPts val="600"/>
              </a:spcBef>
            </a:pPr>
            <a:r>
              <a:rPr lang="bn-IN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সোলায়মান</a:t>
            </a:r>
            <a:endParaRPr lang="en-US" sz="4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144000" indent="-274320" algn="ctr">
              <a:spcBef>
                <a:spcPts val="600"/>
              </a:spcBef>
            </a:pP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IN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১০৮নং নঃ শৈঃনিশ্চিন্তপুর সঃপ্রাঃবিদ্যালয়।</a:t>
            </a:r>
            <a:endParaRPr lang="en-US" sz="32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ক্লাষ্টার-দিগনগর,মুকসুদপুর-গোপালগঞ্জ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Mongolian Baiti" pitchFamily="66" charset="0"/>
                <a:cs typeface="NikoshBAN" pitchFamily="2" charset="0"/>
              </a:rPr>
              <a:t>01714781044</a:t>
            </a:r>
            <a:endParaRPr lang="bn-BD" sz="24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-Mail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shesolaiman@gmail.com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2645" y="58969"/>
            <a:ext cx="9236645" cy="6799031"/>
            <a:chOff x="-81619" y="-35620"/>
            <a:chExt cx="9165059" cy="6907475"/>
          </a:xfrm>
        </p:grpSpPr>
        <p:sp>
          <p:nvSpPr>
            <p:cNvPr id="9" name="Oval 8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8" y="517913"/>
            <a:ext cx="1450191" cy="1752600"/>
          </a:xfrm>
          <a:prstGeom prst="rect">
            <a:avLst/>
          </a:prstGeom>
        </p:spPr>
      </p:pic>
      <p:pic>
        <p:nvPicPr>
          <p:cNvPr id="25" name="Picture 24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21459" y="506772"/>
            <a:ext cx="1608740" cy="1752600"/>
          </a:xfrm>
          <a:prstGeom prst="rect">
            <a:avLst/>
          </a:prstGeom>
        </p:spPr>
      </p:pic>
      <p:pic>
        <p:nvPicPr>
          <p:cNvPr id="15" name="Picture 14" descr="20180606_193011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714620"/>
            <a:ext cx="2937888" cy="335758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214282" y="628652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১০৮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ন;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শৈঃ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নিশভিন্তপুর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1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2000">
              <a:srgbClr val="00B050">
                <a:alpha val="99000"/>
              </a:srgbClr>
            </a:gs>
            <a:gs pos="0">
              <a:srgbClr val="FFF200"/>
            </a:gs>
            <a:gs pos="0">
              <a:srgbClr val="FFF200"/>
            </a:gs>
            <a:gs pos="0">
              <a:srgbClr val="FFF200"/>
            </a:gs>
            <a:gs pos="0">
              <a:srgbClr val="FFF200"/>
            </a:gs>
            <a:gs pos="0">
              <a:srgbClr val="FFF200"/>
            </a:gs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FB5E1F-7E52-4BC9-AA4A-C09786DC1794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4249" y="1011519"/>
            <a:ext cx="4113952" cy="473975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1594000" scaled="0"/>
            <a:tileRect/>
          </a:gradFill>
          <a:ln w="193675" cmpd="thickThin">
            <a:solidFill>
              <a:srgbClr val="00CC00"/>
            </a:solidFill>
          </a:ln>
          <a:scene3d>
            <a:camera prst="perspectiveRelaxed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-চ</a:t>
            </a:r>
            <a:r>
              <a:rPr lang="bn-BD" sz="8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তুর্থ</a:t>
            </a:r>
            <a:r>
              <a:rPr lang="en-US" sz="8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60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:প্রাথমিক বিজ্ঞান 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bn-IN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</p:txBody>
      </p:sp>
      <p:pic>
        <p:nvPicPr>
          <p:cNvPr id="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1221360" cy="1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83122" y="-23623"/>
            <a:ext cx="9236645" cy="6799031"/>
            <a:chOff x="-81619" y="-35620"/>
            <a:chExt cx="9165059" cy="6907475"/>
          </a:xfrm>
        </p:grpSpPr>
        <p:sp>
          <p:nvSpPr>
            <p:cNvPr id="11" name="Oval 10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Slide Number Placeholder 4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C5E186-5D18-4A00-8D13-93674B9F321D}" type="datetime12">
              <a:rPr lang="en-US" smtClean="0"/>
              <a:pPr/>
              <a:t>11:05 AM</a:t>
            </a:fld>
            <a:endParaRPr lang="en-US"/>
          </a:p>
        </p:txBody>
      </p:sp>
      <p:pic>
        <p:nvPicPr>
          <p:cNvPr id="19" name="Picture 7" descr="C:\Users\DOEL\Desktop\Book Immage\giu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714356"/>
            <a:ext cx="1221360" cy="1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Leaptop Document\C=PPP\Animation Image\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6" y="5751278"/>
            <a:ext cx="1173844" cy="8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Leaptop Document\C=PPP\Animation Image\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57" y="5751278"/>
            <a:ext cx="1173843" cy="8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ame 21"/>
          <p:cNvSpPr/>
          <p:nvPr/>
        </p:nvSpPr>
        <p:spPr>
          <a:xfrm>
            <a:off x="1428728" y="428604"/>
            <a:ext cx="6143668" cy="1357322"/>
          </a:xfrm>
          <a:prstGeom prst="fra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5951" y="627135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8047463" y="5800967"/>
            <a:ext cx="571504" cy="500066"/>
          </a:xfrm>
          <a:prstGeom prst="sun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456492" y="5786453"/>
            <a:ext cx="571504" cy="500066"/>
          </a:xfrm>
          <a:prstGeom prst="sun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233" r="4128" b="2757"/>
          <a:stretch/>
        </p:blipFill>
        <p:spPr>
          <a:xfrm>
            <a:off x="443009" y="1832181"/>
            <a:ext cx="3312369" cy="39190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1145" y="3210560"/>
            <a:ext cx="701713" cy="57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7FDB44"/>
            </a:gs>
            <a:gs pos="0">
              <a:srgbClr val="00FF00"/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49275" r="3823" b="1449"/>
          <a:stretch/>
        </p:blipFill>
        <p:spPr>
          <a:xfrm>
            <a:off x="322004" y="356828"/>
            <a:ext cx="8482000" cy="61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59832" y="6111875"/>
            <a:ext cx="5732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আমরা কি দেখছি? একাকী চিন্তা করে দলে আলোচনা করি </a:t>
            </a:r>
            <a:endParaRPr lang="en-US" sz="24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9000">
              <a:srgbClr val="000082">
                <a:alpha val="5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25763-D051-43D3-AD04-D8185757261D}"/>
              </a:ext>
            </a:extLst>
          </p:cNvPr>
          <p:cNvSpPr txBox="1"/>
          <p:nvPr/>
        </p:nvSpPr>
        <p:spPr>
          <a:xfrm>
            <a:off x="3962400" y="71435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66"/>
                </a:solidFill>
              </a:rPr>
              <a:t> 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4286248" y="3214686"/>
            <a:ext cx="857256" cy="71438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সূর্য</a:t>
            </a:r>
            <a:endParaRPr lang="en-US" sz="9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00496" y="3000372"/>
            <a:ext cx="1428760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0" y="2643182"/>
            <a:ext cx="500066" cy="50006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বুধ</a:t>
            </a:r>
            <a:endParaRPr lang="en-US" sz="14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43306" y="2500306"/>
            <a:ext cx="2143140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44" y="3643314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শুক্র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 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43240" y="2000240"/>
            <a:ext cx="3286148" cy="314327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6116" y="2071678"/>
            <a:ext cx="857256" cy="642942"/>
          </a:xfrm>
          <a:prstGeom prst="ellipse">
            <a:avLst/>
          </a:prstGeom>
          <a:solidFill>
            <a:srgbClr val="99FF33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পৃথিবী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 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14612" y="1500174"/>
            <a:ext cx="4143404" cy="4071966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43504" y="1142984"/>
            <a:ext cx="928694" cy="85725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মঙ্গল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 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57422" y="928670"/>
            <a:ext cx="4857784" cy="492922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57356" y="2643182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শনি</a:t>
            </a:r>
            <a:r>
              <a:rPr lang="bn-BD" dirty="0" smtClean="0">
                <a:latin typeface="Bangla" pitchFamily="66" charset="0"/>
                <a:cs typeface="Bangla" pitchFamily="66" charset="0"/>
              </a:rPr>
              <a:t> </a:t>
            </a:r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28794" y="714356"/>
            <a:ext cx="5715040" cy="550072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00892" y="4143380"/>
            <a:ext cx="928726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ইউরেনাস</a:t>
            </a:r>
            <a:endParaRPr lang="en-US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28728" y="357166"/>
            <a:ext cx="6715140" cy="621510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28728" y="4643446"/>
            <a:ext cx="714380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নেপচুন</a:t>
            </a:r>
            <a:endParaRPr lang="en-US" sz="16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6396335"/>
            <a:ext cx="684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3333FF"/>
                </a:solidFill>
                <a:latin typeface="Bangla" pitchFamily="66" charset="0"/>
                <a:cs typeface="Bangla" pitchFamily="66" charset="0"/>
              </a:rPr>
              <a:t>আমরা কি দেখছি? একাকী চিন্তা করে দলে আলোচনা করি </a:t>
            </a:r>
            <a:endParaRPr lang="en-US" sz="2400" dirty="0">
              <a:solidFill>
                <a:srgbClr val="3333FF"/>
              </a:solidFill>
              <a:latin typeface="Bangla" pitchFamily="66" charset="0"/>
              <a:cs typeface="Bangla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7122"/>
            <a:ext cx="9143428" cy="6840878"/>
            <a:chOff x="1620205" y="-18225"/>
            <a:chExt cx="9072565" cy="6949990"/>
          </a:xfrm>
        </p:grpSpPr>
        <p:sp>
          <p:nvSpPr>
            <p:cNvPr id="27" name="Oval 26"/>
            <p:cNvSpPr/>
            <p:nvPr/>
          </p:nvSpPr>
          <p:spPr>
            <a:xfrm rot="20311630">
              <a:off x="1696058" y="58933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176309">
              <a:off x="10101389" y="13335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0205" y="73764"/>
              <a:ext cx="9072565" cy="6858001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29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0.01526 C 0.1092 0.01526 0.14531 0.05434 0.14531 0.10335 C 0.14531 0.1526 0.1092 0.19353 0.06597 0.19353 C 0.02292 0.19353 -0.01215 0.1526 -0.01215 0.10335 C -0.01215 0.05434 0.02292 0.01526 0.06597 0.0152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21433 C 0.1349 -0.21433 0.18924 -0.15006 0.18924 -0.06659 C 0.18924 0.01757 0.1349 0.08994 0.06979 0.08994 C 0.00469 0.08994 -0.04705 0.01757 -0.04705 -0.06659 C -0.04705 -0.15006 0.00469 -0.21433 0.06979 -0.21433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-0.05873 C 0.21701 -0.05873 0.29861 0.04416 0.29861 0.17156 C 0.29861 0.2985 0.21701 0.40277 0.11719 0.40277 C 0.01701 0.40277 -0.06372 0.2985 -0.06372 0.17156 C -0.06372 0.04416 0.01701 -0.05873 0.11719 -0.05873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-0.01272 C 0.03594 -0.01272 0.13889 0.11815 0.13889 0.28023 C 0.13889 0.44185 0.03594 0.57457 -0.08975 0.57457 C -0.21597 0.57457 -0.31788 0.44185 -0.31788 0.28023 C -0.31788 0.11815 -0.21597 -0.01272 -0.08975 -0.01272 Z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14 -0.31931 C 0.41962 -0.31931 0.5382 -0.15769 0.5382 0.04208 C 0.5382 0.24162 0.41962 0.40439 0.27414 0.40439 C 0.12865 0.40439 0.0106 0.24162 0.0106 0.04208 C 0.0106 -0.15769 0.12865 -0.31931 0.27414 -0.31931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06 -0.52324 C -0.11528 -0.52324 0.02691 -0.35006 0.02691 -0.13641 C 0.02691 0.07815 -0.11528 0.25272 -0.28906 0.25272 C -0.46354 0.25272 -0.60486 0.07815 -0.60486 -0.13641 C -0.60486 -0.35006 -0.46354 -0.52324 -0.28906 -0.52324 Z " pathEditMode="relative" rAng="0" ptsTypes="fffff">
                                      <p:cBhvr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86 -0.67446 C 0.53299 -0.67446 0.69844 -0.47029 0.69844 -0.21827 C 0.69844 0.03283 0.53299 0.23791 0.32986 0.23791 C 0.12674 0.23791 -0.03784 0.03283 -0.03784 -0.21827 C -0.03784 -0.47029 0.12674 -0.67446 0.32986 -0.67446 Z " pathEditMode="relative" rAng="0" ptsTypes="fffff">
                                      <p:cBhvr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9000">
              <a:srgbClr val="000082">
                <a:alpha val="5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85720" y="2214554"/>
            <a:ext cx="8458200" cy="3809996"/>
          </a:xfrm>
          <a:prstGeom prst="ellipse">
            <a:avLst/>
          </a:prstGeom>
          <a:noFill/>
          <a:ln w="212725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170266"/>
            <a:ext cx="8763000" cy="538407"/>
          </a:xfrm>
          <a:prstGeom prst="rect">
            <a:avLst/>
          </a:prstGeom>
          <a:noFill/>
          <a:ln w="38100" cmpd="thickThin">
            <a:noFill/>
            <a:prstDash val="dash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bn-BD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C84A-F3EB-4065-B2D5-EF780AFE4E0C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2648" y="-35124"/>
            <a:ext cx="9143428" cy="6810532"/>
            <a:chOff x="-12648" y="-35124"/>
            <a:chExt cx="9143428" cy="681053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8555">
              <a:off x="8055462" y="5157270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129">
              <a:off x="62287" y="-67272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0420">
              <a:off x="8068369" y="-30797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460">
              <a:off x="74286" y="5202845"/>
              <a:ext cx="1028700" cy="10929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-12648" y="25075"/>
              <a:ext cx="9143428" cy="6750333"/>
              <a:chOff x="-12648" y="25075"/>
              <a:chExt cx="9143428" cy="675033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2648" y="25075"/>
                <a:ext cx="9143428" cy="6750333"/>
                <a:chOff x="-11691" y="13855"/>
                <a:chExt cx="9072564" cy="6858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-11691" y="13855"/>
                  <a:ext cx="9072564" cy="6858000"/>
                </a:xfrm>
                <a:prstGeom prst="rect">
                  <a:avLst/>
                </a:prstGeom>
                <a:noFill/>
                <a:ln w="1936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24691" y="124686"/>
                  <a:ext cx="8797638" cy="6636329"/>
                </a:xfrm>
                <a:prstGeom prst="rect">
                  <a:avLst/>
                </a:prstGeom>
                <a:noFill/>
                <a:ln w="142875">
                  <a:solidFill>
                    <a:srgbClr val="FF9900"/>
                  </a:solidFill>
                </a:ln>
                <a:effectLst>
                  <a:reflection endPos="0" dist="50800" dir="5400000" sy="-100000" algn="bl" rotWithShape="0"/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94074" y="6129570"/>
                <a:ext cx="8741772" cy="0"/>
              </a:xfrm>
              <a:prstGeom prst="line">
                <a:avLst/>
              </a:prstGeom>
              <a:ln w="1333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1857356" y="714356"/>
            <a:ext cx="5334000" cy="1228508"/>
            <a:chOff x="1891145" y="214745"/>
            <a:chExt cx="5334000" cy="1228508"/>
          </a:xfrm>
        </p:grpSpPr>
        <p:sp>
          <p:nvSpPr>
            <p:cNvPr id="3" name="Plaque 2"/>
            <p:cNvSpPr/>
            <p:nvPr/>
          </p:nvSpPr>
          <p:spPr>
            <a:xfrm>
              <a:off x="1891145" y="224053"/>
              <a:ext cx="5334000" cy="1219200"/>
            </a:xfrm>
            <a:prstGeom prst="plaque">
              <a:avLst>
                <a:gd name="adj" fmla="val 50000"/>
              </a:avLst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9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9309" y="214745"/>
              <a:ext cx="413767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পাঠ শিরোনাম</a:t>
              </a:r>
              <a:endParaRPr lang="en-US" sz="7200" dirty="0"/>
            </a:p>
          </p:txBody>
        </p:sp>
      </p:grpSp>
      <p:sp>
        <p:nvSpPr>
          <p:cNvPr id="21" name="Horizontal Scroll 20"/>
          <p:cNvSpPr/>
          <p:nvPr/>
        </p:nvSpPr>
        <p:spPr>
          <a:xfrm>
            <a:off x="1428728" y="3071810"/>
            <a:ext cx="6143668" cy="1928826"/>
          </a:xfrm>
          <a:prstGeom prst="horizontalScroll">
            <a:avLst/>
          </a:prstGeom>
          <a:gradFill>
            <a:gsLst>
              <a:gs pos="20000">
                <a:srgbClr val="FFF200">
                  <a:alpha val="49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B1A8-7197-425E-93E3-6893CEC8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E0E07-833F-418E-989C-46309DCF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own Ribbon 6"/>
          <p:cNvSpPr/>
          <p:nvPr/>
        </p:nvSpPr>
        <p:spPr>
          <a:xfrm>
            <a:off x="1071538" y="928670"/>
            <a:ext cx="7358114" cy="1428760"/>
          </a:xfrm>
          <a:prstGeom prst="ribbon">
            <a:avLst/>
          </a:prstGeom>
          <a:gradFill flip="none" rotWithShape="1">
            <a:gsLst>
              <a:gs pos="47000">
                <a:srgbClr val="FF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ngla" pitchFamily="66" charset="0"/>
                <a:cs typeface="Bangla" pitchFamily="66" charset="0"/>
              </a:rPr>
              <a:t>পাঠ্যাংশ</a:t>
            </a:r>
            <a:endParaRPr lang="en-US" sz="9600" dirty="0">
              <a:solidFill>
                <a:srgbClr val="FFFF0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214282" y="2643182"/>
            <a:ext cx="9144000" cy="3857652"/>
          </a:xfrm>
          <a:prstGeom prst="flowChartInputOutpu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6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সূর্য এবং তার চারদিকে ঘূর্ণায়মান গ্রহ ---------- ইউরেনাস এবং নেপচুন । 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2645" y="58969"/>
            <a:ext cx="9236645" cy="6799031"/>
            <a:chOff x="-81619" y="-35620"/>
            <a:chExt cx="9165059" cy="6907475"/>
          </a:xfrm>
        </p:grpSpPr>
        <p:sp>
          <p:nvSpPr>
            <p:cNvPr id="9" name="Oval 8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1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1670" y="2000240"/>
            <a:ext cx="6172200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 3"/>
              </a:rPr>
              <a:t> </a:t>
            </a: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7707" y="34635"/>
            <a:ext cx="9236645" cy="6799031"/>
            <a:chOff x="-81619" y="-35620"/>
            <a:chExt cx="9165059" cy="6907475"/>
          </a:xfrm>
        </p:grpSpPr>
        <p:sp>
          <p:nvSpPr>
            <p:cNvPr id="6" name="Oval 5"/>
            <p:cNvSpPr/>
            <p:nvPr/>
          </p:nvSpPr>
          <p:spPr>
            <a:xfrm rot="20311630">
              <a:off x="-81619" y="8646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176309">
              <a:off x="8510125" y="-4060"/>
              <a:ext cx="604876" cy="541755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69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1691" y="13855"/>
              <a:ext cx="9072564" cy="6858000"/>
              <a:chOff x="-11691" y="13855"/>
              <a:chExt cx="9072564" cy="6858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FF990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2667000" y="457200"/>
            <a:ext cx="4114800" cy="1066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7516" y="484691"/>
            <a:ext cx="40386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8596" y="2928934"/>
            <a:ext cx="1038004" cy="1482863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3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00166" y="4857760"/>
            <a:ext cx="7420195" cy="126914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33CC33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pPr marL="0" lvl="1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১২.১.২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সৌরজগত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ে কী কী ধরনের জ্যোতিষ্ক রয়েছে তা বলতে পারবে। </a:t>
            </a:r>
            <a:endParaRPr lang="en-US" sz="4000" b="0" kern="1200" dirty="0">
              <a:solidFill>
                <a:srgbClr val="FF0066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28596" y="4714884"/>
            <a:ext cx="1038004" cy="1482862"/>
          </a:xfrm>
          <a:custGeom>
            <a:avLst/>
            <a:gdLst>
              <a:gd name="connsiteX0" fmla="*/ 0 w 1482862"/>
              <a:gd name="connsiteY0" fmla="*/ 0 h 1038004"/>
              <a:gd name="connsiteX1" fmla="*/ 963860 w 1482862"/>
              <a:gd name="connsiteY1" fmla="*/ 0 h 1038004"/>
              <a:gd name="connsiteX2" fmla="*/ 1482862 w 1482862"/>
              <a:gd name="connsiteY2" fmla="*/ 519002 h 1038004"/>
              <a:gd name="connsiteX3" fmla="*/ 963860 w 1482862"/>
              <a:gd name="connsiteY3" fmla="*/ 1038004 h 1038004"/>
              <a:gd name="connsiteX4" fmla="*/ 0 w 1482862"/>
              <a:gd name="connsiteY4" fmla="*/ 1038004 h 1038004"/>
              <a:gd name="connsiteX5" fmla="*/ 519002 w 1482862"/>
              <a:gd name="connsiteY5" fmla="*/ 519002 h 1038004"/>
              <a:gd name="connsiteX6" fmla="*/ 0 w 1482862"/>
              <a:gd name="connsiteY6" fmla="*/ 0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862" h="1038004">
                <a:moveTo>
                  <a:pt x="1482862" y="0"/>
                </a:moveTo>
                <a:lnTo>
                  <a:pt x="1482862" y="674702"/>
                </a:lnTo>
                <a:lnTo>
                  <a:pt x="741431" y="1038004"/>
                </a:lnTo>
                <a:lnTo>
                  <a:pt x="0" y="674702"/>
                </a:lnTo>
                <a:lnTo>
                  <a:pt x="0" y="0"/>
                </a:lnTo>
                <a:lnTo>
                  <a:pt x="741431" y="363302"/>
                </a:lnTo>
                <a:lnTo>
                  <a:pt x="1482862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544402" rIns="25400" bIns="54440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kern="1200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28728" y="3071810"/>
            <a:ext cx="7420196" cy="105964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১২.১.১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সৌরজগতের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মৌলিক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গঠন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চিত্রসহ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ব্যাখ্যা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করতে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পারবে</a:t>
            </a:r>
            <a:r>
              <a:rPr lang="bn-BD" sz="32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।  </a:t>
            </a:r>
            <a:endParaRPr lang="en-US" sz="3200" b="0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14" name="Date Placeholder 15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146003-1B18-4E3E-AA47-14CA13FCB2F2}" type="datetime12">
              <a:rPr lang="en-US" smtClean="0"/>
              <a:pPr/>
              <a:t>11:05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00FF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71488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Bangla" pitchFamily="66" charset="0"/>
                <a:cs typeface="Bangla" pitchFamily="66" charset="0"/>
              </a:rPr>
              <a:t>(বই থেকে </a:t>
            </a:r>
            <a:r>
              <a:rPr lang="bn-BD" sz="5400" dirty="0" smtClean="0">
                <a:latin typeface="Bangla" pitchFamily="66" charset="0"/>
                <a:cs typeface="Bangla" pitchFamily="66" charset="0"/>
              </a:rPr>
              <a:t>পাঠ-১</a:t>
            </a:r>
            <a:r>
              <a:rPr lang="en-US" sz="5400" dirty="0" smtClean="0">
                <a:latin typeface="Bangla" pitchFamily="66" charset="0"/>
                <a:cs typeface="Bangla" pitchFamily="66" charset="0"/>
              </a:rPr>
              <a:t>০</a:t>
            </a:r>
            <a:r>
              <a:rPr lang="bn-BD" sz="5400" dirty="0" smtClean="0">
                <a:latin typeface="Bangla" pitchFamily="66" charset="0"/>
                <a:cs typeface="Bangla" pitchFamily="66" charset="0"/>
              </a:rPr>
              <a:t>মিনিট</a:t>
            </a:r>
            <a:r>
              <a:rPr lang="bn-BD" sz="5400" dirty="0" smtClean="0">
                <a:latin typeface="Bangla" pitchFamily="66" charset="0"/>
                <a:cs typeface="Bangla" pitchFamily="66" charset="0"/>
              </a:rPr>
              <a:t>)  </a:t>
            </a:r>
            <a:endParaRPr lang="en-US" sz="54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Bangla" pitchFamily="66" charset="0"/>
                <a:cs typeface="Bangla" pitchFamily="66" charset="0"/>
              </a:rPr>
              <a:t> </a:t>
            </a:r>
            <a:endParaRPr lang="en-US" sz="3600" dirty="0">
              <a:solidFill>
                <a:srgbClr val="FF0000"/>
              </a:solidFill>
              <a:latin typeface="Bangla" pitchFamily="66" charset="0"/>
              <a:cs typeface="Bangla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9"/>
          <a:stretch/>
        </p:blipFill>
        <p:spPr>
          <a:xfrm>
            <a:off x="971600" y="908720"/>
            <a:ext cx="720080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3859</TotalTime>
  <Words>253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Bangla</vt:lpstr>
      <vt:lpstr>Calibri</vt:lpstr>
      <vt:lpstr>Mongolian Baiti</vt:lpstr>
      <vt:lpstr>NikoshBAN</vt:lpstr>
      <vt:lpstr>Times New Roman</vt:lpstr>
      <vt:lpstr>Verdana</vt:lpstr>
      <vt:lpstr>Vrinda</vt:lpstr>
      <vt:lpstr>Webdings</vt:lpstr>
      <vt:lpstr>Wingdings</vt:lpstr>
      <vt:lpstr>Wingdings 2</vt:lpstr>
      <vt:lpstr>Wingdings 3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College</dc:creator>
  <cp:lastModifiedBy>DELL</cp:lastModifiedBy>
  <cp:revision>857</cp:revision>
  <dcterms:created xsi:type="dcterms:W3CDTF">2012-09-20T03:56:32Z</dcterms:created>
  <dcterms:modified xsi:type="dcterms:W3CDTF">2019-04-13T05:09:49Z</dcterms:modified>
</cp:coreProperties>
</file>