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E32C4-9A37-404A-AE1C-91A9A788BC9A}" type="datetimeFigureOut">
              <a:rPr lang="en-US" smtClean="0"/>
              <a:pPr/>
              <a:t>9/25/2019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A72030-7891-42DA-9D86-6D5646AB0CCA}" type="slidenum">
              <a:rPr lang="en-US" smtClean="0"/>
              <a:pPr/>
              <a:t>‹#›</a:t>
            </a:fld>
            <a:endParaRPr lang="en-US"/>
          </a:p>
        </p:txBody>
      </p:sp>
    </p:spTree>
    <p:extLst>
      <p:ext uri="{BB962C8B-B14F-4D97-AF65-F5344CB8AC3E}">
        <p14:creationId xmlns="" xmlns:p14="http://schemas.microsoft.com/office/powerpoint/2010/main" val="3368422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7970AD2-F9D7-43CA-BF06-4050775DF5B1}" type="datetime1">
              <a:rPr lang="en-US" smtClean="0"/>
              <a:pPr/>
              <a:t>9/25/2019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064BA8E-9621-4761-87C5-61F17C51A38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BA2AA-A578-4CE0-B129-F5E1FE1975BD}"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482E3-BCF6-4159-8244-1902D77E7567}"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0E5170-2CF7-42C5-9CE9-A781C3D86DA1}"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5BD2EA-B8BF-4772-A8D9-0D43C3A7B0A4}"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07B0775-EB58-4458-A6E2-2B52E8B999E9}" type="datetime1">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4BA8E-9621-4761-87C5-61F17C51A38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510256-B82A-464B-8FD3-058872F1ECE8}" type="datetime1">
              <a:rPr lang="en-US" smtClean="0"/>
              <a:pPr/>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9DCC9-EB45-4875-A134-33FC76BE264A}" type="datetime1">
              <a:rPr lang="en-US" smtClean="0"/>
              <a:pPr/>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71D10-F4E2-4C1C-AD64-B740619A6B25}" type="datetime1">
              <a:rPr lang="en-US" smtClean="0"/>
              <a:pPr/>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73EEA5-375D-4C43-978F-8FDA70C2718B}" type="datetime1">
              <a:rPr lang="en-US" smtClean="0"/>
              <a:pPr/>
              <a:t>9/25/2019</a:t>
            </a:fld>
            <a:endParaRPr lang="en-US"/>
          </a:p>
        </p:txBody>
      </p:sp>
      <p:sp>
        <p:nvSpPr>
          <p:cNvPr id="7" name="Slide Number Placeholder 6"/>
          <p:cNvSpPr>
            <a:spLocks noGrp="1"/>
          </p:cNvSpPr>
          <p:nvPr>
            <p:ph type="sldNum" sz="quarter" idx="12"/>
          </p:nvPr>
        </p:nvSpPr>
        <p:spPr/>
        <p:txBody>
          <a:bodyPr/>
          <a:lstStyle/>
          <a:p>
            <a:fld id="{4064BA8E-9621-4761-87C5-61F17C51A38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76C2F-7E65-4A53-9583-AC7F6060F89E}" type="datetime1">
              <a:rPr lang="en-US" smtClean="0"/>
              <a:pPr/>
              <a:t>9/25/2019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064BA8E-9621-4761-87C5-61F17C51A3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DB17A5F-85A7-4240-8ACC-CF6C3BD58982}" type="datetime1">
              <a:rPr lang="en-US" smtClean="0"/>
              <a:pPr/>
              <a:t>9/25/2019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064BA8E-9621-4761-87C5-61F17C51A3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1.jpg"/>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685800" y="609600"/>
            <a:ext cx="7848600" cy="571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914400" y="1066800"/>
            <a:ext cx="7467601" cy="92333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ar-SA" sz="5400" b="1" dirty="0" smtClean="0">
                <a:ln>
                  <a:solidFill>
                    <a:schemeClr val="bg1"/>
                  </a:solidFill>
                </a:ln>
                <a:gradFill flip="none" rotWithShape="1">
                  <a:gsLst>
                    <a:gs pos="0">
                      <a:srgbClr val="000082"/>
                    </a:gs>
                    <a:gs pos="30000">
                      <a:srgbClr val="66008F"/>
                    </a:gs>
                    <a:gs pos="64999">
                      <a:srgbClr val="BA0066"/>
                    </a:gs>
                    <a:gs pos="89999">
                      <a:srgbClr val="FF0000"/>
                    </a:gs>
                    <a:gs pos="100000">
                      <a:srgbClr val="FF8200"/>
                    </a:gs>
                  </a:gsLst>
                  <a:lin ang="18900000" scaled="0"/>
                  <a:tileRect/>
                </a:gradFill>
                <a:latin typeface="Arial" pitchFamily="34" charset="0"/>
                <a:cs typeface="Arial" pitchFamily="34" charset="0"/>
              </a:rPr>
              <a:t>السلام عليكم ورحمة الله وبركاته</a:t>
            </a:r>
            <a:endParaRPr lang="en-US" sz="5400" b="1" dirty="0">
              <a:ln>
                <a:solidFill>
                  <a:schemeClr val="bg1"/>
                </a:solidFill>
              </a:ln>
              <a:gradFill flip="none" rotWithShape="1">
                <a:gsLst>
                  <a:gs pos="0">
                    <a:srgbClr val="000082"/>
                  </a:gs>
                  <a:gs pos="30000">
                    <a:srgbClr val="66008F"/>
                  </a:gs>
                  <a:gs pos="64999">
                    <a:srgbClr val="BA0066"/>
                  </a:gs>
                  <a:gs pos="89999">
                    <a:srgbClr val="FF0000"/>
                  </a:gs>
                  <a:gs pos="100000">
                    <a:srgbClr val="FF8200"/>
                  </a:gs>
                </a:gsLst>
                <a:lin ang="18900000" scaled="0"/>
                <a:tileRect/>
              </a:gradFill>
              <a:latin typeface="Arial" pitchFamily="34" charset="0"/>
              <a:cs typeface="Arial" pitchFamily="34" charset="0"/>
            </a:endParaRPr>
          </a:p>
        </p:txBody>
      </p:sp>
      <p:sp>
        <p:nvSpPr>
          <p:cNvPr id="8" name="TextBox 7"/>
          <p:cNvSpPr txBox="1"/>
          <p:nvPr/>
        </p:nvSpPr>
        <p:spPr>
          <a:xfrm>
            <a:off x="914400" y="1984756"/>
            <a:ext cx="7620000" cy="2400657"/>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scene3d>
              <a:camera prst="orthographicFront"/>
              <a:lightRig rig="glow" dir="t"/>
            </a:scene3d>
            <a:sp3d extrusionH="57150" contourW="63500" prstMaterial="flat">
              <a:bevelT w="38100" h="38100"/>
              <a:bevelB w="38100" h="38100"/>
              <a:contourClr>
                <a:schemeClr val="bg1"/>
              </a:contourClr>
            </a:sp3d>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ar-SA" sz="15000" b="1" dirty="0" smtClean="0">
                <a:ln>
                  <a:solidFill>
                    <a:schemeClr val="bg1"/>
                  </a:solidFill>
                </a:ln>
                <a:gradFill>
                  <a:gsLst>
                    <a:gs pos="0">
                      <a:srgbClr val="000000"/>
                    </a:gs>
                    <a:gs pos="39999">
                      <a:srgbClr val="0A128C"/>
                    </a:gs>
                    <a:gs pos="70000">
                      <a:srgbClr val="181CC7"/>
                    </a:gs>
                    <a:gs pos="88000">
                      <a:srgbClr val="7005D4"/>
                    </a:gs>
                    <a:gs pos="100000">
                      <a:srgbClr val="8C3D91"/>
                    </a:gs>
                  </a:gsLst>
                  <a:lin ang="18900000" scaled="0"/>
                </a:gradFill>
                <a:latin typeface="Arial" pitchFamily="34" charset="0"/>
                <a:cs typeface="Arial" pitchFamily="34" charset="0"/>
              </a:rPr>
              <a:t>اهلا وسهلا </a:t>
            </a:r>
            <a:endParaRPr lang="en-US" sz="15000" b="1" dirty="0">
              <a:ln>
                <a:solidFill>
                  <a:schemeClr val="bg1"/>
                </a:solidFill>
              </a:ln>
              <a:gradFill>
                <a:gsLst>
                  <a:gs pos="0">
                    <a:srgbClr val="000000"/>
                  </a:gs>
                  <a:gs pos="39999">
                    <a:srgbClr val="0A128C"/>
                  </a:gs>
                  <a:gs pos="70000">
                    <a:srgbClr val="181CC7"/>
                  </a:gs>
                  <a:gs pos="88000">
                    <a:srgbClr val="7005D4"/>
                  </a:gs>
                  <a:gs pos="100000">
                    <a:srgbClr val="8C3D91"/>
                  </a:gs>
                </a:gsLst>
                <a:lin ang="18900000" scaled="0"/>
              </a:gradFill>
              <a:latin typeface="Arial" pitchFamily="34" charset="0"/>
              <a:cs typeface="Arial" pitchFamily="34" charset="0"/>
            </a:endParaRPr>
          </a:p>
        </p:txBody>
      </p:sp>
      <p:pic>
        <p:nvPicPr>
          <p:cNvPr id="16" name="Picture 15"/>
          <p:cNvPicPr>
            <a:picLocks noChangeAspect="1"/>
          </p:cNvPicPr>
          <p:nvPr/>
        </p:nvPicPr>
        <p:blipFill rotWithShape="1">
          <a:blip r:embed="rId3" cstate="print">
            <a:extLst>
              <a:ext uri="{28A0092B-C50C-407E-A947-70E740481C1C}">
                <a14:useLocalDpi xmlns="" xmlns:a14="http://schemas.microsoft.com/office/drawing/2010/main" val="0"/>
              </a:ext>
            </a:extLst>
          </a:blip>
          <a:srcRect/>
          <a:stretch/>
        </p:blipFill>
        <p:spPr>
          <a:xfrm>
            <a:off x="371598" y="304800"/>
            <a:ext cx="4276602" cy="6172200"/>
          </a:xfrm>
          <a:prstGeom prst="rect">
            <a:avLst/>
          </a:prstGeom>
        </p:spPr>
      </p:pic>
      <p:pic>
        <p:nvPicPr>
          <p:cNvPr id="17" name="Picture 16"/>
          <p:cNvPicPr>
            <a:picLocks noChangeAspect="1"/>
          </p:cNvPicPr>
          <p:nvPr/>
        </p:nvPicPr>
        <p:blipFill rotWithShape="1">
          <a:blip r:embed="rId4" cstate="print">
            <a:extLst>
              <a:ext uri="{28A0092B-C50C-407E-A947-70E740481C1C}">
                <a14:useLocalDpi xmlns="" xmlns:a14="http://schemas.microsoft.com/office/drawing/2010/main" val="0"/>
              </a:ext>
            </a:extLst>
          </a:blip>
          <a:srcRect/>
          <a:stretch/>
        </p:blipFill>
        <p:spPr>
          <a:xfrm>
            <a:off x="4609111" y="304800"/>
            <a:ext cx="4191000" cy="6172200"/>
          </a:xfrm>
          <a:prstGeom prst="rect">
            <a:avLst/>
          </a:prstGeom>
        </p:spPr>
      </p:pic>
    </p:spTree>
    <p:extLst>
      <p:ext uri="{BB962C8B-B14F-4D97-AF65-F5344CB8AC3E}">
        <p14:creationId xmlns="" xmlns:p14="http://schemas.microsoft.com/office/powerpoint/2010/main" val="118790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33333E-6 -7.40741E-7 L 0.49583 -0.00208 " pathEditMode="relative" rAng="0" ptsTypes="AA">
                                      <p:cBhvr>
                                        <p:cTn id="6" dur="3000" fill="hold"/>
                                        <p:tgtEl>
                                          <p:spTgt spid="17"/>
                                        </p:tgtEl>
                                        <p:attrNameLst>
                                          <p:attrName>ppt_x</p:attrName>
                                          <p:attrName>ppt_y</p:attrName>
                                        </p:attrNameLst>
                                      </p:cBhvr>
                                      <p:rCtr x="24792" y="-116"/>
                                    </p:animMotion>
                                  </p:childTnLst>
                                </p:cTn>
                              </p:par>
                              <p:par>
                                <p:cTn id="7" presetID="35" presetClass="path" presetSubtype="0" accel="50000" decel="50000" fill="hold" nodeType="withEffect">
                                  <p:stCondLst>
                                    <p:cond delay="0"/>
                                  </p:stCondLst>
                                  <p:childTnLst>
                                    <p:animMotion origin="layout" path="M -3.33333E-6 -7.40741E-7 L -0.525 -0.00208 " pathEditMode="relative" rAng="0" ptsTypes="AA">
                                      <p:cBhvr>
                                        <p:cTn id="8" dur="3000" fill="hold"/>
                                        <p:tgtEl>
                                          <p:spTgt spid="16"/>
                                        </p:tgtEl>
                                        <p:attrNameLst>
                                          <p:attrName>ppt_x</p:attrName>
                                          <p:attrName>ppt_y</p:attrName>
                                        </p:attrNameLst>
                                      </p:cBhvr>
                                      <p:rCtr x="-26250" y="-116"/>
                                    </p:animMotion>
                                  </p:childTnLst>
                                </p:cTn>
                              </p:par>
                            </p:childTnLst>
                          </p:cTn>
                        </p:par>
                        <p:par>
                          <p:cTn id="9" fill="hold">
                            <p:stCondLst>
                              <p:cond delay="3000"/>
                            </p:stCondLst>
                            <p:childTnLst>
                              <p:par>
                                <p:cTn id="10" presetID="2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par>
                          <p:cTn id="14" fill="hold">
                            <p:stCondLst>
                              <p:cond delay="35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amond(in)">
                                      <p:cBhvr>
                                        <p:cTn id="2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685800" y="1316182"/>
            <a:ext cx="7719060" cy="2743200"/>
          </a:xfrm>
          <a:prstGeom prst="roundRect">
            <a:avLst/>
          </a:prstGeom>
          <a:ln>
            <a:noFill/>
          </a:ln>
          <a:effectLst>
            <a:outerShdw blurRad="533400" dir="2220000" sx="106000" sy="106000" rotWithShape="0">
              <a:srgbClr val="000000">
                <a:alpha val="79000"/>
              </a:srgbClr>
            </a:outerShdw>
            <a:reflection endPos="30000" dist="12700" dir="5400000" sy="-100000" algn="bl" rotWithShape="0"/>
          </a:effectLst>
          <a:scene3d>
            <a:camera prst="orthographicFront">
              <a:rot lat="0" lon="0" rev="0"/>
            </a:camera>
            <a:lightRig rig="threePt" dir="t">
              <a:rot lat="0" lon="0" rev="1200000"/>
            </a:lightRig>
          </a:scene3d>
          <a:sp3d prstMaterial="flat">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ar-SA" sz="4800" b="1" dirty="0" smtClean="0">
                <a:ln cmpd="dbl">
                  <a:solidFill>
                    <a:schemeClr val="tx1"/>
                  </a:solidFill>
                </a:ln>
                <a:gradFill>
                  <a:gsLst>
                    <a:gs pos="0">
                      <a:schemeClr val="tx1"/>
                    </a:gs>
                    <a:gs pos="25000">
                      <a:srgbClr val="FF6633"/>
                    </a:gs>
                    <a:gs pos="50000">
                      <a:srgbClr val="FFFF00"/>
                    </a:gs>
                    <a:gs pos="75000">
                      <a:srgbClr val="01A78F"/>
                    </a:gs>
                    <a:gs pos="100000">
                      <a:srgbClr val="3366FF"/>
                    </a:gs>
                  </a:gsLst>
                  <a:lin ang="13500000" scaled="1"/>
                </a:gra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محمد </a:t>
            </a:r>
            <a:r>
              <a:rPr lang="ar-SA" sz="4800" b="1" dirty="0" smtClean="0">
                <a:ln cmpd="dbl">
                  <a:solidFill>
                    <a:schemeClr val="tx1"/>
                  </a:solidFill>
                </a:ln>
                <a:gradFill>
                  <a:gsLst>
                    <a:gs pos="0">
                      <a:schemeClr val="tx1"/>
                    </a:gs>
                    <a:gs pos="25000">
                      <a:srgbClr val="FF6633"/>
                    </a:gs>
                    <a:gs pos="50000">
                      <a:srgbClr val="FFFF00"/>
                    </a:gs>
                    <a:gs pos="75000">
                      <a:srgbClr val="01A78F"/>
                    </a:gs>
                    <a:gs pos="100000">
                      <a:srgbClr val="3366FF"/>
                    </a:gs>
                  </a:gsLst>
                  <a:lin ang="13500000" scaled="1"/>
                </a:gra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rPr>
              <a:t>أكبر على</a:t>
            </a:r>
            <a:endParaRPr lang="ar-SA" sz="4800" b="1" dirty="0" smtClean="0">
              <a:ln cmpd="dbl">
                <a:solidFill>
                  <a:schemeClr val="tx1"/>
                </a:solidFill>
              </a:ln>
              <a:gradFill>
                <a:gsLst>
                  <a:gs pos="0">
                    <a:schemeClr val="tx1"/>
                  </a:gs>
                  <a:gs pos="25000">
                    <a:srgbClr val="FF6633"/>
                  </a:gs>
                  <a:gs pos="50000">
                    <a:srgbClr val="FFFF00"/>
                  </a:gs>
                  <a:gs pos="75000">
                    <a:srgbClr val="01A78F"/>
                  </a:gs>
                  <a:gs pos="100000">
                    <a:srgbClr val="3366FF"/>
                  </a:gs>
                </a:gsLst>
                <a:lin ang="13500000" scaled="1"/>
              </a:gradFill>
              <a:effectLst>
                <a:innerShdw blurRad="63500" dist="50800" dir="18900000">
                  <a:prstClr val="black">
                    <a:alpha val="50000"/>
                  </a:prstClr>
                </a:innerShdw>
                <a:reflection blurRad="6350" stA="27000" endPos="24000" dir="5400000" sy="-100000" algn="bl" rotWithShape="0"/>
              </a:effectLst>
              <a:latin typeface="Arial" pitchFamily="34" charset="0"/>
              <a:ea typeface="Batang" pitchFamily="18" charset="-127"/>
              <a:cs typeface="Arial" pitchFamily="34" charset="0"/>
            </a:endParaRPr>
          </a:p>
          <a:p>
            <a:pPr algn="ctr"/>
            <a:r>
              <a:rPr lang="ar-SA" sz="4800" dirty="0" smtClean="0">
                <a:latin typeface="Arial" pitchFamily="34" charset="0"/>
                <a:ea typeface="Batang" pitchFamily="18" charset="-127"/>
                <a:cs typeface="Arial" pitchFamily="34" charset="0"/>
              </a:rPr>
              <a:t>محاضر الاربي</a:t>
            </a:r>
          </a:p>
          <a:p>
            <a:pPr algn="ctr"/>
            <a:r>
              <a:rPr lang="ar-SA" sz="4400" dirty="0" smtClean="0">
                <a:solidFill>
                  <a:srgbClr val="002060"/>
                </a:solidFill>
                <a:latin typeface="Arial" pitchFamily="34" charset="0"/>
                <a:ea typeface="Batang" pitchFamily="18" charset="-127"/>
                <a:cs typeface="Arial" pitchFamily="34" charset="0"/>
              </a:rPr>
              <a:t>راجارام بور إحياء السنة عالم مدرسة </a:t>
            </a:r>
            <a:endParaRPr lang="ar-SA" sz="4400" dirty="0" smtClean="0">
              <a:solidFill>
                <a:srgbClr val="002060"/>
              </a:solidFill>
              <a:latin typeface="Arial" pitchFamily="34" charset="0"/>
              <a:ea typeface="Batang" pitchFamily="18" charset="-127"/>
              <a:cs typeface="Arial" pitchFamily="34" charset="0"/>
            </a:endParaRPr>
          </a:p>
          <a:p>
            <a:pPr algn="ctr"/>
            <a:r>
              <a:rPr lang="ar-SA" sz="4800" dirty="0" smtClean="0">
                <a:solidFill>
                  <a:srgbClr val="002060"/>
                </a:solidFill>
                <a:latin typeface="Arial" pitchFamily="34" charset="0"/>
                <a:ea typeface="Batang" pitchFamily="18" charset="-127"/>
                <a:cs typeface="Arial" pitchFamily="34" charset="0"/>
              </a:rPr>
              <a:t>راجارامنج  بور ـ سابئ نوابغنج</a:t>
            </a:r>
            <a:endParaRPr lang="en-US" sz="4800" dirty="0">
              <a:solidFill>
                <a:srgbClr val="002060"/>
              </a:solidFill>
              <a:latin typeface="Arial" pitchFamily="34" charset="0"/>
              <a:ea typeface="Batang" pitchFamily="18" charset="-127"/>
              <a:cs typeface="Arial" pitchFamily="34" charset="0"/>
            </a:endParaRPr>
          </a:p>
        </p:txBody>
      </p:sp>
      <p:sp>
        <p:nvSpPr>
          <p:cNvPr id="13" name="Oval 12"/>
          <p:cNvSpPr/>
          <p:nvPr/>
        </p:nvSpPr>
        <p:spPr>
          <a:xfrm>
            <a:off x="1371600" y="381000"/>
            <a:ext cx="5867400" cy="838200"/>
          </a:xfrm>
          <a:prstGeom prst="ellipse">
            <a:avLst/>
          </a:prstGeom>
          <a:solidFill>
            <a:schemeClr val="bg1"/>
          </a:solidFill>
          <a:ln>
            <a:solidFill>
              <a:schemeClr val="tx1"/>
            </a:solidFill>
          </a:ln>
          <a:effectLst>
            <a:outerShdw blurRad="149987" dist="250190" dir="8460000" algn="ctr">
              <a:srgbClr val="000000">
                <a:alpha val="28000"/>
              </a:srgbClr>
            </a:outerShdw>
          </a:effectLst>
          <a:scene3d>
            <a:camera prst="orthographicFront">
              <a:rot lat="0" lon="0" rev="0"/>
            </a:camera>
            <a:lightRig rig="twoPt" dir="t">
              <a:rot lat="0" lon="0" rev="5400000"/>
            </a:lightRig>
          </a:scene3d>
          <a:sp3d extrusionH="76200" contourW="12700" prstMaterial="powder">
            <a:bevelT w="88900" h="88900" prst="angle"/>
            <a:bevelB w="95250" prst="convex"/>
            <a:extrusionClr>
              <a:srgbClr val="00B0F0"/>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rgbClr val="00B0F0"/>
                </a:solidFill>
                <a:latin typeface="Arial" pitchFamily="34" charset="0"/>
                <a:cs typeface="Arial" pitchFamily="34" charset="0"/>
              </a:rPr>
              <a:t>تَعْرِيْفُ الْاُسْتَاذِ</a:t>
            </a:r>
            <a:endParaRPr lang="en-US" sz="4800" dirty="0">
              <a:solidFill>
                <a:srgbClr val="00B0F0"/>
              </a:solidFill>
              <a:latin typeface="Arial" pitchFamily="34" charset="0"/>
              <a:cs typeface="Arial" pitchFamily="34" charset="0"/>
            </a:endParaRPr>
          </a:p>
        </p:txBody>
      </p:sp>
      <p:pic>
        <p:nvPicPr>
          <p:cNvPr id="14" name="Picture 1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257800" y="4419600"/>
            <a:ext cx="2286330" cy="2743200"/>
          </a:xfrm>
          <a:prstGeom prst="rect">
            <a:avLst/>
          </a:prstGeom>
          <a:ln w="228600" cap="sq" cmpd="thickThin">
            <a:solidFill>
              <a:srgbClr val="000000"/>
            </a:solidFill>
            <a:prstDash val="solid"/>
            <a:miter lim="800000"/>
          </a:ln>
          <a:effectLst>
            <a:innerShdw blurRad="76200">
              <a:srgbClr val="000000"/>
            </a:innerShdw>
          </a:effectLst>
        </p:spPr>
      </p:pic>
      <p:pic>
        <p:nvPicPr>
          <p:cNvPr id="1026" name="Picture 2" descr="D:\Mobail Photo J4  2019\Camera\20190328_135214.jpg"/>
          <p:cNvPicPr>
            <a:picLocks noChangeAspect="1" noChangeArrowheads="1"/>
          </p:cNvPicPr>
          <p:nvPr/>
        </p:nvPicPr>
        <p:blipFill>
          <a:blip r:embed="rId3" cstate="print"/>
          <a:srcRect/>
          <a:stretch>
            <a:fillRect/>
          </a:stretch>
        </p:blipFill>
        <p:spPr bwMode="auto">
          <a:xfrm>
            <a:off x="4953000" y="4114800"/>
            <a:ext cx="2895600"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70777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par>
                                <p:cTn id="16" presetID="31"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1000" fill="hold"/>
                                        <p:tgtEl>
                                          <p:spTgt spid="14"/>
                                        </p:tgtEl>
                                        <p:attrNameLst>
                                          <p:attrName>ppt_w</p:attrName>
                                        </p:attrNameLst>
                                      </p:cBhvr>
                                      <p:tavLst>
                                        <p:tav tm="0">
                                          <p:val>
                                            <p:fltVal val="0"/>
                                          </p:val>
                                        </p:tav>
                                        <p:tav tm="100000">
                                          <p:val>
                                            <p:strVal val="#ppt_w"/>
                                          </p:val>
                                        </p:tav>
                                      </p:tavLst>
                                    </p:anim>
                                    <p:anim calcmode="lin" valueType="num">
                                      <p:cBhvr>
                                        <p:cTn id="19" dur="1000" fill="hold"/>
                                        <p:tgtEl>
                                          <p:spTgt spid="14"/>
                                        </p:tgtEl>
                                        <p:attrNameLst>
                                          <p:attrName>ppt_h</p:attrName>
                                        </p:attrNameLst>
                                      </p:cBhvr>
                                      <p:tavLst>
                                        <p:tav tm="0">
                                          <p:val>
                                            <p:fltVal val="0"/>
                                          </p:val>
                                        </p:tav>
                                        <p:tav tm="100000">
                                          <p:val>
                                            <p:strVal val="#ppt_h"/>
                                          </p:val>
                                        </p:tav>
                                      </p:tavLst>
                                    </p:anim>
                                    <p:anim calcmode="lin" valueType="num">
                                      <p:cBhvr>
                                        <p:cTn id="20" dur="1000" fill="hold"/>
                                        <p:tgtEl>
                                          <p:spTgt spid="14"/>
                                        </p:tgtEl>
                                        <p:attrNameLst>
                                          <p:attrName>style.rotation</p:attrName>
                                        </p:attrNameLst>
                                      </p:cBhvr>
                                      <p:tavLst>
                                        <p:tav tm="0">
                                          <p:val>
                                            <p:fltVal val="90"/>
                                          </p:val>
                                        </p:tav>
                                        <p:tav tm="100000">
                                          <p:val>
                                            <p:fltVal val="0"/>
                                          </p:val>
                                        </p:tav>
                                      </p:tavLst>
                                    </p:anim>
                                    <p:animEffect transition="in" filter="fade">
                                      <p:cBhvr>
                                        <p:cTn id="2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2884" y="533400"/>
            <a:ext cx="5181600" cy="1085856"/>
          </a:xfrm>
          <a:prstGeom prst="rect">
            <a:avLst/>
          </a:prstGeom>
          <a:gradFill flip="none" rotWithShape="1">
            <a:gsLst>
              <a:gs pos="0">
                <a:srgbClr val="FF3399"/>
              </a:gs>
              <a:gs pos="25000">
                <a:srgbClr val="FF6633"/>
              </a:gs>
              <a:gs pos="50000">
                <a:srgbClr val="FFFF00"/>
              </a:gs>
              <a:gs pos="75000">
                <a:srgbClr val="01A78F"/>
              </a:gs>
              <a:gs pos="100000">
                <a:srgbClr val="3366FF"/>
              </a:gs>
            </a:gsLst>
            <a:path path="shape">
              <a:fillToRect l="50000" t="50000" r="50000" b="50000"/>
            </a:path>
            <a:tileRect/>
          </a:grad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3500000" scaled="1"/>
              <a:tileRect/>
            </a:gradFill>
          </a:ln>
          <a:scene3d>
            <a:camera prst="perspectiveContrastingLeftFacing" fov="1500000">
              <a:rot lat="600000" lon="3000000" rev="21594000"/>
            </a:camera>
            <a:lightRig rig="sunset" dir="tl"/>
          </a:scene3d>
          <a:sp3d contourW="15875" prstMaterial="flat">
            <a:bevelT prst="angle"/>
            <a:bevelB prst="convex"/>
            <a:contourClr>
              <a:schemeClr val="accent5">
                <a:shade val="30000"/>
              </a:schemeClr>
            </a:contourClr>
          </a:sp3d>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6600"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flip="none" rotWithShape="1">
                  <a:gsLst>
                    <a:gs pos="0">
                      <a:schemeClr val="bg1"/>
                    </a:gs>
                    <a:gs pos="39999">
                      <a:srgbClr val="0A128C"/>
                    </a:gs>
                    <a:gs pos="70000">
                      <a:srgbClr val="181CC7"/>
                    </a:gs>
                    <a:gs pos="88000">
                      <a:srgbClr val="7005D4"/>
                    </a:gs>
                    <a:gs pos="100000">
                      <a:srgbClr val="8C3D91"/>
                    </a:gs>
                  </a:gsLst>
                  <a:lin ang="5400000" scaled="1"/>
                  <a:tileRect/>
                </a:gradFill>
                <a:latin typeface="Arial" pitchFamily="34" charset="0"/>
                <a:cs typeface="Arial" pitchFamily="34" charset="0"/>
              </a:rPr>
              <a:t>تعريف الدرس </a:t>
            </a:r>
            <a:endParaRPr lang="en-US" sz="6600"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flip="none" rotWithShape="1">
                <a:gsLst>
                  <a:gs pos="0">
                    <a:schemeClr val="bg1"/>
                  </a:gs>
                  <a:gs pos="39999">
                    <a:srgbClr val="0A128C"/>
                  </a:gs>
                  <a:gs pos="70000">
                    <a:srgbClr val="181CC7"/>
                  </a:gs>
                  <a:gs pos="88000">
                    <a:srgbClr val="7005D4"/>
                  </a:gs>
                  <a:gs pos="100000">
                    <a:srgbClr val="8C3D91"/>
                  </a:gs>
                </a:gsLst>
                <a:lin ang="5400000" scaled="1"/>
                <a:tileRect/>
              </a:gradFill>
              <a:latin typeface="Arial" pitchFamily="34" charset="0"/>
              <a:cs typeface="Arial" pitchFamily="34" charset="0"/>
            </a:endParaRPr>
          </a:p>
          <a:p>
            <a:pPr algn="ctr"/>
            <a:endParaRPr lang="en-US" dirty="0"/>
          </a:p>
        </p:txBody>
      </p:sp>
      <p:sp>
        <p:nvSpPr>
          <p:cNvPr id="5" name="Rectangle 4"/>
          <p:cNvSpPr/>
          <p:nvPr/>
        </p:nvSpPr>
        <p:spPr>
          <a:xfrm>
            <a:off x="533400" y="2571744"/>
            <a:ext cx="8077200" cy="2585323"/>
          </a:xfrm>
          <a:prstGeom prst="rect">
            <a:avLst/>
          </a:prstGeom>
          <a:gradFill>
            <a:gsLst>
              <a:gs pos="0">
                <a:srgbClr val="D6B19C"/>
              </a:gs>
              <a:gs pos="30000">
                <a:srgbClr val="D49E6C"/>
              </a:gs>
              <a:gs pos="70000">
                <a:srgbClr val="A65528"/>
              </a:gs>
              <a:gs pos="100000">
                <a:srgbClr val="663012"/>
              </a:gs>
            </a:gsLst>
            <a:lin ang="5400000" scaled="0"/>
          </a:gradFill>
          <a:ln/>
          <a:scene3d>
            <a:camera prst="orthographicFront"/>
            <a:lightRig rig="brightRoom" dir="t"/>
          </a:scene3d>
          <a:sp3d>
            <a:bevelT/>
            <a:bevelB w="152400" h="50800" prst="softRound"/>
          </a:sp3d>
        </p:spPr>
        <p:style>
          <a:lnRef idx="2">
            <a:schemeClr val="accent6">
              <a:shade val="50000"/>
            </a:schemeClr>
          </a:lnRef>
          <a:fillRef idx="1">
            <a:schemeClr val="accent6"/>
          </a:fillRef>
          <a:effectRef idx="0">
            <a:schemeClr val="accent6"/>
          </a:effectRef>
          <a:fontRef idx="minor">
            <a:schemeClr val="lt1"/>
          </a:fontRef>
        </p:style>
        <p:txBody>
          <a:bodyPr wrap="square" lIns="91440" tIns="45720" rIns="91440" bIns="4572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5400" b="1" dirty="0" smtClean="0">
                <a:ln w="31550" cmpd="sng">
                  <a:gradFill flip="none" rotWithShape="1">
                    <a:gsLst>
                      <a:gs pos="0">
                        <a:schemeClr val="bg1"/>
                      </a:gs>
                      <a:gs pos="25000">
                        <a:srgbClr val="FF6633"/>
                      </a:gs>
                      <a:gs pos="50000">
                        <a:srgbClr val="FFFF00"/>
                      </a:gs>
                      <a:gs pos="75000">
                        <a:srgbClr val="01A78F"/>
                      </a:gs>
                      <a:gs pos="100000">
                        <a:srgbClr val="3366FF"/>
                      </a:gs>
                    </a:gsLst>
                    <a:lin ang="8100000" scaled="1"/>
                    <a:tileRect/>
                  </a:gradFill>
                  <a:prstDash val="solid"/>
                </a:ln>
                <a:gradFill flip="none" rotWithShape="1">
                  <a:gsLst>
                    <a:gs pos="0">
                      <a:schemeClr val="tx1"/>
                    </a:gs>
                    <a:gs pos="25000">
                      <a:srgbClr val="21D6E0"/>
                    </a:gs>
                    <a:gs pos="75000">
                      <a:srgbClr val="0087E6"/>
                    </a:gs>
                    <a:gs pos="100000">
                      <a:srgbClr val="005CBF"/>
                    </a:gs>
                  </a:gsLst>
                  <a:lin ang="0" scaled="1"/>
                  <a:tileRect/>
                </a:gradFill>
                <a:effectLst>
                  <a:outerShdw blurRad="50800" dist="40000" dir="5400000" algn="tl" rotWithShape="0">
                    <a:srgbClr val="000000">
                      <a:shade val="5000"/>
                      <a:satMod val="120000"/>
                      <a:alpha val="33000"/>
                    </a:srgbClr>
                  </a:outerShdw>
                </a:effectLst>
                <a:latin typeface="Arial" pitchFamily="34" charset="0"/>
                <a:cs typeface="Arial" pitchFamily="34" charset="0"/>
              </a:rPr>
              <a:t>قصيدة ورقة بن نوفل بشأن الرسول (صلي الله عليه وسلم)</a:t>
            </a:r>
            <a:r>
              <a:rPr lang="en-US" sz="5400" b="1" dirty="0" smtClean="0">
                <a:ln w="31550" cmpd="sng">
                  <a:gradFill flip="none" rotWithShape="1">
                    <a:gsLst>
                      <a:gs pos="0">
                        <a:schemeClr val="bg1"/>
                      </a:gs>
                      <a:gs pos="25000">
                        <a:srgbClr val="FF6633"/>
                      </a:gs>
                      <a:gs pos="50000">
                        <a:srgbClr val="FFFF00"/>
                      </a:gs>
                      <a:gs pos="75000">
                        <a:srgbClr val="01A78F"/>
                      </a:gs>
                      <a:gs pos="100000">
                        <a:srgbClr val="3366FF"/>
                      </a:gs>
                    </a:gsLst>
                    <a:lin ang="8100000" scaled="1"/>
                    <a:tileRect/>
                  </a:gradFill>
                  <a:prstDash val="solid"/>
                </a:ln>
                <a:gradFill flip="none" rotWithShape="1">
                  <a:gsLst>
                    <a:gs pos="0">
                      <a:schemeClr val="tx1"/>
                    </a:gs>
                    <a:gs pos="25000">
                      <a:srgbClr val="21D6E0"/>
                    </a:gs>
                    <a:gs pos="75000">
                      <a:srgbClr val="0087E6"/>
                    </a:gs>
                    <a:gs pos="100000">
                      <a:srgbClr val="005CBF"/>
                    </a:gs>
                  </a:gsLst>
                  <a:lin ang="0" scaled="1"/>
                  <a:tileRect/>
                </a:gradFill>
                <a:effectLst>
                  <a:outerShdw blurRad="50800" dist="40000" dir="5400000" algn="tl" rotWithShape="0">
                    <a:srgbClr val="000000">
                      <a:shade val="5000"/>
                      <a:satMod val="120000"/>
                      <a:alpha val="33000"/>
                    </a:srgbClr>
                  </a:outerShdw>
                </a:effectLst>
                <a:latin typeface="Arial" pitchFamily="34" charset="0"/>
                <a:cs typeface="Arial" pitchFamily="34" charset="0"/>
              </a:rPr>
              <a:t> </a:t>
            </a:r>
          </a:p>
          <a:p>
            <a:pPr algn="ctr"/>
            <a:r>
              <a:rPr lang="ar-SA" sz="5400" dirty="0" smtClean="0">
                <a:ln>
                  <a:solidFill>
                    <a:schemeClr val="bg1"/>
                  </a:solidFill>
                </a:ln>
                <a:gradFill>
                  <a:gsLst>
                    <a:gs pos="0">
                      <a:srgbClr val="000082"/>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 السنة الاول </a:t>
            </a:r>
            <a:r>
              <a:rPr lang="ar-SA" sz="5400" dirty="0">
                <a:ln>
                  <a:solidFill>
                    <a:schemeClr val="bg1"/>
                  </a:solidFill>
                </a:ln>
                <a:gradFill>
                  <a:gsLst>
                    <a:gs pos="0">
                      <a:srgbClr val="000082"/>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من </a:t>
            </a:r>
            <a:r>
              <a:rPr lang="ar-SA" sz="5400" dirty="0" smtClean="0">
                <a:ln>
                  <a:solidFill>
                    <a:schemeClr val="bg1"/>
                  </a:solidFill>
                </a:ln>
                <a:gradFill>
                  <a:gsLst>
                    <a:gs pos="0">
                      <a:srgbClr val="000082"/>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العالم</a:t>
            </a:r>
            <a:endParaRPr lang="en-US" sz="5400" dirty="0">
              <a:ln>
                <a:solidFill>
                  <a:schemeClr val="bg1"/>
                </a:solidFill>
              </a:ln>
              <a:gradFill>
                <a:gsLst>
                  <a:gs pos="0">
                    <a:srgbClr val="000082"/>
                  </a:gs>
                  <a:gs pos="30000">
                    <a:srgbClr val="66008F"/>
                  </a:gs>
                  <a:gs pos="64999">
                    <a:srgbClr val="BA0066"/>
                  </a:gs>
                  <a:gs pos="89999">
                    <a:srgbClr val="FF0000"/>
                  </a:gs>
                  <a:gs pos="100000">
                    <a:srgbClr val="FF8200"/>
                  </a:gs>
                </a:gsLst>
                <a:lin ang="8100000" scaled="0"/>
              </a:gradFill>
              <a:latin typeface="Arial" pitchFamily="34" charset="0"/>
              <a:cs typeface="Arial" pitchFamily="34" charset="0"/>
            </a:endParaRPr>
          </a:p>
        </p:txBody>
      </p:sp>
    </p:spTree>
    <p:extLst>
      <p:ext uri="{BB962C8B-B14F-4D97-AF65-F5344CB8AC3E}">
        <p14:creationId xmlns="" xmlns:p14="http://schemas.microsoft.com/office/powerpoint/2010/main" val="321401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2783681" y="133251"/>
            <a:ext cx="3505199" cy="1569660"/>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SA" sz="9600" dirty="0" smtClean="0">
                <a:ln>
                  <a:solidFill>
                    <a:schemeClr val="tx1"/>
                  </a:solidFill>
                </a:ln>
                <a:gradFill>
                  <a:gsLst>
                    <a:gs pos="0">
                      <a:schemeClr val="bg1"/>
                    </a:gs>
                    <a:gs pos="25000">
                      <a:srgbClr val="FF6633"/>
                    </a:gs>
                    <a:gs pos="50000">
                      <a:srgbClr val="FFFF00"/>
                    </a:gs>
                    <a:gs pos="75000">
                      <a:srgbClr val="01A78F"/>
                    </a:gs>
                    <a:gs pos="100000">
                      <a:srgbClr val="3366FF"/>
                    </a:gs>
                  </a:gsLst>
                  <a:lin ang="8100000" scaled="0"/>
                </a:gradFill>
                <a:latin typeface="Bell MT" pitchFamily="18" charset="0"/>
                <a:cs typeface="Arial" pitchFamily="34" charset="0"/>
              </a:rPr>
              <a:t>الاستفادة</a:t>
            </a:r>
          </a:p>
        </p:txBody>
      </p:sp>
      <p:sp>
        <p:nvSpPr>
          <p:cNvPr id="15" name="TextBox 14"/>
          <p:cNvSpPr txBox="1"/>
          <p:nvPr/>
        </p:nvSpPr>
        <p:spPr>
          <a:xfrm>
            <a:off x="726280" y="1384256"/>
            <a:ext cx="7620000" cy="507831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8100000" scaled="0"/>
          </a:gradFill>
          <a:ln>
            <a:solidFill>
              <a:schemeClr val="tx1"/>
            </a:solidFill>
          </a:ln>
          <a:scene3d>
            <a:camera prst="orthographicFront"/>
            <a:lightRig rig="threePt" dir="t"/>
          </a:scene3d>
          <a:sp3d>
            <a:bevelT/>
            <a:bevelB prst="relaxedInset"/>
          </a:sp3d>
        </p:spPr>
        <p:txBody>
          <a:bodyPr wrap="square" rtlCol="0">
            <a:spAutoFit/>
          </a:bodyPr>
          <a:lstStyle/>
          <a:p>
            <a:pPr algn="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rPr>
              <a:t>نبذة من حياة الشاعر ورقة بن نوفل</a:t>
            </a: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sym typeface="Wingdings 2"/>
              </a:rPr>
              <a:t></a:t>
            </a:r>
            <a:endPar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endParaRPr>
          </a:p>
          <a:p>
            <a:pPr algn="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خلاصة هذه القصيدة</a:t>
            </a: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sym typeface="Wingdings 2"/>
              </a:rPr>
              <a:t></a:t>
            </a:r>
            <a:endParaRPr lang="en-US" sz="3600" dirty="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sym typeface="Wingdings 2"/>
            </a:endParaRPr>
          </a:p>
          <a:p>
            <a:pPr algn="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rPr>
              <a:t>جو انشاء هذه القصيدة</a:t>
            </a: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sym typeface="Wingdings 2"/>
              </a:rPr>
              <a:t></a:t>
            </a:r>
            <a:endPar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endParaRPr>
          </a:p>
          <a:p>
            <a:pPr algn="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ترجمة هذه القصيدة بساطة ولفظا</a:t>
            </a: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sym typeface="Wingdings 2"/>
              </a:rPr>
              <a:t></a:t>
            </a:r>
            <a:endPar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endParaRPr>
          </a:p>
          <a:p>
            <a:pPr algn="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rPr>
              <a:t>تحقيق الكلمات الغريبة</a:t>
            </a: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sym typeface="Wingdings 2"/>
              </a:rPr>
              <a:t></a:t>
            </a:r>
            <a:endParaRPr lang="en-US"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endParaRPr>
          </a:p>
          <a:p>
            <a:pPr algn="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شرح الابيات المهمة لهذه القصيدة</a:t>
            </a: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sym typeface="Wingdings 2"/>
              </a:rPr>
              <a:t></a:t>
            </a:r>
            <a:endPar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endParaRPr>
          </a:p>
          <a:p>
            <a:pPr algn="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rPr>
              <a:t>كيفية استعمال الكلمات الغريبة</a:t>
            </a: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sym typeface="Wingdings 2"/>
              </a:rPr>
              <a:t></a:t>
            </a:r>
            <a:endParaRPr lang="en-US"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endParaRPr>
          </a:p>
          <a:p>
            <a:pPr algn="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rPr>
              <a:t>غرض بعثة الرسول (صلي الله عليه سلم</a:t>
            </a:r>
            <a:r>
              <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sym typeface="Wingdings 2"/>
              </a:rPr>
              <a:t></a:t>
            </a:r>
            <a:endParaRPr lang="ar-SA" sz="3600" dirty="0" smtClean="0">
              <a:ln>
                <a:gradFill>
                  <a:gsLst>
                    <a:gs pos="0">
                      <a:srgbClr val="FF3399"/>
                    </a:gs>
                    <a:gs pos="25000">
                      <a:srgbClr val="FF6633"/>
                    </a:gs>
                    <a:gs pos="50000">
                      <a:srgbClr val="FFFF00"/>
                    </a:gs>
                    <a:gs pos="75000">
                      <a:srgbClr val="01A78F"/>
                    </a:gs>
                    <a:gs pos="100000">
                      <a:srgbClr val="3366FF"/>
                    </a:gs>
                  </a:gsLst>
                  <a:lin ang="5400000" scaled="0"/>
                </a:gradFill>
              </a:ln>
              <a:gradFill>
                <a:gsLst>
                  <a:gs pos="0">
                    <a:srgbClr val="00B050"/>
                  </a:gs>
                  <a:gs pos="30000">
                    <a:srgbClr val="66008F"/>
                  </a:gs>
                  <a:gs pos="64999">
                    <a:srgbClr val="BA0066"/>
                  </a:gs>
                  <a:gs pos="89999">
                    <a:srgbClr val="FF0000"/>
                  </a:gs>
                  <a:gs pos="100000">
                    <a:srgbClr val="FF8200"/>
                  </a:gs>
                </a:gsLst>
                <a:lin ang="8100000" scaled="0"/>
              </a:gradFill>
              <a:latin typeface="Arial" pitchFamily="34" charset="0"/>
              <a:cs typeface="Arial" pitchFamily="34" charset="0"/>
            </a:endParaRPr>
          </a:p>
          <a:p>
            <a:pPr algn="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rPr>
              <a:t>فضل الرسول (صلي الله عليه وسلم</a:t>
            </a:r>
            <a:r>
              <a:rPr lang="ar-SA" sz="36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latin typeface="Arial" pitchFamily="34" charset="0"/>
                <a:cs typeface="Arial" pitchFamily="34" charset="0"/>
                <a:sym typeface="Wingdings 2"/>
              </a:rPr>
              <a:t></a:t>
            </a:r>
            <a:endParaRPr lang="en-US" sz="3600" dirty="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gradFill>
            </a:endParaRPr>
          </a:p>
        </p:txBody>
      </p:sp>
    </p:spTree>
    <p:extLst>
      <p:ext uri="{BB962C8B-B14F-4D97-AF65-F5344CB8AC3E}">
        <p14:creationId xmlns="" xmlns:p14="http://schemas.microsoft.com/office/powerpoint/2010/main" val="299379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heel(1)">
                                      <p:cBhvr>
                                        <p:cTn id="12" dur="20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 calcmode="lin" valueType="num">
                                      <p:cBhvr additive="base">
                                        <p:cTn id="17"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5">
                                            <p:txEl>
                                              <p:pRg st="2" end="2"/>
                                            </p:txEl>
                                          </p:spTgt>
                                        </p:tgtEl>
                                        <p:attrNameLst>
                                          <p:attrName>style.visibility</p:attrName>
                                        </p:attrNameLst>
                                      </p:cBhvr>
                                      <p:to>
                                        <p:strVal val="visible"/>
                                      </p:to>
                                    </p:set>
                                    <p:animEffect transition="in" filter="circle(in)">
                                      <p:cBhvr>
                                        <p:cTn id="23" dur="2000"/>
                                        <p:tgtEl>
                                          <p:spTgt spid="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5">
                                            <p:txEl>
                                              <p:pRg st="3" end="3"/>
                                            </p:txEl>
                                          </p:spTgt>
                                        </p:tgtEl>
                                        <p:attrNameLst>
                                          <p:attrName>style.visibility</p:attrName>
                                        </p:attrNameLst>
                                      </p:cBhvr>
                                      <p:to>
                                        <p:strVal val="visible"/>
                                      </p:to>
                                    </p:set>
                                    <p:anim calcmode="lin" valueType="num">
                                      <p:cBhvr>
                                        <p:cTn id="28" dur="5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15">
                                            <p:txEl>
                                              <p:pRg st="4" end="4"/>
                                            </p:txEl>
                                          </p:spTgt>
                                        </p:tgtEl>
                                        <p:attrNameLst>
                                          <p:attrName>style.visibility</p:attrName>
                                        </p:attrNameLst>
                                      </p:cBhvr>
                                      <p:to>
                                        <p:strVal val="visible"/>
                                      </p:to>
                                    </p:set>
                                    <p:anim calcmode="lin" valueType="num">
                                      <p:cBhvr>
                                        <p:cTn id="35" dur="1000" fill="hold"/>
                                        <p:tgtEl>
                                          <p:spTgt spid="15">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15">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15">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1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animEffect transition="in" filter="fade">
                                      <p:cBhvr>
                                        <p:cTn id="43" dur="1000"/>
                                        <p:tgtEl>
                                          <p:spTgt spid="15">
                                            <p:txEl>
                                              <p:pRg st="5" end="5"/>
                                            </p:txEl>
                                          </p:spTgt>
                                        </p:tgtEl>
                                      </p:cBhvr>
                                    </p:animEffect>
                                    <p:anim calcmode="lin" valueType="num">
                                      <p:cBhvr>
                                        <p:cTn id="44" dur="1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15">
                                            <p:txEl>
                                              <p:pRg st="6" end="6"/>
                                            </p:txEl>
                                          </p:spTgt>
                                        </p:tgtEl>
                                        <p:attrNameLst>
                                          <p:attrName>style.visibility</p:attrName>
                                        </p:attrNameLst>
                                      </p:cBhvr>
                                      <p:to>
                                        <p:strVal val="visible"/>
                                      </p:to>
                                    </p:set>
                                    <p:animEffect transition="in" filter="wipe(down)">
                                      <p:cBhvr>
                                        <p:cTn id="50" dur="580">
                                          <p:stCondLst>
                                            <p:cond delay="0"/>
                                          </p:stCondLst>
                                        </p:cTn>
                                        <p:tgtEl>
                                          <p:spTgt spid="15">
                                            <p:txEl>
                                              <p:pRg st="6" end="6"/>
                                            </p:txEl>
                                          </p:spTgt>
                                        </p:tgtEl>
                                      </p:cBhvr>
                                    </p:animEffect>
                                    <p:anim calcmode="lin" valueType="num">
                                      <p:cBhvr>
                                        <p:cTn id="51" dur="1822" tmFilter="0,0; 0.14,0.36; 0.43,0.73; 0.71,0.91; 1.0,1.0">
                                          <p:stCondLst>
                                            <p:cond delay="0"/>
                                          </p:stCondLst>
                                        </p:cTn>
                                        <p:tgtEl>
                                          <p:spTgt spid="15">
                                            <p:txEl>
                                              <p:pRg st="6" end="6"/>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5">
                                            <p:txEl>
                                              <p:pRg st="6" end="6"/>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5">
                                            <p:txEl>
                                              <p:pRg st="6" end="6"/>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5">
                                            <p:txEl>
                                              <p:pRg st="6" end="6"/>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5">
                                            <p:txEl>
                                              <p:pRg st="6" end="6"/>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15">
                                            <p:txEl>
                                              <p:pRg st="6" end="6"/>
                                            </p:txEl>
                                          </p:spTgt>
                                        </p:tgtEl>
                                      </p:cBhvr>
                                      <p:to x="100000" y="60000"/>
                                    </p:animScale>
                                    <p:animScale>
                                      <p:cBhvr>
                                        <p:cTn id="57" dur="166" decel="50000">
                                          <p:stCondLst>
                                            <p:cond delay="676"/>
                                          </p:stCondLst>
                                        </p:cTn>
                                        <p:tgtEl>
                                          <p:spTgt spid="15">
                                            <p:txEl>
                                              <p:pRg st="6" end="6"/>
                                            </p:txEl>
                                          </p:spTgt>
                                        </p:tgtEl>
                                      </p:cBhvr>
                                      <p:to x="100000" y="100000"/>
                                    </p:animScale>
                                    <p:animScale>
                                      <p:cBhvr>
                                        <p:cTn id="58" dur="26">
                                          <p:stCondLst>
                                            <p:cond delay="1312"/>
                                          </p:stCondLst>
                                        </p:cTn>
                                        <p:tgtEl>
                                          <p:spTgt spid="15">
                                            <p:txEl>
                                              <p:pRg st="6" end="6"/>
                                            </p:txEl>
                                          </p:spTgt>
                                        </p:tgtEl>
                                      </p:cBhvr>
                                      <p:to x="100000" y="80000"/>
                                    </p:animScale>
                                    <p:animScale>
                                      <p:cBhvr>
                                        <p:cTn id="59" dur="166" decel="50000">
                                          <p:stCondLst>
                                            <p:cond delay="1338"/>
                                          </p:stCondLst>
                                        </p:cTn>
                                        <p:tgtEl>
                                          <p:spTgt spid="15">
                                            <p:txEl>
                                              <p:pRg st="6" end="6"/>
                                            </p:txEl>
                                          </p:spTgt>
                                        </p:tgtEl>
                                      </p:cBhvr>
                                      <p:to x="100000" y="100000"/>
                                    </p:animScale>
                                    <p:animScale>
                                      <p:cBhvr>
                                        <p:cTn id="60" dur="26">
                                          <p:stCondLst>
                                            <p:cond delay="1642"/>
                                          </p:stCondLst>
                                        </p:cTn>
                                        <p:tgtEl>
                                          <p:spTgt spid="15">
                                            <p:txEl>
                                              <p:pRg st="6" end="6"/>
                                            </p:txEl>
                                          </p:spTgt>
                                        </p:tgtEl>
                                      </p:cBhvr>
                                      <p:to x="100000" y="90000"/>
                                    </p:animScale>
                                    <p:animScale>
                                      <p:cBhvr>
                                        <p:cTn id="61" dur="166" decel="50000">
                                          <p:stCondLst>
                                            <p:cond delay="1668"/>
                                          </p:stCondLst>
                                        </p:cTn>
                                        <p:tgtEl>
                                          <p:spTgt spid="15">
                                            <p:txEl>
                                              <p:pRg st="6" end="6"/>
                                            </p:txEl>
                                          </p:spTgt>
                                        </p:tgtEl>
                                      </p:cBhvr>
                                      <p:to x="100000" y="100000"/>
                                    </p:animScale>
                                    <p:animScale>
                                      <p:cBhvr>
                                        <p:cTn id="62" dur="26">
                                          <p:stCondLst>
                                            <p:cond delay="1808"/>
                                          </p:stCondLst>
                                        </p:cTn>
                                        <p:tgtEl>
                                          <p:spTgt spid="15">
                                            <p:txEl>
                                              <p:pRg st="6" end="6"/>
                                            </p:txEl>
                                          </p:spTgt>
                                        </p:tgtEl>
                                      </p:cBhvr>
                                      <p:to x="100000" y="95000"/>
                                    </p:animScale>
                                    <p:animScale>
                                      <p:cBhvr>
                                        <p:cTn id="63" dur="166" decel="50000">
                                          <p:stCondLst>
                                            <p:cond delay="1834"/>
                                          </p:stCondLst>
                                        </p:cTn>
                                        <p:tgtEl>
                                          <p:spTgt spid="15">
                                            <p:txEl>
                                              <p:pRg st="6" end="6"/>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5">
                                            <p:txEl>
                                              <p:pRg st="7" end="7"/>
                                            </p:txEl>
                                          </p:spTgt>
                                        </p:tgtEl>
                                        <p:attrNameLst>
                                          <p:attrName>style.visibility</p:attrName>
                                        </p:attrNameLst>
                                      </p:cBhvr>
                                      <p:to>
                                        <p:strVal val="visible"/>
                                      </p:to>
                                    </p:set>
                                    <p:animEffect transition="in" filter="fade">
                                      <p:cBhvr>
                                        <p:cTn id="68" dur="500"/>
                                        <p:tgtEl>
                                          <p:spTgt spid="15">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15">
                                            <p:txEl>
                                              <p:pRg st="8" end="8"/>
                                            </p:txEl>
                                          </p:spTgt>
                                        </p:tgtEl>
                                        <p:attrNameLst>
                                          <p:attrName>style.visibility</p:attrName>
                                        </p:attrNameLst>
                                      </p:cBhvr>
                                      <p:to>
                                        <p:strVal val="visible"/>
                                      </p:to>
                                    </p:set>
                                    <p:animEffect transition="in" filter="barn(inVertical)">
                                      <p:cBhvr>
                                        <p:cTn id="73"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09800" y="533400"/>
            <a:ext cx="5129226" cy="785818"/>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scene3d>
            <a:camera prst="orthographicFront"/>
            <a:lightRig rig="threePt" dir="t"/>
          </a:scene3d>
          <a:sp3d>
            <a:bevelB w="114300" prst="artDeco"/>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4400" dirty="0" smtClean="0">
                <a:gradFill>
                  <a:gsLst>
                    <a:gs pos="0">
                      <a:srgbClr val="000082"/>
                    </a:gs>
                    <a:gs pos="30000">
                      <a:srgbClr val="66008F"/>
                    </a:gs>
                    <a:gs pos="64999">
                      <a:srgbClr val="BA0066"/>
                    </a:gs>
                    <a:gs pos="89999">
                      <a:srgbClr val="FF0000"/>
                    </a:gs>
                    <a:gs pos="100000">
                      <a:srgbClr val="FF8200"/>
                    </a:gs>
                  </a:gsLst>
                  <a:lin ang="5400000" scaled="0"/>
                </a:gradFill>
                <a:latin typeface="Arial" pitchFamily="34" charset="0"/>
                <a:cs typeface="Arial" pitchFamily="34" charset="0"/>
              </a:rPr>
              <a:t>تعريف الشاعر </a:t>
            </a:r>
            <a:endParaRPr lang="en-US" sz="4400" dirty="0">
              <a:gradFill>
                <a:gsLst>
                  <a:gs pos="0">
                    <a:srgbClr val="000082"/>
                  </a:gs>
                  <a:gs pos="30000">
                    <a:srgbClr val="66008F"/>
                  </a:gs>
                  <a:gs pos="64999">
                    <a:srgbClr val="BA0066"/>
                  </a:gs>
                  <a:gs pos="89999">
                    <a:srgbClr val="FF0000"/>
                  </a:gs>
                  <a:gs pos="100000">
                    <a:srgbClr val="FF8200"/>
                  </a:gs>
                </a:gsLst>
                <a:lin ang="5400000" scaled="0"/>
              </a:gradFill>
              <a:latin typeface="Arial" pitchFamily="34" charset="0"/>
              <a:cs typeface="Arial" pitchFamily="34" charset="0"/>
            </a:endParaRPr>
          </a:p>
        </p:txBody>
      </p:sp>
      <p:sp>
        <p:nvSpPr>
          <p:cNvPr id="5" name="Rectangle 4"/>
          <p:cNvSpPr/>
          <p:nvPr/>
        </p:nvSpPr>
        <p:spPr>
          <a:xfrm>
            <a:off x="762000" y="1666908"/>
            <a:ext cx="7801004" cy="4524315"/>
          </a:xfrm>
          <a:prstGeom prst="rect">
            <a:avLst/>
          </a:prstGeom>
          <a:gradFill>
            <a:gsLst>
              <a:gs pos="0">
                <a:srgbClr val="5E9EFF"/>
              </a:gs>
              <a:gs pos="39999">
                <a:srgbClr val="85C2FF"/>
              </a:gs>
              <a:gs pos="70000">
                <a:srgbClr val="C4D6EB"/>
              </a:gs>
              <a:gs pos="100000">
                <a:srgbClr val="FFEBFA"/>
              </a:gs>
            </a:gsLst>
            <a:lin ang="5400000" scaled="0"/>
          </a:gradFill>
        </p:spPr>
        <p:style>
          <a:lnRef idx="0">
            <a:schemeClr val="accent6"/>
          </a:lnRef>
          <a:fillRef idx="3">
            <a:schemeClr val="accent6"/>
          </a:fillRef>
          <a:effectRef idx="3">
            <a:schemeClr val="accent6"/>
          </a:effectRef>
          <a:fontRef idx="minor">
            <a:schemeClr val="lt1"/>
          </a:fontRef>
        </p:style>
        <p:txBody>
          <a:bodyPr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ar-SA" sz="3200" b="1" dirty="0" smtClean="0">
                <a:solidFill>
                  <a:schemeClr val="tx1"/>
                </a:solidFill>
                <a:latin typeface="Arial" pitchFamily="34" charset="0"/>
                <a:cs typeface="Arial" pitchFamily="34" charset="0"/>
              </a:rPr>
              <a:t>ورقة بن نوفل الاسدي القرشي  الكناني –كان احد  الحنفاء في الجاهلية –هو ورقة بن نوفل بن اسد بن عبد العزي بن قصي بن كلاب بن مرة بن لوي بن غالب بن فهر بن مالك بن النضر بن كنانة بن خزيمة بن مدركة بن الياس بن مضر بن نواز بن معد بن عدنان</a:t>
            </a:r>
          </a:p>
          <a:p>
            <a:pPr algn="r"/>
            <a:endParaRPr lang="ar-SA" sz="3200" b="1" dirty="0" smtClean="0">
              <a:solidFill>
                <a:schemeClr val="tx1"/>
              </a:solidFill>
              <a:latin typeface="Arial" pitchFamily="34" charset="0"/>
              <a:cs typeface="Arial" pitchFamily="34" charset="0"/>
            </a:endParaRPr>
          </a:p>
          <a:p>
            <a:pPr algn="r"/>
            <a:r>
              <a:rPr lang="ar-SA" sz="3200" b="1" dirty="0" smtClean="0">
                <a:solidFill>
                  <a:schemeClr val="tx1"/>
                </a:solidFill>
                <a:latin typeface="Arial" pitchFamily="34" charset="0"/>
                <a:cs typeface="Arial" pitchFamily="34" charset="0"/>
              </a:rPr>
              <a:t>ان ورقة كان علي دين ابراهيم ويدعو اصحابه اي يبعثوا اقوامهم عن عبادة الاصنام –انه كان يكتب الكتاب العبراني فيكتب من الانجيل باللغة العبرانية</a:t>
            </a:r>
            <a:r>
              <a:rPr lang="ar-SA" sz="2800" dirty="0" smtClean="0">
                <a:solidFill>
                  <a:schemeClr val="tx1"/>
                </a:solidFill>
                <a:latin typeface="Arial" pitchFamily="34" charset="0"/>
                <a:cs typeface="Arial" pitchFamily="34" charset="0"/>
              </a:rPr>
              <a:t>-</a:t>
            </a:r>
            <a:endParaRPr lang="en-US" sz="2800"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122652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685800"/>
            <a:ext cx="7315200" cy="769441"/>
          </a:xfrm>
          <a:prstGeom prst="rect">
            <a:avLst/>
          </a:prstGeom>
          <a:noFill/>
        </p:spPr>
        <p:txBody>
          <a:bodyPr wrap="square" rtlCol="0">
            <a:spAutoFit/>
          </a:bodyPr>
          <a:lstStyle/>
          <a:p>
            <a:r>
              <a:rPr lang="ar-SA" sz="4400" dirty="0" smtClean="0">
                <a:ln>
                  <a:solidFill>
                    <a:schemeClr val="tx1"/>
                  </a:solidFill>
                </a:ln>
                <a:gradFill>
                  <a:gsLst>
                    <a:gs pos="0">
                      <a:srgbClr val="FF3399"/>
                    </a:gs>
                    <a:gs pos="25000">
                      <a:srgbClr val="FF6633"/>
                    </a:gs>
                    <a:gs pos="50000">
                      <a:srgbClr val="FFFF00"/>
                    </a:gs>
                    <a:gs pos="75000">
                      <a:srgbClr val="01A78F"/>
                    </a:gs>
                    <a:gs pos="100000">
                      <a:srgbClr val="3366FF"/>
                    </a:gs>
                  </a:gsLst>
                  <a:lin ang="5400000" scaled="0"/>
                </a:gradFill>
                <a:latin typeface="Arial" pitchFamily="34" charset="0"/>
                <a:cs typeface="Arial" pitchFamily="34" charset="0"/>
              </a:rPr>
              <a:t>اجعل واحد من جمع ثم اجعل جملة مفيدة</a:t>
            </a:r>
            <a:endParaRPr lang="en-US" sz="4400" dirty="0">
              <a:ln>
                <a:solidFill>
                  <a:schemeClr val="tx1"/>
                </a:solidFill>
              </a:ln>
              <a:gradFill>
                <a:gsLst>
                  <a:gs pos="0">
                    <a:srgbClr val="FF3399"/>
                  </a:gs>
                  <a:gs pos="25000">
                    <a:srgbClr val="FF6633"/>
                  </a:gs>
                  <a:gs pos="50000">
                    <a:srgbClr val="FFFF00"/>
                  </a:gs>
                  <a:gs pos="75000">
                    <a:srgbClr val="01A78F"/>
                  </a:gs>
                  <a:gs pos="100000">
                    <a:srgbClr val="3366FF"/>
                  </a:gs>
                </a:gsLst>
                <a:lin ang="5400000" scaled="0"/>
              </a:gradFill>
              <a:latin typeface="Arial" pitchFamily="34" charset="0"/>
              <a:cs typeface="Arial" pitchFamily="34" charset="0"/>
            </a:endParaRPr>
          </a:p>
        </p:txBody>
      </p:sp>
      <p:pic>
        <p:nvPicPr>
          <p:cNvPr id="5" name="table"/>
          <p:cNvPicPr>
            <a:picLocks noChangeAspect="1"/>
          </p:cNvPicPr>
          <p:nvPr/>
        </p:nvPicPr>
        <p:blipFill>
          <a:blip r:embed="rId2"/>
          <a:stretch>
            <a:fillRect/>
          </a:stretch>
        </p:blipFill>
        <p:spPr>
          <a:xfrm>
            <a:off x="1066800" y="1752600"/>
            <a:ext cx="7143800" cy="3977640"/>
          </a:xfrm>
          <a:prstGeom prst="rect">
            <a:avLst/>
          </a:prstGeom>
        </p:spPr>
      </p:pic>
    </p:spTree>
    <p:extLst>
      <p:ext uri="{BB962C8B-B14F-4D97-AF65-F5344CB8AC3E}">
        <p14:creationId xmlns="" xmlns:p14="http://schemas.microsoft.com/office/powerpoint/2010/main" val="59804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286000" y="914400"/>
            <a:ext cx="4119586" cy="7143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4800" dirty="0" smtClean="0">
                <a:ln>
                  <a:solidFill>
                    <a:schemeClr val="tx1"/>
                  </a:solidFill>
                </a:ln>
                <a:gradFill>
                  <a:gsLst>
                    <a:gs pos="0">
                      <a:srgbClr val="FF3399"/>
                    </a:gs>
                    <a:gs pos="25000">
                      <a:srgbClr val="FF6633"/>
                    </a:gs>
                    <a:gs pos="50000">
                      <a:srgbClr val="FFFF00"/>
                    </a:gs>
                    <a:gs pos="75000">
                      <a:srgbClr val="01A78F"/>
                    </a:gs>
                    <a:gs pos="100000">
                      <a:srgbClr val="3366FF"/>
                    </a:gs>
                  </a:gsLst>
                  <a:lin ang="5400000" scaled="0"/>
                </a:gradFill>
                <a:latin typeface="Arial" pitchFamily="34" charset="0"/>
                <a:cs typeface="Arial" pitchFamily="34" charset="0"/>
              </a:rPr>
              <a:t>مرادف الكلمة</a:t>
            </a:r>
            <a:r>
              <a:rPr lang="ar-SA" sz="4800" dirty="0" smtClean="0">
                <a:ln>
                  <a:solidFill>
                    <a:schemeClr val="tx1"/>
                  </a:solidFill>
                </a:ln>
                <a:latin typeface="Arial" pitchFamily="34" charset="0"/>
                <a:cs typeface="Arial" pitchFamily="34" charset="0"/>
              </a:rPr>
              <a:t> </a:t>
            </a:r>
            <a:endParaRPr lang="en-US" sz="4800" dirty="0">
              <a:ln>
                <a:solidFill>
                  <a:schemeClr val="tx1"/>
                </a:solidFill>
              </a:ln>
              <a:latin typeface="Arial" pitchFamily="34" charset="0"/>
              <a:cs typeface="Arial" pitchFamily="34" charset="0"/>
            </a:endParaRPr>
          </a:p>
        </p:txBody>
      </p:sp>
      <p:pic>
        <p:nvPicPr>
          <p:cNvPr id="4" name="table"/>
          <p:cNvPicPr>
            <a:picLocks noChangeAspect="1"/>
          </p:cNvPicPr>
          <p:nvPr/>
        </p:nvPicPr>
        <p:blipFill>
          <a:blip r:embed="rId2"/>
          <a:stretch>
            <a:fillRect/>
          </a:stretch>
        </p:blipFill>
        <p:spPr>
          <a:xfrm>
            <a:off x="1219200" y="1828800"/>
            <a:ext cx="6934200" cy="4419600"/>
          </a:xfrm>
          <a:prstGeom prst="rect">
            <a:avLst/>
          </a:prstGeom>
        </p:spPr>
      </p:pic>
    </p:spTree>
    <p:extLst>
      <p:ext uri="{BB962C8B-B14F-4D97-AF65-F5344CB8AC3E}">
        <p14:creationId xmlns="" xmlns:p14="http://schemas.microsoft.com/office/powerpoint/2010/main" val="120887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457200" y="1219200"/>
            <a:ext cx="8305800" cy="532453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SA" sz="2800" dirty="0" smtClean="0">
                <a:latin typeface="Arial" pitchFamily="34" charset="0"/>
                <a:cs typeface="Arial" pitchFamily="34" charset="0"/>
              </a:rPr>
              <a:t>ان يك حقا يا خديجة فاعلمي*حديثك ايانا فاحمد مرسل </a:t>
            </a:r>
          </a:p>
          <a:p>
            <a:pPr algn="ctr"/>
            <a:r>
              <a:rPr lang="bn-IN" sz="2000" dirty="0" smtClean="0">
                <a:latin typeface="NikoshBAN" pitchFamily="2" charset="0"/>
                <a:cs typeface="NikoshBAN" pitchFamily="2" charset="0"/>
              </a:rPr>
              <a:t>হে খাদিজা আমাকে বর্ণিত তোমার কথা যদি সত্য হয় তবে জেনে রেখ,মুহাম্মদ (দঃ) প্রেরিত একজন রাসুল হবেন।</a:t>
            </a:r>
          </a:p>
          <a:p>
            <a:pPr algn="ctr"/>
            <a:r>
              <a:rPr lang="bn-IN" sz="2000" dirty="0" smtClean="0">
                <a:latin typeface="Arial" pitchFamily="34" charset="0"/>
                <a:cs typeface="NikoshBAN" pitchFamily="2" charset="0"/>
              </a:rPr>
              <a:t> </a:t>
            </a:r>
            <a:r>
              <a:rPr lang="ar-SA" sz="2400" dirty="0" smtClean="0">
                <a:latin typeface="Arial" pitchFamily="34" charset="0"/>
                <a:cs typeface="Arial" pitchFamily="34" charset="0"/>
              </a:rPr>
              <a:t>وجبريل ياتيه وميكال معهما* من الله وحي يشرح الصدر منزل</a:t>
            </a:r>
          </a:p>
          <a:p>
            <a:pPr algn="ctr"/>
            <a:r>
              <a:rPr lang="bn-IN" sz="2000" dirty="0" smtClean="0">
                <a:latin typeface="NikoshBAN" pitchFamily="2" charset="0"/>
                <a:cs typeface="NikoshBAN" pitchFamily="2" charset="0"/>
              </a:rPr>
              <a:t>হযরত জিবরাঈল ও মীকাঈল ফেরেশ্তাদ্বয় আল্লাহর পক্ষ থেকে তাঁর নিকট অবতারিত এমন অহি নিয়ে আসবেন,যা বক্ষকে প্রশস্ত করবে।</a:t>
            </a:r>
            <a:endParaRPr lang="ar-SA" sz="2000" dirty="0" smtClean="0">
              <a:latin typeface="NikoshBAN" pitchFamily="2" charset="0"/>
            </a:endParaRPr>
          </a:p>
          <a:p>
            <a:pPr algn="ctr"/>
            <a:r>
              <a:rPr lang="ar-SA" sz="2400" dirty="0">
                <a:latin typeface="Arial" pitchFamily="34" charset="0"/>
                <a:cs typeface="Arial" pitchFamily="34" charset="0"/>
              </a:rPr>
              <a:t>يفوز به من فاز فيها بتوبة * ويشقي به العاني الغوي المضلل </a:t>
            </a:r>
          </a:p>
          <a:p>
            <a:pPr algn="ctr"/>
            <a:r>
              <a:rPr lang="bn-IN" sz="2000" dirty="0">
                <a:latin typeface="NikoshBAN" pitchFamily="2" charset="0"/>
                <a:cs typeface="NikoshBAN" pitchFamily="2" charset="0"/>
              </a:rPr>
              <a:t>তাওবার মাধ্যমে সফলকাম ব্যক্তিই আল্লাহ তায়ালার কাছে কৃতকার্য হবে। দুর্ভাগা হবে সীমালঙ্ঘনকারী, বিভ্রান্ত ও প্তহভ্রসষ্ট ব্যক্তি</a:t>
            </a:r>
            <a:r>
              <a:rPr lang="bn-IN" sz="2000" b="1" dirty="0">
                <a:latin typeface="NikoshBAN" pitchFamily="2" charset="0"/>
                <a:cs typeface="NikoshBAN" pitchFamily="2" charset="0"/>
              </a:rPr>
              <a:t>। </a:t>
            </a:r>
          </a:p>
          <a:p>
            <a:pPr algn="ctr"/>
            <a:r>
              <a:rPr lang="ar-SA" sz="1400" b="1" dirty="0">
                <a:latin typeface="NikoshBAN" pitchFamily="2" charset="0"/>
                <a:cs typeface="NikoshBAN" pitchFamily="2" charset="0"/>
              </a:rPr>
              <a:t>  </a:t>
            </a:r>
            <a:r>
              <a:rPr lang="ar-SA" sz="2400" b="1" dirty="0">
                <a:latin typeface="Arial" pitchFamily="34" charset="0"/>
                <a:cs typeface="Arial" pitchFamily="34" charset="0"/>
              </a:rPr>
              <a:t>فريقان منهم فرقة في  جنانه * واخري باحواز الجحيم تعلل</a:t>
            </a:r>
          </a:p>
          <a:p>
            <a:pPr algn="ctr"/>
            <a:r>
              <a:rPr lang="bn-IN" sz="2000" b="1" dirty="0">
                <a:latin typeface="27"/>
                <a:cs typeface="NikoshBAN" pitchFamily="2" charset="0"/>
              </a:rPr>
              <a:t>মানুষের মধ্যে দুদল রয়েছে – একদল  আল্লাহর বেহেশ্তসমুহে থাকবে আর অন্যদল জাহীম নামক জাহান্নামের পীড়ায় পরিবেষ্টিত থাক</a:t>
            </a:r>
            <a:r>
              <a:rPr lang="bn-IN" sz="2000" dirty="0">
                <a:latin typeface="27"/>
                <a:cs typeface="NikoshBAN" pitchFamily="2" charset="0"/>
              </a:rPr>
              <a:t>বে</a:t>
            </a:r>
            <a:r>
              <a:rPr lang="bn-IN" sz="2000" dirty="0" smtClean="0">
                <a:latin typeface="27"/>
                <a:cs typeface="NikoshBAN" pitchFamily="2" charset="0"/>
              </a:rPr>
              <a:t>।</a:t>
            </a:r>
            <a:endParaRPr lang="ar-SA" sz="2000" dirty="0">
              <a:latin typeface="27"/>
              <a:cs typeface="NikoshBAN" pitchFamily="2" charset="0"/>
            </a:endParaRPr>
          </a:p>
        </p:txBody>
      </p:sp>
      <p:sp>
        <p:nvSpPr>
          <p:cNvPr id="6" name="TextBox 5"/>
          <p:cNvSpPr txBox="1"/>
          <p:nvPr/>
        </p:nvSpPr>
        <p:spPr>
          <a:xfrm>
            <a:off x="1413164" y="152400"/>
            <a:ext cx="5829300"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ar-SA" sz="54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Arial" pitchFamily="34" charset="0"/>
                <a:cs typeface="Arial" pitchFamily="34" charset="0"/>
              </a:rPr>
              <a:t>انظرالى شعر مع الترجمة</a:t>
            </a:r>
            <a:endParaRPr lang="en-US" sz="5400" dirty="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Arial" pitchFamily="34" charset="0"/>
              <a:cs typeface="Arial" pitchFamily="34" charset="0"/>
            </a:endParaRPr>
          </a:p>
        </p:txBody>
      </p:sp>
    </p:spTree>
    <p:extLst>
      <p:ext uri="{BB962C8B-B14F-4D97-AF65-F5344CB8AC3E}">
        <p14:creationId xmlns="" xmlns:p14="http://schemas.microsoft.com/office/powerpoint/2010/main" val="8150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heel(1)">
                                      <p:cBhvr>
                                        <p:cTn id="19" dur="20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wheel(1)">
                                      <p:cBhvr>
                                        <p:cTn id="30" dur="20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circle(in)">
                                      <p:cBhvr>
                                        <p:cTn id="35" dur="2000"/>
                                        <p:tgtEl>
                                          <p:spTgt spid="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wipe(down)">
                                      <p:cBhvr>
                                        <p:cTn id="40" dur="500"/>
                                        <p:tgtEl>
                                          <p:spTgt spid="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p:cTn id="45"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5800" y="304800"/>
            <a:ext cx="7772400" cy="6324600"/>
          </a:xfrm>
          <a:prstGeom prst="rect">
            <a:avLst/>
          </a:prstGeom>
        </p:spPr>
      </p:pic>
      <p:sp>
        <p:nvSpPr>
          <p:cNvPr id="5" name="TextBox 4"/>
          <p:cNvSpPr txBox="1"/>
          <p:nvPr/>
        </p:nvSpPr>
        <p:spPr>
          <a:xfrm>
            <a:off x="1752600" y="1295400"/>
            <a:ext cx="5943600" cy="3939540"/>
          </a:xfrm>
          <a:prstGeom prst="rect">
            <a:avLst/>
          </a:prstGeom>
          <a:noFill/>
        </p:spPr>
        <p:txBody>
          <a:bodyPr wrap="square" rtlCol="0">
            <a:spAutoFit/>
            <a:scene3d>
              <a:camera prst="perspectiveLeft"/>
              <a:lightRig rig="glow" dir="t">
                <a:rot lat="0" lon="0" rev="4800000"/>
              </a:lightRig>
            </a:scene3d>
            <a:sp3d extrusionH="57150" prstMaterial="flat">
              <a:extrusionClr>
                <a:srgbClr val="00B0F0"/>
              </a:extrusionClr>
            </a:sp3d>
          </a:bodyPr>
          <a:lstStyle/>
          <a:p>
            <a:r>
              <a:rPr lang="ar-SA" sz="25000" dirty="0" smtClean="0">
                <a:ln cmpd="dbl">
                  <a:solidFill>
                    <a:schemeClr val="tx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Arial" pitchFamily="34" charset="0"/>
                <a:cs typeface="Arial" pitchFamily="34" charset="0"/>
              </a:rPr>
              <a:t>شكرا</a:t>
            </a:r>
            <a:endParaRPr lang="en-US" sz="25000" dirty="0">
              <a:ln cmpd="dbl">
                <a:solidFill>
                  <a:schemeClr val="tx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Arial" pitchFamily="34" charset="0"/>
              <a:cs typeface="Arial" pitchFamily="34" charset="0"/>
            </a:endParaRPr>
          </a:p>
        </p:txBody>
      </p:sp>
    </p:spTree>
    <p:extLst>
      <p:ext uri="{BB962C8B-B14F-4D97-AF65-F5344CB8AC3E}">
        <p14:creationId xmlns="" xmlns:p14="http://schemas.microsoft.com/office/powerpoint/2010/main" val="294616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out)">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188</TotalTime>
  <Words>316</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markeT</dc:creator>
  <cp:lastModifiedBy>md akbar ali</cp:lastModifiedBy>
  <cp:revision>30</cp:revision>
  <dcterms:created xsi:type="dcterms:W3CDTF">2017-04-27T14:37:34Z</dcterms:created>
  <dcterms:modified xsi:type="dcterms:W3CDTF">2019-09-25T01:02:37Z</dcterms:modified>
</cp:coreProperties>
</file>