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312" r:id="rId3"/>
    <p:sldId id="297" r:id="rId4"/>
    <p:sldId id="298" r:id="rId5"/>
    <p:sldId id="300" r:id="rId6"/>
    <p:sldId id="308" r:id="rId7"/>
    <p:sldId id="301" r:id="rId8"/>
    <p:sldId id="316" r:id="rId9"/>
    <p:sldId id="304" r:id="rId10"/>
    <p:sldId id="315" r:id="rId11"/>
    <p:sldId id="299" r:id="rId12"/>
    <p:sldId id="296" r:id="rId13"/>
    <p:sldId id="302" r:id="rId14"/>
    <p:sldId id="303" r:id="rId15"/>
    <p:sldId id="305" r:id="rId16"/>
    <p:sldId id="306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87756A3-A5B0-42D9-B77E-B0AD47255AAB}">
          <p14:sldIdLst>
            <p14:sldId id="295"/>
            <p14:sldId id="312"/>
            <p14:sldId id="297"/>
            <p14:sldId id="298"/>
            <p14:sldId id="300"/>
            <p14:sldId id="308"/>
            <p14:sldId id="301"/>
            <p14:sldId id="316"/>
            <p14:sldId id="304"/>
            <p14:sldId id="315"/>
            <p14:sldId id="299"/>
            <p14:sldId id="296"/>
            <p14:sldId id="302"/>
            <p14:sldId id="303"/>
            <p14:sldId id="305"/>
            <p14:sldId id="306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BB293-C17F-4C42-886C-3D4F854B5E4E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3291CD-5B2B-4D87-935E-408D2E4BE9BD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১৯৬১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ঢকায়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জন্মগ্রহণ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gm:t>
    </dgm:pt>
    <dgm:pt modelId="{B1E2DC31-0953-4675-B269-651F877C00F6}" type="parTrans" cxnId="{85117175-183B-4DE9-80CC-60CE782B86EB}">
      <dgm:prSet/>
      <dgm:spPr/>
      <dgm:t>
        <a:bodyPr/>
        <a:lstStyle/>
        <a:p>
          <a:endParaRPr lang="en-US"/>
        </a:p>
      </dgm:t>
    </dgm:pt>
    <dgm:pt modelId="{5722802C-7137-4BD0-AA3B-057FE91CED36}" type="sibTrans" cxnId="{85117175-183B-4DE9-80CC-60CE782B86EB}">
      <dgm:prSet/>
      <dgm:spPr/>
      <dgm:t>
        <a:bodyPr/>
        <a:lstStyle/>
        <a:p>
          <a:endParaRPr lang="en-US"/>
        </a:p>
      </dgm:t>
    </dgm:pt>
    <dgm:pt modelId="{8DF54D53-8035-4969-9DE3-43C277930CFC}">
      <dgm:prSet phldrT="[Text]" custT="1"/>
      <dgm:spPr/>
      <dgm:t>
        <a:bodyPr/>
        <a:lstStyle/>
        <a:p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২০০৭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একাডেমী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gm:t>
    </dgm:pt>
    <dgm:pt modelId="{C30DA5B1-5B1C-45E1-AE11-1382372AA0E0}" type="parTrans" cxnId="{0FDF9729-B34B-4A66-AC6B-5A5057F9A5B6}">
      <dgm:prSet/>
      <dgm:spPr/>
      <dgm:t>
        <a:bodyPr/>
        <a:lstStyle/>
        <a:p>
          <a:endParaRPr lang="en-US"/>
        </a:p>
      </dgm:t>
    </dgm:pt>
    <dgm:pt modelId="{55AB5B87-80A5-46F2-B03D-89023B058804}" type="sibTrans" cxnId="{0FDF9729-B34B-4A66-AC6B-5A5057F9A5B6}">
      <dgm:prSet/>
      <dgm:spPr/>
      <dgm:t>
        <a:bodyPr/>
        <a:lstStyle/>
        <a:p>
          <a:endParaRPr lang="en-US"/>
        </a:p>
      </dgm:t>
    </dgm:pt>
    <dgm:pt modelId="{3BB84D96-7FF3-4828-B483-80F15C0550AA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টেলিভিশনের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খ্যাতিমান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উপস্থাপক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29CC5796-6F48-42A6-B17D-378169F382E7}" type="parTrans" cxnId="{415FBB07-172A-45EB-8F3B-89B72D56032A}">
      <dgm:prSet/>
      <dgm:spPr/>
      <dgm:t>
        <a:bodyPr/>
        <a:lstStyle/>
        <a:p>
          <a:endParaRPr lang="en-US"/>
        </a:p>
      </dgm:t>
    </dgm:pt>
    <dgm:pt modelId="{0650325C-7BD9-4D36-9D8F-04E422253FDF}" type="sibTrans" cxnId="{415FBB07-172A-45EB-8F3B-89B72D56032A}">
      <dgm:prSet/>
      <dgm:spPr/>
      <dgm:t>
        <a:bodyPr/>
        <a:lstStyle/>
        <a:p>
          <a:endParaRPr lang="en-US"/>
        </a:p>
      </dgm:t>
    </dgm:pt>
    <dgm:pt modelId="{40EFB033-BCF9-4751-9433-9C8298A5EABB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শিশুতোষ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ধুত্তুরি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</a:p>
      </dgm:t>
    </dgm:pt>
    <dgm:pt modelId="{72402524-7D84-445C-BC51-05EFB92C1CFA}" type="parTrans" cxnId="{D9DCDD49-9376-4CC5-9AD4-E0384C6A8F49}">
      <dgm:prSet/>
      <dgm:spPr/>
      <dgm:t>
        <a:bodyPr/>
        <a:lstStyle/>
        <a:p>
          <a:endParaRPr lang="en-US"/>
        </a:p>
      </dgm:t>
    </dgm:pt>
    <dgm:pt modelId="{5D45A549-7768-4728-9C35-466089B3E434}" type="sibTrans" cxnId="{D9DCDD49-9376-4CC5-9AD4-E0384C6A8F49}">
      <dgm:prSet/>
      <dgm:spPr/>
      <dgm:t>
        <a:bodyPr/>
        <a:lstStyle/>
        <a:p>
          <a:endParaRPr lang="en-US"/>
        </a:p>
      </dgm:t>
    </dgm:pt>
    <dgm:pt modelId="{82174FDA-01B7-4373-BCC9-5A36F2BF8655}" type="pres">
      <dgm:prSet presAssocID="{DE7BB293-C17F-4C42-886C-3D4F854B5E4E}" presName="cycle" presStyleCnt="0">
        <dgm:presLayoutVars>
          <dgm:dir/>
          <dgm:resizeHandles val="exact"/>
        </dgm:presLayoutVars>
      </dgm:prSet>
      <dgm:spPr/>
    </dgm:pt>
    <dgm:pt modelId="{8D453F5D-9988-4374-913A-982A40178921}" type="pres">
      <dgm:prSet presAssocID="{6B3291CD-5B2B-4D87-935E-408D2E4BE9BD}" presName="node" presStyleLbl="node1" presStyleIdx="0" presStyleCnt="4" custScaleX="163863" custScaleY="111942">
        <dgm:presLayoutVars>
          <dgm:bulletEnabled val="1"/>
        </dgm:presLayoutVars>
      </dgm:prSet>
      <dgm:spPr/>
    </dgm:pt>
    <dgm:pt modelId="{0F41FEC1-DAE8-4980-9F73-17DD95CD0F89}" type="pres">
      <dgm:prSet presAssocID="{6B3291CD-5B2B-4D87-935E-408D2E4BE9BD}" presName="spNode" presStyleCnt="0"/>
      <dgm:spPr/>
    </dgm:pt>
    <dgm:pt modelId="{BD0E141B-B529-4ED4-A571-6EBE8002B739}" type="pres">
      <dgm:prSet presAssocID="{5722802C-7137-4BD0-AA3B-057FE91CED36}" presName="sibTrans" presStyleLbl="sibTrans1D1" presStyleIdx="0" presStyleCnt="4"/>
      <dgm:spPr/>
    </dgm:pt>
    <dgm:pt modelId="{0A563312-C8F3-4BC6-8A74-757E0FE0CF69}" type="pres">
      <dgm:prSet presAssocID="{8DF54D53-8035-4969-9DE3-43C277930CFC}" presName="node" presStyleLbl="node1" presStyleIdx="1" presStyleCnt="4" custScaleX="121140" custScaleY="155936" custRadScaleRad="102695" custRadScaleInc="-3847">
        <dgm:presLayoutVars>
          <dgm:bulletEnabled val="1"/>
        </dgm:presLayoutVars>
      </dgm:prSet>
      <dgm:spPr/>
    </dgm:pt>
    <dgm:pt modelId="{1405CC5F-970D-4083-A96C-5AA073B8B1A6}" type="pres">
      <dgm:prSet presAssocID="{8DF54D53-8035-4969-9DE3-43C277930CFC}" presName="spNode" presStyleCnt="0"/>
      <dgm:spPr/>
    </dgm:pt>
    <dgm:pt modelId="{418CFEC5-8164-49E0-BEFF-889D1A56FCA3}" type="pres">
      <dgm:prSet presAssocID="{55AB5B87-80A5-46F2-B03D-89023B058804}" presName="sibTrans" presStyleLbl="sibTrans1D1" presStyleIdx="1" presStyleCnt="4"/>
      <dgm:spPr/>
    </dgm:pt>
    <dgm:pt modelId="{E8151017-E9ED-4D3D-871E-20ABE8438175}" type="pres">
      <dgm:prSet presAssocID="{3BB84D96-7FF3-4828-B483-80F15C0550AA}" presName="node" presStyleLbl="node1" presStyleIdx="2" presStyleCnt="4" custScaleX="157675" custScaleY="125212">
        <dgm:presLayoutVars>
          <dgm:bulletEnabled val="1"/>
        </dgm:presLayoutVars>
      </dgm:prSet>
      <dgm:spPr/>
    </dgm:pt>
    <dgm:pt modelId="{12C69642-5F80-4BF3-AB9C-30217B9845B0}" type="pres">
      <dgm:prSet presAssocID="{3BB84D96-7FF3-4828-B483-80F15C0550AA}" presName="spNode" presStyleCnt="0"/>
      <dgm:spPr/>
    </dgm:pt>
    <dgm:pt modelId="{8A2FFA62-37FD-4AA0-BFB5-CD3B249B7988}" type="pres">
      <dgm:prSet presAssocID="{0650325C-7BD9-4D36-9D8F-04E422253FDF}" presName="sibTrans" presStyleLbl="sibTrans1D1" presStyleIdx="2" presStyleCnt="4"/>
      <dgm:spPr/>
    </dgm:pt>
    <dgm:pt modelId="{C61A9041-F691-4A72-AE5B-F5AEB420B77D}" type="pres">
      <dgm:prSet presAssocID="{40EFB033-BCF9-4751-9433-9C8298A5EABB}" presName="node" presStyleLbl="node1" presStyleIdx="3" presStyleCnt="4" custScaleX="108079" custScaleY="153840">
        <dgm:presLayoutVars>
          <dgm:bulletEnabled val="1"/>
        </dgm:presLayoutVars>
      </dgm:prSet>
      <dgm:spPr/>
    </dgm:pt>
    <dgm:pt modelId="{49866CD6-1965-498A-A904-581A045A4492}" type="pres">
      <dgm:prSet presAssocID="{40EFB033-BCF9-4751-9433-9C8298A5EABB}" presName="spNode" presStyleCnt="0"/>
      <dgm:spPr/>
    </dgm:pt>
    <dgm:pt modelId="{44B347C5-BA9D-4154-BB69-B03B8CA4934F}" type="pres">
      <dgm:prSet presAssocID="{5D45A549-7768-4728-9C35-466089B3E434}" presName="sibTrans" presStyleLbl="sibTrans1D1" presStyleIdx="3" presStyleCnt="4"/>
      <dgm:spPr/>
    </dgm:pt>
  </dgm:ptLst>
  <dgm:cxnLst>
    <dgm:cxn modelId="{415FBB07-172A-45EB-8F3B-89B72D56032A}" srcId="{DE7BB293-C17F-4C42-886C-3D4F854B5E4E}" destId="{3BB84D96-7FF3-4828-B483-80F15C0550AA}" srcOrd="2" destOrd="0" parTransId="{29CC5796-6F48-42A6-B17D-378169F382E7}" sibTransId="{0650325C-7BD9-4D36-9D8F-04E422253FDF}"/>
    <dgm:cxn modelId="{1402F422-D88E-4F58-BB50-690F34B9C175}" type="presOf" srcId="{8DF54D53-8035-4969-9DE3-43C277930CFC}" destId="{0A563312-C8F3-4BC6-8A74-757E0FE0CF69}" srcOrd="0" destOrd="0" presId="urn:microsoft.com/office/officeart/2005/8/layout/cycle6"/>
    <dgm:cxn modelId="{0FDF9729-B34B-4A66-AC6B-5A5057F9A5B6}" srcId="{DE7BB293-C17F-4C42-886C-3D4F854B5E4E}" destId="{8DF54D53-8035-4969-9DE3-43C277930CFC}" srcOrd="1" destOrd="0" parTransId="{C30DA5B1-5B1C-45E1-AE11-1382372AA0E0}" sibTransId="{55AB5B87-80A5-46F2-B03D-89023B058804}"/>
    <dgm:cxn modelId="{371B683D-7166-4567-A736-4D7C27B2ECE8}" type="presOf" srcId="{0650325C-7BD9-4D36-9D8F-04E422253FDF}" destId="{8A2FFA62-37FD-4AA0-BFB5-CD3B249B7988}" srcOrd="0" destOrd="0" presId="urn:microsoft.com/office/officeart/2005/8/layout/cycle6"/>
    <dgm:cxn modelId="{E9AEA35D-EF58-43BC-BD08-FBE586C02D4B}" type="presOf" srcId="{40EFB033-BCF9-4751-9433-9C8298A5EABB}" destId="{C61A9041-F691-4A72-AE5B-F5AEB420B77D}" srcOrd="0" destOrd="0" presId="urn:microsoft.com/office/officeart/2005/8/layout/cycle6"/>
    <dgm:cxn modelId="{647E7B63-103C-4B41-B4A1-5C2FF64BB037}" type="presOf" srcId="{5722802C-7137-4BD0-AA3B-057FE91CED36}" destId="{BD0E141B-B529-4ED4-A571-6EBE8002B739}" srcOrd="0" destOrd="0" presId="urn:microsoft.com/office/officeart/2005/8/layout/cycle6"/>
    <dgm:cxn modelId="{D9DCDD49-9376-4CC5-9AD4-E0384C6A8F49}" srcId="{DE7BB293-C17F-4C42-886C-3D4F854B5E4E}" destId="{40EFB033-BCF9-4751-9433-9C8298A5EABB}" srcOrd="3" destOrd="0" parTransId="{72402524-7D84-445C-BC51-05EFB92C1CFA}" sibTransId="{5D45A549-7768-4728-9C35-466089B3E434}"/>
    <dgm:cxn modelId="{85117175-183B-4DE9-80CC-60CE782B86EB}" srcId="{DE7BB293-C17F-4C42-886C-3D4F854B5E4E}" destId="{6B3291CD-5B2B-4D87-935E-408D2E4BE9BD}" srcOrd="0" destOrd="0" parTransId="{B1E2DC31-0953-4675-B269-651F877C00F6}" sibTransId="{5722802C-7137-4BD0-AA3B-057FE91CED36}"/>
    <dgm:cxn modelId="{D9760A76-2CD5-4265-A672-6D11F2BBF049}" type="presOf" srcId="{3BB84D96-7FF3-4828-B483-80F15C0550AA}" destId="{E8151017-E9ED-4D3D-871E-20ABE8438175}" srcOrd="0" destOrd="0" presId="urn:microsoft.com/office/officeart/2005/8/layout/cycle6"/>
    <dgm:cxn modelId="{9C6E7EB0-9D66-416F-AEC6-015CEA6FDCA7}" type="presOf" srcId="{55AB5B87-80A5-46F2-B03D-89023B058804}" destId="{418CFEC5-8164-49E0-BEFF-889D1A56FCA3}" srcOrd="0" destOrd="0" presId="urn:microsoft.com/office/officeart/2005/8/layout/cycle6"/>
    <dgm:cxn modelId="{C876A1B8-0B67-4875-82B9-BFBB7FC270C6}" type="presOf" srcId="{6B3291CD-5B2B-4D87-935E-408D2E4BE9BD}" destId="{8D453F5D-9988-4374-913A-982A40178921}" srcOrd="0" destOrd="0" presId="urn:microsoft.com/office/officeart/2005/8/layout/cycle6"/>
    <dgm:cxn modelId="{017F39E5-2C0D-4956-8B01-65E1BC79E4C8}" type="presOf" srcId="{DE7BB293-C17F-4C42-886C-3D4F854B5E4E}" destId="{82174FDA-01B7-4373-BCC9-5A36F2BF8655}" srcOrd="0" destOrd="0" presId="urn:microsoft.com/office/officeart/2005/8/layout/cycle6"/>
    <dgm:cxn modelId="{A5E01DF3-6DEB-463F-BFC1-270319BE8E69}" type="presOf" srcId="{5D45A549-7768-4728-9C35-466089B3E434}" destId="{44B347C5-BA9D-4154-BB69-B03B8CA4934F}" srcOrd="0" destOrd="0" presId="urn:microsoft.com/office/officeart/2005/8/layout/cycle6"/>
    <dgm:cxn modelId="{B6FD8B17-B981-4816-B891-261C5E56A8C3}" type="presParOf" srcId="{82174FDA-01B7-4373-BCC9-5A36F2BF8655}" destId="{8D453F5D-9988-4374-913A-982A40178921}" srcOrd="0" destOrd="0" presId="urn:microsoft.com/office/officeart/2005/8/layout/cycle6"/>
    <dgm:cxn modelId="{3F899B7A-98E2-441A-BA34-4355DB39F4F4}" type="presParOf" srcId="{82174FDA-01B7-4373-BCC9-5A36F2BF8655}" destId="{0F41FEC1-DAE8-4980-9F73-17DD95CD0F89}" srcOrd="1" destOrd="0" presId="urn:microsoft.com/office/officeart/2005/8/layout/cycle6"/>
    <dgm:cxn modelId="{542FD254-12ED-4973-B733-53E7CBC396C8}" type="presParOf" srcId="{82174FDA-01B7-4373-BCC9-5A36F2BF8655}" destId="{BD0E141B-B529-4ED4-A571-6EBE8002B739}" srcOrd="2" destOrd="0" presId="urn:microsoft.com/office/officeart/2005/8/layout/cycle6"/>
    <dgm:cxn modelId="{3FD8A43C-3B0B-4994-950E-023E274FE54D}" type="presParOf" srcId="{82174FDA-01B7-4373-BCC9-5A36F2BF8655}" destId="{0A563312-C8F3-4BC6-8A74-757E0FE0CF69}" srcOrd="3" destOrd="0" presId="urn:microsoft.com/office/officeart/2005/8/layout/cycle6"/>
    <dgm:cxn modelId="{17DBD0F5-6A30-4B85-9670-CBAB206C44A5}" type="presParOf" srcId="{82174FDA-01B7-4373-BCC9-5A36F2BF8655}" destId="{1405CC5F-970D-4083-A96C-5AA073B8B1A6}" srcOrd="4" destOrd="0" presId="urn:microsoft.com/office/officeart/2005/8/layout/cycle6"/>
    <dgm:cxn modelId="{BD352CCE-1E1E-4E06-96D9-75C383A7E984}" type="presParOf" srcId="{82174FDA-01B7-4373-BCC9-5A36F2BF8655}" destId="{418CFEC5-8164-49E0-BEFF-889D1A56FCA3}" srcOrd="5" destOrd="0" presId="urn:microsoft.com/office/officeart/2005/8/layout/cycle6"/>
    <dgm:cxn modelId="{5E97FCD0-3C9A-4163-B39D-523CA506478D}" type="presParOf" srcId="{82174FDA-01B7-4373-BCC9-5A36F2BF8655}" destId="{E8151017-E9ED-4D3D-871E-20ABE8438175}" srcOrd="6" destOrd="0" presId="urn:microsoft.com/office/officeart/2005/8/layout/cycle6"/>
    <dgm:cxn modelId="{B75B171D-B666-4045-B312-015AE8077EED}" type="presParOf" srcId="{82174FDA-01B7-4373-BCC9-5A36F2BF8655}" destId="{12C69642-5F80-4BF3-AB9C-30217B9845B0}" srcOrd="7" destOrd="0" presId="urn:microsoft.com/office/officeart/2005/8/layout/cycle6"/>
    <dgm:cxn modelId="{1A70171D-672F-431C-8B92-9FEAD1DD858E}" type="presParOf" srcId="{82174FDA-01B7-4373-BCC9-5A36F2BF8655}" destId="{8A2FFA62-37FD-4AA0-BFB5-CD3B249B7988}" srcOrd="8" destOrd="0" presId="urn:microsoft.com/office/officeart/2005/8/layout/cycle6"/>
    <dgm:cxn modelId="{199EE164-4488-4C37-9E8F-C5EB6B637941}" type="presParOf" srcId="{82174FDA-01B7-4373-BCC9-5A36F2BF8655}" destId="{C61A9041-F691-4A72-AE5B-F5AEB420B77D}" srcOrd="9" destOrd="0" presId="urn:microsoft.com/office/officeart/2005/8/layout/cycle6"/>
    <dgm:cxn modelId="{FDE76FB3-223C-4A7A-9615-68A2EB882CE9}" type="presParOf" srcId="{82174FDA-01B7-4373-BCC9-5A36F2BF8655}" destId="{49866CD6-1965-498A-A904-581A045A4492}" srcOrd="10" destOrd="0" presId="urn:microsoft.com/office/officeart/2005/8/layout/cycle6"/>
    <dgm:cxn modelId="{6032DC57-AD48-4F01-9A7F-38C44913CAC4}" type="presParOf" srcId="{82174FDA-01B7-4373-BCC9-5A36F2BF8655}" destId="{44B347C5-BA9D-4154-BB69-B03B8CA4934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53F5D-9988-4374-913A-982A40178921}">
      <dsp:nvSpPr>
        <dsp:cNvPr id="0" name=""/>
        <dsp:cNvSpPr/>
      </dsp:nvSpPr>
      <dsp:spPr>
        <a:xfrm>
          <a:off x="3873783" y="-104724"/>
          <a:ext cx="2867200" cy="12731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১৯৬১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ঢকায়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জন্মগ্রহণ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sp:txBody>
      <dsp:txXfrm>
        <a:off x="3935934" y="-42573"/>
        <a:ext cx="2742898" cy="1148859"/>
      </dsp:txXfrm>
    </dsp:sp>
    <dsp:sp modelId="{BD0E141B-B529-4ED4-A571-6EBE8002B739}">
      <dsp:nvSpPr>
        <dsp:cNvPr id="0" name=""/>
        <dsp:cNvSpPr/>
      </dsp:nvSpPr>
      <dsp:spPr>
        <a:xfrm>
          <a:off x="2975087" y="797282"/>
          <a:ext cx="3757288" cy="3757288"/>
        </a:xfrm>
        <a:custGeom>
          <a:avLst/>
          <a:gdLst/>
          <a:ahLst/>
          <a:cxnLst/>
          <a:rect l="0" t="0" r="0" b="0"/>
          <a:pathLst>
            <a:path>
              <a:moveTo>
                <a:pt x="3003380" y="373894"/>
              </a:moveTo>
              <a:arcTo wR="1878644" hR="1878644" stAng="18406594" swAng="82429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63312-C8F3-4BC6-8A74-757E0FE0CF69}">
      <dsp:nvSpPr>
        <dsp:cNvPr id="0" name=""/>
        <dsp:cNvSpPr/>
      </dsp:nvSpPr>
      <dsp:spPr>
        <a:xfrm>
          <a:off x="6176439" y="1484880"/>
          <a:ext cx="2119652" cy="177352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২০০৭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একাডেমী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sp:txBody>
      <dsp:txXfrm>
        <a:off x="6263015" y="1571456"/>
        <a:ext cx="1946500" cy="1600371"/>
      </dsp:txXfrm>
    </dsp:sp>
    <dsp:sp modelId="{418CFEC5-8164-49E0-BEFF-889D1A56FCA3}">
      <dsp:nvSpPr>
        <dsp:cNvPr id="0" name=""/>
        <dsp:cNvSpPr/>
      </dsp:nvSpPr>
      <dsp:spPr>
        <a:xfrm>
          <a:off x="3553169" y="409228"/>
          <a:ext cx="3757288" cy="3757288"/>
        </a:xfrm>
        <a:custGeom>
          <a:avLst/>
          <a:gdLst/>
          <a:ahLst/>
          <a:cxnLst/>
          <a:rect l="0" t="0" r="0" b="0"/>
          <a:pathLst>
            <a:path>
              <a:moveTo>
                <a:pt x="3484302" y="2853919"/>
              </a:moveTo>
              <a:arcTo wR="1878644" hR="1878644" stAng="1876467" swAng="998368"/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51017-E9ED-4D3D-871E-20ABE8438175}">
      <dsp:nvSpPr>
        <dsp:cNvPr id="0" name=""/>
        <dsp:cNvSpPr/>
      </dsp:nvSpPr>
      <dsp:spPr>
        <a:xfrm>
          <a:off x="3927920" y="3577100"/>
          <a:ext cx="2758925" cy="142408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টেলিভিশনের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খ্যাতিমান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উপস্থাপক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997438" y="3646618"/>
        <a:ext cx="2619889" cy="1285050"/>
      </dsp:txXfrm>
    </dsp:sp>
    <dsp:sp modelId="{8A2FFA62-37FD-4AA0-BFB5-CD3B249B7988}">
      <dsp:nvSpPr>
        <dsp:cNvPr id="0" name=""/>
        <dsp:cNvSpPr/>
      </dsp:nvSpPr>
      <dsp:spPr>
        <a:xfrm>
          <a:off x="3428739" y="531856"/>
          <a:ext cx="3757288" cy="3757288"/>
        </a:xfrm>
        <a:custGeom>
          <a:avLst/>
          <a:gdLst/>
          <a:ahLst/>
          <a:cxnLst/>
          <a:rect l="0" t="0" r="0" b="0"/>
          <a:pathLst>
            <a:path>
              <a:moveTo>
                <a:pt x="495856" y="3150336"/>
              </a:moveTo>
              <a:arcTo wR="1878644" hR="1878644" stAng="8243791" swAng="881990"/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A9041-F691-4A72-AE5B-F5AEB420B77D}">
      <dsp:nvSpPr>
        <dsp:cNvPr id="0" name=""/>
        <dsp:cNvSpPr/>
      </dsp:nvSpPr>
      <dsp:spPr>
        <a:xfrm>
          <a:off x="2483180" y="1535657"/>
          <a:ext cx="1891117" cy="17496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শিশুতোষ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ধুত্তুরি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</a:p>
      </dsp:txBody>
      <dsp:txXfrm>
        <a:off x="2568593" y="1621070"/>
        <a:ext cx="1720291" cy="1578858"/>
      </dsp:txXfrm>
    </dsp:sp>
    <dsp:sp modelId="{44B347C5-BA9D-4154-BB69-B03B8CA4934F}">
      <dsp:nvSpPr>
        <dsp:cNvPr id="0" name=""/>
        <dsp:cNvSpPr/>
      </dsp:nvSpPr>
      <dsp:spPr>
        <a:xfrm>
          <a:off x="3924199" y="789054"/>
          <a:ext cx="3757288" cy="3757288"/>
        </a:xfrm>
        <a:custGeom>
          <a:avLst/>
          <a:gdLst/>
          <a:ahLst/>
          <a:cxnLst/>
          <a:rect l="0" t="0" r="0" b="0"/>
          <a:pathLst>
            <a:path>
              <a:moveTo>
                <a:pt x="382517" y="742462"/>
              </a:moveTo>
              <a:arcTo wR="1878644" hR="1878644" stAng="13032815" swAng="934370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32C86-F0FB-489D-9ADC-832A895C334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A3AE5-F9EC-4ED5-9D1A-D2EE3E2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7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86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9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95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7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6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3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5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6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3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3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7263-E7CA-4F41-A16B-0781E40C6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ED0DC-5BF1-4186-B477-224E7F4BB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0BFD2-BA35-4A99-9A25-286AB325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735E4-EC6D-45A5-B6D0-2DF06794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860D2-24C4-4ED8-BD9E-397195CE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0C75-9207-4311-838F-3765BA43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60526-A6D3-49DE-B072-79F4B195D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EE388-5BAC-4740-92E4-870E1152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FE03-792E-4C05-88AB-E52154C2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0D0FA-B444-48EF-A5E4-461FDBCB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53B5B-7506-46DD-9C82-19BFC3F01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E95E4-B82E-4131-9337-FDC1757C6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867D-F827-4C30-A0F0-AA06FE6B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5A9FA-DCDD-4814-9F3D-4BFE1754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1A35-0657-480D-BA34-7F760F5F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6078-3B1C-415E-B1E7-47720F56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54471-E3EF-4F99-9177-B29E36434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CFBC8-1995-4135-BD44-D41797E2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FBE76-90B5-49A1-9A3C-42C542EB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7BB3-589F-46DD-98DD-27BA3929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91AB-567D-4B73-B4A0-4EF6BCA3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5FDBA-38B9-400F-BC74-690525C6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1B1C4-79E6-4763-B43A-C8E424A4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2898-8351-4495-8B4F-7C8EF5A2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DF17D-505B-464A-9380-9575524D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885E-404A-44A7-A58A-2F409DAB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EBEC9-A26B-4960-991E-D43C3D297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BE2CF-3768-431E-8F85-246A1157E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C80CE-F345-4507-9AE7-5D64C428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19BA9-2644-4654-93F7-D92A0D29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D55A4-6BEE-49A0-9AF3-DF3C0DD9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7EE2-67D5-4041-B7A0-B7115F88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DC002-DC9F-4580-BE34-0DC156DB3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EC081-7450-4E01-A867-B08CF6C1C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0878-0957-4028-8A45-C6B7E347B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E54CE-1FB0-4E51-903F-FB218A08E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82985-B1AE-42BA-A016-A2645ED7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CFEDB-23EB-439F-ACAE-52C0C21D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4CA30-643F-4B0A-909C-6043CDA8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5B8D-26AC-4029-B920-FAFF817F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2B7C9-B3A7-45FB-A19E-8AA232F1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A38DD-2A67-4DD9-8444-AED105F9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7AF63-5785-4FD4-B190-22318D07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5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43DB8-6151-4FC7-839D-58CF6990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0B057-CB7A-4B02-8E95-B3846EB6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AB8A6-C469-4291-8EF4-442EE8D1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A6DC-24D8-41BE-8248-B6BFD8BF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D1DC-CF2B-4280-90F4-FEA6C087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0A1CA-1071-4653-A964-3A02CA05A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9E5C5-A164-4D19-BADB-3ABF826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F44C3-A017-4780-91A8-B7C8F849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2E293-CF1A-44CD-BABC-AC2B7BB5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C8B5-982E-4EAA-8088-8C32A354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C8C0A-34F5-4415-B2A6-CF9DA637E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59B6E-37A0-4F21-8E18-5739A03E6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19215-F911-4116-BC41-5CF8EE7E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20306-FE50-4DAB-8B0B-C7FEADF2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0AB94-9D05-48E8-A3AB-C8B2EF96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7FCEC-6B2E-4783-B7CF-130A2169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FC5E5-8980-40E9-ADCD-6616DCB59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99DC3-8378-441D-A105-7093D4FF8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1D738-1DDC-42E7-9C67-026BA26A932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0386-6C8F-4100-9F7D-E8E865965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1B4EA-2145-4F1C-860C-F9C9334B7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09CD-1BB1-4F20-82BB-E7941F11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2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gif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395F2-CDBC-4DFA-8CA8-3F14CF84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" y="201642"/>
            <a:ext cx="11720126" cy="6454718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11435" y="201640"/>
            <a:ext cx="4527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F912A-2F79-4C5B-92C3-2D44848BD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0"/>
            <a:ext cx="11720126" cy="6454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C6112F-2D83-42A4-973A-A6636A0371E6}"/>
              </a:ext>
            </a:extLst>
          </p:cNvPr>
          <p:cNvSpPr/>
          <p:nvPr/>
        </p:nvSpPr>
        <p:spPr>
          <a:xfrm>
            <a:off x="6409965" y="300686"/>
            <a:ext cx="45268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4453E5-C54C-4627-B820-277D203761FC}"/>
              </a:ext>
            </a:extLst>
          </p:cNvPr>
          <p:cNvSpPr txBox="1"/>
          <p:nvPr/>
        </p:nvSpPr>
        <p:spPr>
          <a:xfrm>
            <a:off x="6510949" y="275895"/>
            <a:ext cx="391803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 এবং অর্থ বলি ।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96F0A-9E9B-440D-B2A8-7322F1270CE2}"/>
              </a:ext>
            </a:extLst>
          </p:cNvPr>
          <p:cNvGrpSpPr/>
          <p:nvPr/>
        </p:nvGrpSpPr>
        <p:grpSpPr>
          <a:xfrm>
            <a:off x="706193" y="465837"/>
            <a:ext cx="10950428" cy="6127791"/>
            <a:chOff x="686398" y="557588"/>
            <a:chExt cx="10950428" cy="63708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5B4548-E5EC-408E-92F0-D175ACF1E069}"/>
                </a:ext>
              </a:extLst>
            </p:cNvPr>
            <p:cNvGrpSpPr/>
            <p:nvPr/>
          </p:nvGrpSpPr>
          <p:grpSpPr>
            <a:xfrm>
              <a:off x="686398" y="1059381"/>
              <a:ext cx="10950428" cy="5869094"/>
              <a:chOff x="5557263" y="2007275"/>
              <a:chExt cx="12327384" cy="464402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75333A-AAA7-41E1-93E6-C77177E6F9DE}"/>
                  </a:ext>
                </a:extLst>
              </p:cNvPr>
              <p:cNvSpPr txBox="1"/>
              <p:nvPr/>
            </p:nvSpPr>
            <p:spPr>
              <a:xfrm>
                <a:off x="14214347" y="2826715"/>
                <a:ext cx="3670300" cy="511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9709D4-5818-42C3-9678-6DE167018CFB}"/>
                  </a:ext>
                </a:extLst>
              </p:cNvPr>
              <p:cNvSpPr txBox="1"/>
              <p:nvPr/>
            </p:nvSpPr>
            <p:spPr>
              <a:xfrm>
                <a:off x="13198649" y="2007275"/>
                <a:ext cx="3670300" cy="462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C5CB02B-D2AB-457E-B4F6-36CC5899B9C5}"/>
                  </a:ext>
                </a:extLst>
              </p:cNvPr>
              <p:cNvGrpSpPr/>
              <p:nvPr/>
            </p:nvGrpSpPr>
            <p:grpSpPr>
              <a:xfrm>
                <a:off x="5557263" y="2436202"/>
                <a:ext cx="5744353" cy="4215093"/>
                <a:chOff x="-1659512" y="791400"/>
                <a:chExt cx="5744353" cy="608172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8B2605-853A-4E64-82CD-466C04B8BEA8}"/>
                    </a:ext>
                  </a:extLst>
                </p:cNvPr>
                <p:cNvSpPr txBox="1"/>
                <p:nvPr/>
              </p:nvSpPr>
              <p:spPr>
                <a:xfrm>
                  <a:off x="-1563891" y="791400"/>
                  <a:ext cx="5648732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দোয়েল কোয়েল ময়না কোকিল 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56C0909-AB45-44A4-AC3C-2ECBBDB89BA3}"/>
                    </a:ext>
                  </a:extLst>
                </p:cNvPr>
                <p:cNvSpPr txBox="1"/>
                <p:nvPr/>
              </p:nvSpPr>
              <p:spPr>
                <a:xfrm>
                  <a:off x="-1553166" y="1307090"/>
                  <a:ext cx="3670299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সবার আছে গান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E9328E-C794-4655-ADDE-118D05BF2B81}"/>
                    </a:ext>
                  </a:extLst>
                </p:cNvPr>
                <p:cNvSpPr txBox="1"/>
                <p:nvPr/>
              </p:nvSpPr>
              <p:spPr>
                <a:xfrm>
                  <a:off x="-1645711" y="1779108"/>
                  <a:ext cx="3670300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পাখির গানে পাখির সুরে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A7002D1-292C-4B7D-8F97-768C8C0EDA84}"/>
                    </a:ext>
                  </a:extLst>
                </p:cNvPr>
                <p:cNvSpPr txBox="1"/>
                <p:nvPr/>
              </p:nvSpPr>
              <p:spPr>
                <a:xfrm>
                  <a:off x="-1185659" y="2219668"/>
                  <a:ext cx="3670299" cy="667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সবার প্রাণ ।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D6F937F-E02F-4281-8B08-36FBFDD42465}"/>
                    </a:ext>
                  </a:extLst>
                </p:cNvPr>
                <p:cNvSpPr txBox="1"/>
                <p:nvPr/>
              </p:nvSpPr>
              <p:spPr>
                <a:xfrm>
                  <a:off x="-1645711" y="2996336"/>
                  <a:ext cx="3670300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সাগর নদীর             র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B56558D-ED82-4843-BA52-5724CED64C70}"/>
                    </a:ext>
                  </a:extLst>
                </p:cNvPr>
                <p:cNvSpPr txBox="1"/>
                <p:nvPr/>
              </p:nvSpPr>
              <p:spPr>
                <a:xfrm>
                  <a:off x="-1563891" y="3447411"/>
                  <a:ext cx="3670300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মন ভোলানো সুর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B9FC6D9-00D1-411A-8F6F-064F3DB15E9F}"/>
                    </a:ext>
                  </a:extLst>
                </p:cNvPr>
                <p:cNvSpPr txBox="1"/>
                <p:nvPr/>
              </p:nvSpPr>
              <p:spPr>
                <a:xfrm>
                  <a:off x="-1645712" y="3943426"/>
                  <a:ext cx="3670300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নদী হচ্ছে 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3E583A6-C72D-4467-854F-160977ABB18E}"/>
                    </a:ext>
                  </a:extLst>
                </p:cNvPr>
                <p:cNvSpPr txBox="1"/>
                <p:nvPr/>
              </p:nvSpPr>
              <p:spPr>
                <a:xfrm>
                  <a:off x="-1497875" y="4446366"/>
                  <a:ext cx="3670299" cy="667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সাগর 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E453548-76D4-4CE9-BE9F-1C2F42158517}"/>
                    </a:ext>
                  </a:extLst>
                </p:cNvPr>
                <p:cNvSpPr txBox="1"/>
                <p:nvPr/>
              </p:nvSpPr>
              <p:spPr>
                <a:xfrm>
                  <a:off x="-1553166" y="5005143"/>
                  <a:ext cx="4368800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ছড়ায় পাহার সুরের বাহার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840C2D-4A05-4102-ABFD-AC3BBBA77635}"/>
                    </a:ext>
                  </a:extLst>
                </p:cNvPr>
                <p:cNvSpPr txBox="1"/>
                <p:nvPr/>
              </p:nvSpPr>
              <p:spPr>
                <a:xfrm>
                  <a:off x="-1553166" y="5437821"/>
                  <a:ext cx="3670300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ঝরনা প্রকৃতিতে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336FA70-C66D-4AF4-AABD-12DE6E2C7495}"/>
                    </a:ext>
                  </a:extLst>
                </p:cNvPr>
                <p:cNvSpPr txBox="1"/>
                <p:nvPr/>
              </p:nvSpPr>
              <p:spPr>
                <a:xfrm>
                  <a:off x="-1659512" y="5841896"/>
                  <a:ext cx="3670300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বাতাসে তার 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F2F84FA-808F-4CB0-B90B-981FA1E5F88C}"/>
                    </a:ext>
                  </a:extLst>
                </p:cNvPr>
                <p:cNvSpPr txBox="1"/>
                <p:nvPr/>
              </p:nvSpPr>
              <p:spPr>
                <a:xfrm>
                  <a:off x="-1606339" y="6205503"/>
                  <a:ext cx="3670300" cy="667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গ্রীষ্ম-বর্ষা-শীতে ।</a:t>
                  </a:r>
                  <a:endPara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F818F6-15F7-4102-8D87-CE98EC988343}"/>
                </a:ext>
              </a:extLst>
            </p:cNvPr>
            <p:cNvSpPr txBox="1"/>
            <p:nvPr/>
          </p:nvSpPr>
          <p:spPr>
            <a:xfrm>
              <a:off x="1025814" y="557588"/>
              <a:ext cx="3102429" cy="6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ফেব্রুয়ার</a:t>
              </a:r>
              <a:r>
                <a:rPr lang="bn-BD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bn-BD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8AC12E-F9EC-4F50-AE6C-B6BBA7F5EC98}"/>
                </a:ext>
              </a:extLst>
            </p:cNvPr>
            <p:cNvSpPr txBox="1"/>
            <p:nvPr/>
          </p:nvSpPr>
          <p:spPr>
            <a:xfrm>
              <a:off x="907846" y="1088701"/>
              <a:ext cx="3102429" cy="60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লুৎফর রহমান লিটন</a:t>
              </a:r>
              <a:endParaRPr lang="en-US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AA5ED-87A0-4FDC-9D90-0F1AE024C15B}"/>
                </a:ext>
              </a:extLst>
            </p:cNvPr>
            <p:cNvSpPr txBox="1"/>
            <p:nvPr/>
          </p:nvSpPr>
          <p:spPr>
            <a:xfrm>
              <a:off x="762359" y="2841625"/>
              <a:ext cx="867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মুগ্ধ</a:t>
              </a:r>
              <a:endPara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4F0524-5B73-42F7-B472-DF4FB1B94BF6}"/>
                </a:ext>
              </a:extLst>
            </p:cNvPr>
            <p:cNvSpPr txBox="1"/>
            <p:nvPr/>
          </p:nvSpPr>
          <p:spPr>
            <a:xfrm>
              <a:off x="2168001" y="3530565"/>
              <a:ext cx="1566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ঊর্মিমালা</a:t>
              </a:r>
              <a:endPara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D23E70-978D-434C-AE49-FD06BE9FED12}"/>
                </a:ext>
              </a:extLst>
            </p:cNvPr>
            <p:cNvSpPr txBox="1"/>
            <p:nvPr/>
          </p:nvSpPr>
          <p:spPr>
            <a:xfrm>
              <a:off x="2025949" y="4385232"/>
              <a:ext cx="1515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স্রোতস্বিনী</a:t>
              </a:r>
              <a:endPara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C8507D-FE87-4B93-9A0D-608E6A4B714F}"/>
                </a:ext>
              </a:extLst>
            </p:cNvPr>
            <p:cNvSpPr txBox="1"/>
            <p:nvPr/>
          </p:nvSpPr>
          <p:spPr>
            <a:xfrm>
              <a:off x="2381195" y="6043596"/>
              <a:ext cx="1404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প্রতিধ্বনি</a:t>
              </a:r>
              <a:endPara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9199DD-CB41-4003-B8A6-1309DA645D68}"/>
                </a:ext>
              </a:extLst>
            </p:cNvPr>
            <p:cNvSpPr txBox="1"/>
            <p:nvPr/>
          </p:nvSpPr>
          <p:spPr>
            <a:xfrm>
              <a:off x="1594849" y="4802862"/>
              <a:ext cx="1110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সমুদ্দুর</a:t>
              </a:r>
              <a:endPara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FC5E4B-EA08-4210-ADD1-A606B28A7EA9}"/>
              </a:ext>
            </a:extLst>
          </p:cNvPr>
          <p:cNvCxnSpPr>
            <a:cxnSpLocks/>
          </p:cNvCxnSpPr>
          <p:nvPr/>
        </p:nvCxnSpPr>
        <p:spPr>
          <a:xfrm>
            <a:off x="849775" y="3198788"/>
            <a:ext cx="551927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90825C-73B3-4CBF-BDEE-5C24C42B8F7C}"/>
              </a:ext>
            </a:extLst>
          </p:cNvPr>
          <p:cNvCxnSpPr>
            <a:cxnSpLocks/>
          </p:cNvCxnSpPr>
          <p:nvPr/>
        </p:nvCxnSpPr>
        <p:spPr>
          <a:xfrm>
            <a:off x="2273677" y="3791928"/>
            <a:ext cx="105976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8B28C0-9342-477E-AA3B-F01A0A04D3E9}"/>
              </a:ext>
            </a:extLst>
          </p:cNvPr>
          <p:cNvCxnSpPr>
            <a:cxnSpLocks/>
          </p:cNvCxnSpPr>
          <p:nvPr/>
        </p:nvCxnSpPr>
        <p:spPr>
          <a:xfrm flipV="1">
            <a:off x="2130643" y="4585053"/>
            <a:ext cx="1128776" cy="17681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AC7B1B-7179-459D-8990-C243B48075C4}"/>
              </a:ext>
            </a:extLst>
          </p:cNvPr>
          <p:cNvCxnSpPr>
            <a:cxnSpLocks/>
          </p:cNvCxnSpPr>
          <p:nvPr/>
        </p:nvCxnSpPr>
        <p:spPr>
          <a:xfrm>
            <a:off x="1614644" y="5019883"/>
            <a:ext cx="91440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8B624A-7407-4033-AF7C-9CB39A6C28D4}"/>
              </a:ext>
            </a:extLst>
          </p:cNvPr>
          <p:cNvCxnSpPr>
            <a:cxnSpLocks/>
          </p:cNvCxnSpPr>
          <p:nvPr/>
        </p:nvCxnSpPr>
        <p:spPr>
          <a:xfrm>
            <a:off x="2450398" y="6170747"/>
            <a:ext cx="1040851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F7B6E5-0D3D-421E-871D-2537F835A645}"/>
              </a:ext>
            </a:extLst>
          </p:cNvPr>
          <p:cNvGrpSpPr/>
          <p:nvPr/>
        </p:nvGrpSpPr>
        <p:grpSpPr>
          <a:xfrm>
            <a:off x="6288309" y="1678585"/>
            <a:ext cx="5017774" cy="707886"/>
            <a:chOff x="6288309" y="1678585"/>
            <a:chExt cx="5017774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935355-9183-4F64-98A0-B84C72ABEF1B}"/>
                </a:ext>
              </a:extLst>
            </p:cNvPr>
            <p:cNvSpPr txBox="1"/>
            <p:nvPr/>
          </p:nvSpPr>
          <p:spPr>
            <a:xfrm>
              <a:off x="6288309" y="1678585"/>
              <a:ext cx="50177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মুগ্ধ</a:t>
              </a:r>
              <a:r>
                <a:rPr lang="bn-BD" sz="32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BD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বিমোহিত ,আনন্দিত ।</a:t>
              </a:r>
              <a:endPara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922CF7-4005-448B-9DC2-199C6F8ABF7D}"/>
                </a:ext>
              </a:extLst>
            </p:cNvPr>
            <p:cNvCxnSpPr>
              <a:cxnSpLocks/>
            </p:cNvCxnSpPr>
            <p:nvPr/>
          </p:nvCxnSpPr>
          <p:spPr>
            <a:xfrm>
              <a:off x="7042715" y="2010186"/>
              <a:ext cx="519827" cy="0"/>
            </a:xfrm>
            <a:prstGeom prst="line">
              <a:avLst/>
            </a:prstGeom>
            <a:ln w="38100">
              <a:solidFill>
                <a:srgbClr val="00206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4FC3E5-8568-49F9-B50F-F8D41083E1E8}"/>
              </a:ext>
            </a:extLst>
          </p:cNvPr>
          <p:cNvGrpSpPr/>
          <p:nvPr/>
        </p:nvGrpSpPr>
        <p:grpSpPr>
          <a:xfrm>
            <a:off x="6261367" y="2371048"/>
            <a:ext cx="5017774" cy="1323439"/>
            <a:chOff x="6261367" y="2806256"/>
            <a:chExt cx="5017774" cy="132343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76304F-D8C3-410B-9BB5-F87A1118BE6D}"/>
                </a:ext>
              </a:extLst>
            </p:cNvPr>
            <p:cNvSpPr txBox="1"/>
            <p:nvPr/>
          </p:nvSpPr>
          <p:spPr>
            <a:xfrm>
              <a:off x="6261367" y="2806256"/>
              <a:ext cx="50177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ঊর্মিমালা       নদী বা ঢেউয়ের সাগর ।</a:t>
              </a:r>
              <a:endPara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FA02B2-147B-4F85-B430-07784BCA8BB7}"/>
                </a:ext>
              </a:extLst>
            </p:cNvPr>
            <p:cNvCxnSpPr>
              <a:cxnSpLocks/>
            </p:cNvCxnSpPr>
            <p:nvPr/>
          </p:nvCxnSpPr>
          <p:spPr>
            <a:xfrm>
              <a:off x="7919357" y="3184769"/>
              <a:ext cx="637223" cy="0"/>
            </a:xfrm>
            <a:prstGeom prst="line">
              <a:avLst/>
            </a:prstGeom>
            <a:ln w="38100">
              <a:solidFill>
                <a:srgbClr val="00206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41DEF0-179F-4E12-B77C-52AFF7B85D56}"/>
              </a:ext>
            </a:extLst>
          </p:cNvPr>
          <p:cNvGrpSpPr/>
          <p:nvPr/>
        </p:nvGrpSpPr>
        <p:grpSpPr>
          <a:xfrm>
            <a:off x="6234425" y="3634885"/>
            <a:ext cx="3701751" cy="707886"/>
            <a:chOff x="6153449" y="4261247"/>
            <a:chExt cx="3701751" cy="70788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280EC9-F579-47E0-B836-63C60A186D75}"/>
                </a:ext>
              </a:extLst>
            </p:cNvPr>
            <p:cNvSpPr txBox="1"/>
            <p:nvPr/>
          </p:nvSpPr>
          <p:spPr>
            <a:xfrm>
              <a:off x="6153449" y="4261247"/>
              <a:ext cx="37017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স্রোতস্বিনী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ন</a:t>
              </a:r>
              <a:r>
                <a:rPr lang="bn-BD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।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A8E870E-C67E-4137-B438-3613B3A7BB48}"/>
                </a:ext>
              </a:extLst>
            </p:cNvPr>
            <p:cNvCxnSpPr>
              <a:cxnSpLocks/>
            </p:cNvCxnSpPr>
            <p:nvPr/>
          </p:nvCxnSpPr>
          <p:spPr>
            <a:xfrm>
              <a:off x="7792357" y="4632569"/>
              <a:ext cx="637223" cy="0"/>
            </a:xfrm>
            <a:prstGeom prst="line">
              <a:avLst/>
            </a:prstGeom>
            <a:ln w="38100">
              <a:solidFill>
                <a:srgbClr val="00206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7B6BE1-9991-4978-BC13-0954C72B2CD8}"/>
              </a:ext>
            </a:extLst>
          </p:cNvPr>
          <p:cNvGrpSpPr/>
          <p:nvPr/>
        </p:nvGrpSpPr>
        <p:grpSpPr>
          <a:xfrm>
            <a:off x="6234425" y="4886816"/>
            <a:ext cx="5694013" cy="1938992"/>
            <a:chOff x="6153449" y="3950476"/>
            <a:chExt cx="5694013" cy="19389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955045-9DA4-4C17-9DC3-213C68A36A52}"/>
                </a:ext>
              </a:extLst>
            </p:cNvPr>
            <p:cNvSpPr txBox="1"/>
            <p:nvPr/>
          </p:nvSpPr>
          <p:spPr>
            <a:xfrm>
              <a:off x="6153449" y="3950476"/>
              <a:ext cx="56940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প্রতিধ্বনি        বাতাসে ধাক্কায় ধ্বনির পুনরায় ফিরে আসাকে প্রতিধ্বনি বলে ।</a:t>
              </a:r>
              <a:endPara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0010414-F8CB-4C76-8C14-4BD38042FECB}"/>
                </a:ext>
              </a:extLst>
            </p:cNvPr>
            <p:cNvCxnSpPr>
              <a:cxnSpLocks/>
            </p:cNvCxnSpPr>
            <p:nvPr/>
          </p:nvCxnSpPr>
          <p:spPr>
            <a:xfrm>
              <a:off x="7759876" y="4254406"/>
              <a:ext cx="637223" cy="0"/>
            </a:xfrm>
            <a:prstGeom prst="line">
              <a:avLst/>
            </a:prstGeom>
            <a:ln w="38100">
              <a:solidFill>
                <a:srgbClr val="00206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113775-203B-450C-84FB-0A3559796B64}"/>
              </a:ext>
            </a:extLst>
          </p:cNvPr>
          <p:cNvGrpSpPr/>
          <p:nvPr/>
        </p:nvGrpSpPr>
        <p:grpSpPr>
          <a:xfrm>
            <a:off x="6234425" y="4227881"/>
            <a:ext cx="5694013" cy="707886"/>
            <a:chOff x="6153449" y="4261247"/>
            <a:chExt cx="3701751" cy="70788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8280B1-5C15-45BA-B061-27BA60CA895B}"/>
                </a:ext>
              </a:extLst>
            </p:cNvPr>
            <p:cNvSpPr txBox="1"/>
            <p:nvPr/>
          </p:nvSpPr>
          <p:spPr>
            <a:xfrm>
              <a:off x="6153449" y="4261247"/>
              <a:ext cx="37017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সমুদ্দুর          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কথ্য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40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 ।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ECE2D6B-3061-4F39-A4BB-B647A277520F}"/>
                </a:ext>
              </a:extLst>
            </p:cNvPr>
            <p:cNvCxnSpPr>
              <a:cxnSpLocks/>
            </p:cNvCxnSpPr>
            <p:nvPr/>
          </p:nvCxnSpPr>
          <p:spPr>
            <a:xfrm>
              <a:off x="7025889" y="4616635"/>
              <a:ext cx="430089" cy="0"/>
            </a:xfrm>
            <a:prstGeom prst="line">
              <a:avLst/>
            </a:prstGeom>
            <a:ln w="38100">
              <a:solidFill>
                <a:srgbClr val="00206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036B0D-C925-44FE-8E2E-5079F17A2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252023"/>
            <a:ext cx="6246644" cy="4881489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17F2E9-7086-4BBB-BEF6-98B5C37B0E2C}"/>
              </a:ext>
            </a:extLst>
          </p:cNvPr>
          <p:cNvSpPr txBox="1"/>
          <p:nvPr/>
        </p:nvSpPr>
        <p:spPr>
          <a:xfrm>
            <a:off x="1910301" y="301143"/>
            <a:ext cx="3390097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DCE2C-2D7D-43E2-9ADE-BD17272D3B4C}"/>
              </a:ext>
            </a:extLst>
          </p:cNvPr>
          <p:cNvSpPr txBox="1"/>
          <p:nvPr/>
        </p:nvSpPr>
        <p:spPr>
          <a:xfrm>
            <a:off x="2332030" y="6040603"/>
            <a:ext cx="2163651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2DB90-B37C-4DD8-B474-720A9A911984}"/>
              </a:ext>
            </a:extLst>
          </p:cNvPr>
          <p:cNvSpPr txBox="1"/>
          <p:nvPr/>
        </p:nvSpPr>
        <p:spPr>
          <a:xfrm>
            <a:off x="6891603" y="233477"/>
            <a:ext cx="400962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F80A3-89B1-4A61-8433-C9FB8F9F6300}"/>
              </a:ext>
            </a:extLst>
          </p:cNvPr>
          <p:cNvSpPr txBox="1"/>
          <p:nvPr/>
        </p:nvSpPr>
        <p:spPr>
          <a:xfrm>
            <a:off x="6827710" y="1073506"/>
            <a:ext cx="53436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কাঁদুনে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ফেব্রুয়ারিতেও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ত্মত্যাগের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15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DC35C4-1921-4E65-B110-98DCEDD86E88}"/>
              </a:ext>
            </a:extLst>
          </p:cNvPr>
          <p:cNvGrpSpPr/>
          <p:nvPr/>
        </p:nvGrpSpPr>
        <p:grpSpPr>
          <a:xfrm>
            <a:off x="-13732501" y="788831"/>
            <a:ext cx="10921285" cy="5280338"/>
            <a:chOff x="635357" y="1223494"/>
            <a:chExt cx="10921285" cy="5280338"/>
          </a:xfrm>
          <a:solidFill>
            <a:srgbClr val="00B050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F9AAF18-BD3A-4A53-9A0C-750771A6DCD3}"/>
                </a:ext>
              </a:extLst>
            </p:cNvPr>
            <p:cNvSpPr/>
            <p:nvPr/>
          </p:nvSpPr>
          <p:spPr>
            <a:xfrm>
              <a:off x="635357" y="1223494"/>
              <a:ext cx="10921285" cy="5280338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0B3AC4-98A3-443B-85C0-27CCEF8211F1}"/>
                </a:ext>
              </a:extLst>
            </p:cNvPr>
            <p:cNvSpPr txBox="1"/>
            <p:nvPr/>
          </p:nvSpPr>
          <p:spPr>
            <a:xfrm>
              <a:off x="946596" y="1355284"/>
              <a:ext cx="10298805" cy="5016758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1952 </a:t>
              </a:r>
              <a:r>
                <a:rPr lang="en-US" sz="40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একু</a:t>
              </a:r>
              <a:r>
                <a:rPr lang="as-IN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ঙালি জাতির জীবনে একটি স্মরণীয় দিন । মাতৃভাষা বাংলাকে রাষ্ট্রভাষা করার দাবিতে ছাত্রসমাজ এই দিনে আন্দোলন শুরু করে । ছাত্রদের মিছিলে পাকিস্তানি সরকার গুলি চালায় । সালাম ,বরকত, শফিক, জব্বার ও আরও অনেকে (যাদের নাম জানা যায় নি ) শহীদ হন । ঐ ঘটনা অবলম্বন করে কবি লুৎফর রহমান রিটন ‘ফেব্রুয়ারির গান ’ কবিতাটি লিখেছেন । বাংলা ভাষার প্রতি মমতা আর শফিকদের প্রতি শ্রদ্ধা পেয়েছে এই কবিতায় ।</a:t>
              </a:r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8F3625-D8A6-494E-9017-A18B760607C9}"/>
              </a:ext>
            </a:extLst>
          </p:cNvPr>
          <p:cNvSpPr txBox="1"/>
          <p:nvPr/>
        </p:nvSpPr>
        <p:spPr>
          <a:xfrm>
            <a:off x="3222171" y="252973"/>
            <a:ext cx="5005174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1.20964 0.0314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8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5F0B3-1620-4C92-AF18-1C455F3C3F8D}"/>
              </a:ext>
            </a:extLst>
          </p:cNvPr>
          <p:cNvSpPr txBox="1"/>
          <p:nvPr/>
        </p:nvSpPr>
        <p:spPr>
          <a:xfrm>
            <a:off x="3700275" y="614130"/>
            <a:ext cx="36868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0ED87-8B2D-4D3E-A35D-9F13A21E1BAE}"/>
              </a:ext>
            </a:extLst>
          </p:cNvPr>
          <p:cNvSpPr txBox="1"/>
          <p:nvPr/>
        </p:nvSpPr>
        <p:spPr>
          <a:xfrm>
            <a:off x="1997611" y="3870520"/>
            <a:ext cx="783771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কবি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পরিচয় দাও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5D60E1-86A9-406C-8B11-4520B6DC6208}"/>
              </a:ext>
            </a:extLst>
          </p:cNvPr>
          <p:cNvSpPr/>
          <p:nvPr/>
        </p:nvSpPr>
        <p:spPr>
          <a:xfrm>
            <a:off x="5170881" y="2353285"/>
            <a:ext cx="74558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53795E-7E1E-435C-AF42-6CEC088C2BDA}"/>
              </a:ext>
            </a:extLst>
          </p:cNvPr>
          <p:cNvSpPr txBox="1"/>
          <p:nvPr/>
        </p:nvSpPr>
        <p:spPr>
          <a:xfrm>
            <a:off x="4881757" y="331529"/>
            <a:ext cx="2004546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9130D-10B2-4127-A18E-BA7D0966785E}"/>
              </a:ext>
            </a:extLst>
          </p:cNvPr>
          <p:cNvSpPr txBox="1"/>
          <p:nvPr/>
        </p:nvSpPr>
        <p:spPr>
          <a:xfrm>
            <a:off x="774893" y="4370138"/>
            <a:ext cx="621792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গান কবিতার মূলভাব কী ? পাঁচটি করে বাক্য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F2A728-FC0E-4013-9958-56E1C833A07F}"/>
              </a:ext>
            </a:extLst>
          </p:cNvPr>
          <p:cNvGrpSpPr/>
          <p:nvPr/>
        </p:nvGrpSpPr>
        <p:grpSpPr>
          <a:xfrm>
            <a:off x="7765401" y="2123542"/>
            <a:ext cx="2518347" cy="1813810"/>
            <a:chOff x="7330188" y="2182329"/>
            <a:chExt cx="2518347" cy="181381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Callout: Down Arrow 11">
              <a:extLst>
                <a:ext uri="{FF2B5EF4-FFF2-40B4-BE49-F238E27FC236}">
                  <a16:creationId xmlns:a16="http://schemas.microsoft.com/office/drawing/2014/main" id="{4C9C86FE-7362-4ECC-9FBA-F0A9E7D9D4B5}"/>
                </a:ext>
              </a:extLst>
            </p:cNvPr>
            <p:cNvSpPr/>
            <p:nvPr/>
          </p:nvSpPr>
          <p:spPr>
            <a:xfrm>
              <a:off x="7330188" y="2182329"/>
              <a:ext cx="2518347" cy="1813810"/>
            </a:xfrm>
            <a:prstGeom prst="downArrowCallou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4B09E1-38EB-4BA6-9E84-3E8CF40BF5CB}"/>
                </a:ext>
              </a:extLst>
            </p:cNvPr>
            <p:cNvSpPr txBox="1"/>
            <p:nvPr/>
          </p:nvSpPr>
          <p:spPr>
            <a:xfrm>
              <a:off x="7552565" y="2456132"/>
              <a:ext cx="2023672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দলের নাম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B0059E-9CC6-4944-A1A5-6180EF85DA1E}"/>
              </a:ext>
            </a:extLst>
          </p:cNvPr>
          <p:cNvSpPr txBox="1"/>
          <p:nvPr/>
        </p:nvSpPr>
        <p:spPr>
          <a:xfrm>
            <a:off x="7270849" y="4646893"/>
            <a:ext cx="846210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FBF970-D4F2-4C13-9E33-864CD24477F0}"/>
              </a:ext>
            </a:extLst>
          </p:cNvPr>
          <p:cNvSpPr txBox="1"/>
          <p:nvPr/>
        </p:nvSpPr>
        <p:spPr>
          <a:xfrm>
            <a:off x="8539391" y="4677914"/>
            <a:ext cx="970369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6AD93-CB35-42F2-A62D-7E68BEC1C8E5}"/>
              </a:ext>
            </a:extLst>
          </p:cNvPr>
          <p:cNvSpPr txBox="1"/>
          <p:nvPr/>
        </p:nvSpPr>
        <p:spPr>
          <a:xfrm>
            <a:off x="9923485" y="4677914"/>
            <a:ext cx="1340505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9B8FF7-057F-4FED-A1D6-5B73B5B914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7"/>
          <a:stretch/>
        </p:blipFill>
        <p:spPr>
          <a:xfrm>
            <a:off x="896200" y="976684"/>
            <a:ext cx="4669536" cy="32008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08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7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2F5BF9-D8B0-4D96-BE4C-885224F6CD6C}"/>
              </a:ext>
            </a:extLst>
          </p:cNvPr>
          <p:cNvSpPr txBox="1"/>
          <p:nvPr/>
        </p:nvSpPr>
        <p:spPr>
          <a:xfrm>
            <a:off x="477178" y="938793"/>
            <a:ext cx="4766872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23293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55DE3-948A-4C9C-8DA6-BDE539C4FA99}"/>
              </a:ext>
            </a:extLst>
          </p:cNvPr>
          <p:cNvSpPr txBox="1"/>
          <p:nvPr/>
        </p:nvSpPr>
        <p:spPr>
          <a:xfrm>
            <a:off x="5832234" y="314483"/>
            <a:ext cx="1613941" cy="76449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47020-FFF1-4268-8F7F-A33414E79C3A}"/>
              </a:ext>
            </a:extLst>
          </p:cNvPr>
          <p:cNvSpPr txBox="1"/>
          <p:nvPr/>
        </p:nvSpPr>
        <p:spPr>
          <a:xfrm>
            <a:off x="347261" y="1669594"/>
            <a:ext cx="603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কয়েকজন ভাষা শহীদের নাম লেখ ।</a:t>
            </a:r>
            <a:endParaRPr lang="en-US" sz="36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5DE4F-4351-4269-BAFB-6BBE6D51C596}"/>
              </a:ext>
            </a:extLst>
          </p:cNvPr>
          <p:cNvSpPr txBox="1"/>
          <p:nvPr/>
        </p:nvSpPr>
        <p:spPr>
          <a:xfrm>
            <a:off x="393625" y="2692551"/>
            <a:ext cx="726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শহীদ ছেলের দান হিসেবে আমরা কী পেয়েছি ?</a:t>
            </a:r>
            <a:endParaRPr lang="en-US" sz="36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A1246-9C8E-4184-8B18-E5173A764EC5}"/>
              </a:ext>
            </a:extLst>
          </p:cNvPr>
          <p:cNvSpPr txBox="1"/>
          <p:nvPr/>
        </p:nvSpPr>
        <p:spPr>
          <a:xfrm>
            <a:off x="347265" y="3675390"/>
            <a:ext cx="451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নদীর আরেক নাম কী ?</a:t>
            </a:r>
            <a:endParaRPr lang="en-US" sz="36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185EA-6FA5-42E9-BAF6-C6D5A0FA5802}"/>
              </a:ext>
            </a:extLst>
          </p:cNvPr>
          <p:cNvSpPr txBox="1"/>
          <p:nvPr/>
        </p:nvSpPr>
        <p:spPr>
          <a:xfrm>
            <a:off x="347261" y="5721304"/>
            <a:ext cx="647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(ঙ) কবিতাটির কবির নাম কী ? </a:t>
            </a:r>
            <a:endParaRPr lang="en-US" sz="36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9FEE6-FBBA-44CA-AFC5-6013C552CE23}"/>
              </a:ext>
            </a:extLst>
          </p:cNvPr>
          <p:cNvSpPr txBox="1"/>
          <p:nvPr/>
        </p:nvSpPr>
        <p:spPr>
          <a:xfrm>
            <a:off x="371959" y="4738465"/>
            <a:ext cx="5002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সবার প্রাণ কিসে মুগ্ধ হয় ?</a:t>
            </a:r>
            <a:endParaRPr lang="en-US" sz="36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011E6-A195-44BE-9201-A6B7A2076801}"/>
              </a:ext>
            </a:extLst>
          </p:cNvPr>
          <p:cNvSpPr txBox="1"/>
          <p:nvPr/>
        </p:nvSpPr>
        <p:spPr>
          <a:xfrm>
            <a:off x="477178" y="2154551"/>
            <a:ext cx="616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জব্বার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2D0C3-AB16-4A5A-957F-62715B6A0810}"/>
              </a:ext>
            </a:extLst>
          </p:cNvPr>
          <p:cNvSpPr txBox="1"/>
          <p:nvPr/>
        </p:nvSpPr>
        <p:spPr>
          <a:xfrm>
            <a:off x="347266" y="3146963"/>
            <a:ext cx="1121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2BA5F-38AB-42BB-894E-5F6D2694EB64}"/>
              </a:ext>
            </a:extLst>
          </p:cNvPr>
          <p:cNvSpPr txBox="1"/>
          <p:nvPr/>
        </p:nvSpPr>
        <p:spPr>
          <a:xfrm>
            <a:off x="347264" y="4185191"/>
            <a:ext cx="707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E16B2-FF56-4DAC-B8BE-27F55C5CFE06}"/>
              </a:ext>
            </a:extLst>
          </p:cNvPr>
          <p:cNvSpPr txBox="1"/>
          <p:nvPr/>
        </p:nvSpPr>
        <p:spPr>
          <a:xfrm>
            <a:off x="347262" y="5248266"/>
            <a:ext cx="661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D7057-E643-4DDD-8A34-21559D99D2F7}"/>
              </a:ext>
            </a:extLst>
          </p:cNvPr>
          <p:cNvSpPr txBox="1"/>
          <p:nvPr/>
        </p:nvSpPr>
        <p:spPr>
          <a:xfrm>
            <a:off x="199850" y="6231105"/>
            <a:ext cx="783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171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804E6-8044-4D6D-9BC6-6D92FC2A936C}"/>
              </a:ext>
            </a:extLst>
          </p:cNvPr>
          <p:cNvSpPr txBox="1"/>
          <p:nvPr/>
        </p:nvSpPr>
        <p:spPr>
          <a:xfrm>
            <a:off x="4360984" y="446321"/>
            <a:ext cx="2711087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6D180-50EE-40A0-9AB6-9F2BF5D80506}"/>
              </a:ext>
            </a:extLst>
          </p:cNvPr>
          <p:cNvSpPr txBox="1"/>
          <p:nvPr/>
        </p:nvSpPr>
        <p:spPr>
          <a:xfrm>
            <a:off x="2783174" y="2626825"/>
            <a:ext cx="6893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 কোন ধরনের ঘটনা অবলম্বন করে এই কবিতাটি লিখেছেন ? পাঁচটি বাক্যে লেখ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E083D81-62A0-458D-B03F-E1E4C3283034}"/>
              </a:ext>
            </a:extLst>
          </p:cNvPr>
          <p:cNvSpPr/>
          <p:nvPr/>
        </p:nvSpPr>
        <p:spPr>
          <a:xfrm>
            <a:off x="1851581" y="2933876"/>
            <a:ext cx="689547" cy="49512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53608CC-D020-42FB-A147-E4B8A1D29E6C}"/>
              </a:ext>
            </a:extLst>
          </p:cNvPr>
          <p:cNvSpPr/>
          <p:nvPr/>
        </p:nvSpPr>
        <p:spPr>
          <a:xfrm>
            <a:off x="1851581" y="4303149"/>
            <a:ext cx="689548" cy="49512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5BB95-BAD8-49A0-8084-ED1E9CBAC4B8}"/>
              </a:ext>
            </a:extLst>
          </p:cNvPr>
          <p:cNvSpPr txBox="1"/>
          <p:nvPr/>
        </p:nvSpPr>
        <p:spPr>
          <a:xfrm>
            <a:off x="2783174" y="4196768"/>
            <a:ext cx="368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84401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5C11F0-F8BF-4460-834D-813BA9160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1491175"/>
            <a:ext cx="5675220" cy="5165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C0E5D-1F52-4A14-A850-94DAC8A6D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04" y="1491175"/>
            <a:ext cx="5675219" cy="51651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B6DD20-1DDC-4776-8034-9CF346DEBAF4}"/>
              </a:ext>
            </a:extLst>
          </p:cNvPr>
          <p:cNvSpPr/>
          <p:nvPr/>
        </p:nvSpPr>
        <p:spPr>
          <a:xfrm>
            <a:off x="1961766" y="250993"/>
            <a:ext cx="88204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0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49E0C6-1E82-42B9-A50D-7F9B36A2965E}"/>
              </a:ext>
            </a:extLst>
          </p:cNvPr>
          <p:cNvSpPr txBox="1"/>
          <p:nvPr/>
        </p:nvSpPr>
        <p:spPr>
          <a:xfrm>
            <a:off x="4511041" y="553976"/>
            <a:ext cx="2442755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6952FD-713E-4B9B-BE88-9CB367A907CC}"/>
              </a:ext>
            </a:extLst>
          </p:cNvPr>
          <p:cNvGrpSpPr/>
          <p:nvPr/>
        </p:nvGrpSpPr>
        <p:grpSpPr>
          <a:xfrm>
            <a:off x="6688473" y="3121182"/>
            <a:ext cx="4681312" cy="2448333"/>
            <a:chOff x="7264044" y="2589104"/>
            <a:chExt cx="5816958" cy="31238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CBC98D-658E-4FEF-8791-3B4A3574A4D6}"/>
                </a:ext>
              </a:extLst>
            </p:cNvPr>
            <p:cNvSpPr txBox="1"/>
            <p:nvPr/>
          </p:nvSpPr>
          <p:spPr>
            <a:xfrm>
              <a:off x="7264044" y="4338502"/>
              <a:ext cx="5816958" cy="137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াঠের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…….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গ্রী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া-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শীতে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EE973D-B841-4343-9749-0DAB82951628}"/>
                </a:ext>
              </a:extLst>
            </p:cNvPr>
            <p:cNvSpPr/>
            <p:nvPr/>
          </p:nvSpPr>
          <p:spPr>
            <a:xfrm>
              <a:off x="8709265" y="2589104"/>
              <a:ext cx="2283090" cy="746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ঞ্চম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67BCC9-F2C7-4FF6-9711-FBB6AF7CEE6C}"/>
                </a:ext>
              </a:extLst>
            </p:cNvPr>
            <p:cNvSpPr/>
            <p:nvPr/>
          </p:nvSpPr>
          <p:spPr>
            <a:xfrm>
              <a:off x="7871420" y="3173878"/>
              <a:ext cx="4276960" cy="746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য়ঃ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 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B30C66-9739-4792-9E2C-BABA0FF77228}"/>
                </a:ext>
              </a:extLst>
            </p:cNvPr>
            <p:cNvSpPr/>
            <p:nvPr/>
          </p:nvSpPr>
          <p:spPr>
            <a:xfrm>
              <a:off x="7332640" y="3707891"/>
              <a:ext cx="5652369" cy="746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াঠের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ফেব্রুয়ারির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গান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0FC178B-66B0-476A-88FF-2DA3841A8F71}"/>
              </a:ext>
            </a:extLst>
          </p:cNvPr>
          <p:cNvSpPr/>
          <p:nvPr/>
        </p:nvSpPr>
        <p:spPr>
          <a:xfrm>
            <a:off x="482639" y="3074992"/>
            <a:ext cx="56187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াখাওয়াত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িংড়া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Email-shakhawathossengps@gmail.com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565B4-855F-4855-9D71-E302268B4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76" y="404894"/>
            <a:ext cx="2555408" cy="26700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78F90C-EDD0-4AA1-AFE9-B86DFC732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404894"/>
            <a:ext cx="2938279" cy="2724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86CCA-1975-47BD-9F8E-B04B5ACFD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4430" y="4051638"/>
            <a:ext cx="3142331" cy="8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3B91B7-98D5-4A15-9C50-E04F0568F2AF}"/>
              </a:ext>
            </a:extLst>
          </p:cNvPr>
          <p:cNvSpPr/>
          <p:nvPr/>
        </p:nvSpPr>
        <p:spPr>
          <a:xfrm>
            <a:off x="3944234" y="447827"/>
            <a:ext cx="4682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D750E-3118-4FC7-9FE2-5C9B36FB9959}"/>
              </a:ext>
            </a:extLst>
          </p:cNvPr>
          <p:cNvSpPr/>
          <p:nvPr/>
        </p:nvSpPr>
        <p:spPr>
          <a:xfrm>
            <a:off x="1580606" y="1905559"/>
            <a:ext cx="8276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মুল ভাব বু</a:t>
            </a:r>
            <a:r>
              <a:rPr lang="bn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ঝতে পারবে। 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32AE7-5754-4F88-B34E-2548BFD2AEF7}"/>
              </a:ext>
            </a:extLst>
          </p:cNvPr>
          <p:cNvSpPr/>
          <p:nvPr/>
        </p:nvSpPr>
        <p:spPr>
          <a:xfrm>
            <a:off x="1513248" y="2712690"/>
            <a:ext cx="9700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২.2.১ 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সম্পর্কিত প্রশ্নের উত্তর দিতে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775C6-26EE-49AA-9561-277AD78F2C50}"/>
              </a:ext>
            </a:extLst>
          </p:cNvPr>
          <p:cNvSpPr/>
          <p:nvPr/>
        </p:nvSpPr>
        <p:spPr>
          <a:xfrm>
            <a:off x="1203029" y="3543687"/>
            <a:ext cx="9973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২.2.২ পাঠ্য বইয়ের 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সাবলীল ভাবে আবৃত্তি </a:t>
            </a:r>
          </a:p>
          <a:p>
            <a:pPr algn="ctr"/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A9E99-422A-41D1-8064-FA58D319CCA2}"/>
              </a:ext>
            </a:extLst>
          </p:cNvPr>
          <p:cNvSpPr/>
          <p:nvPr/>
        </p:nvSpPr>
        <p:spPr>
          <a:xfrm>
            <a:off x="1580606" y="5012601"/>
            <a:ext cx="102835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২.৩.২ পাঠ্য বইয়ের 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মুল ভাব লিখতে </a:t>
            </a:r>
            <a:r>
              <a:rPr lang="bn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ar Bhaier Rokte Rangano Ekushe February Bangla Mother Language  Day Song[1]">
            <a:hlinkClick r:id="" action="ppaction://media"/>
            <a:extLst>
              <a:ext uri="{FF2B5EF4-FFF2-40B4-BE49-F238E27FC236}">
                <a16:creationId xmlns:a16="http://schemas.microsoft.com/office/drawing/2014/main" id="{FF0A52CD-EDDD-4413-9623-4479F40C81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937" y="844063"/>
            <a:ext cx="11720125" cy="6013938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DB5BE-5717-49D3-AB75-28A8890C9043}"/>
              </a:ext>
            </a:extLst>
          </p:cNvPr>
          <p:cNvSpPr txBox="1"/>
          <p:nvPr/>
        </p:nvSpPr>
        <p:spPr>
          <a:xfrm>
            <a:off x="3378924" y="207243"/>
            <a:ext cx="543415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ভিডিও দেখি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32381-AE24-417F-B2AE-3413DA1D061C}"/>
              </a:ext>
            </a:extLst>
          </p:cNvPr>
          <p:cNvSpPr txBox="1"/>
          <p:nvPr/>
        </p:nvSpPr>
        <p:spPr>
          <a:xfrm>
            <a:off x="3151163" y="620003"/>
            <a:ext cx="564315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CA9F8-98E3-4879-863F-49FA76CA0D81}"/>
              </a:ext>
            </a:extLst>
          </p:cNvPr>
          <p:cNvSpPr txBox="1"/>
          <p:nvPr/>
        </p:nvSpPr>
        <p:spPr>
          <a:xfrm>
            <a:off x="2824087" y="3476400"/>
            <a:ext cx="6543825" cy="169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9651ADE-C80C-41E1-ACBF-6A910066FD02}"/>
              </a:ext>
            </a:extLst>
          </p:cNvPr>
          <p:cNvSpPr/>
          <p:nvPr/>
        </p:nvSpPr>
        <p:spPr>
          <a:xfrm>
            <a:off x="5599946" y="1814459"/>
            <a:ext cx="74558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4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70A14-C256-4716-917D-C3A8E3211E6D}"/>
              </a:ext>
            </a:extLst>
          </p:cNvPr>
          <p:cNvSpPr txBox="1"/>
          <p:nvPr/>
        </p:nvSpPr>
        <p:spPr>
          <a:xfrm>
            <a:off x="4465947" y="238368"/>
            <a:ext cx="3791787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C3E89-3081-4516-97F0-87901B5AD3E9}"/>
              </a:ext>
            </a:extLst>
          </p:cNvPr>
          <p:cNvSpPr txBox="1"/>
          <p:nvPr/>
        </p:nvSpPr>
        <p:spPr>
          <a:xfrm>
            <a:off x="4218484" y="6145778"/>
            <a:ext cx="3755031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2BA94-C451-4EC3-A747-CC631F31A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603273"/>
            <a:ext cx="2032000" cy="1958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E8D75E8-9063-4C1A-83DA-8EB41F0F1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658028"/>
              </p:ext>
            </p:extLst>
          </p:nvPr>
        </p:nvGraphicFramePr>
        <p:xfrm>
          <a:off x="876810" y="1106091"/>
          <a:ext cx="10729035" cy="489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061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D7539-4C96-40C6-A01D-10A2BA3D8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433707"/>
            <a:ext cx="3153425" cy="27978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C56EC3-A8FC-4605-8A8A-408F3DF7EE97}"/>
              </a:ext>
            </a:extLst>
          </p:cNvPr>
          <p:cNvGrpSpPr/>
          <p:nvPr/>
        </p:nvGrpSpPr>
        <p:grpSpPr>
          <a:xfrm>
            <a:off x="1619466" y="406912"/>
            <a:ext cx="4780436" cy="5614102"/>
            <a:chOff x="1679870" y="-8267"/>
            <a:chExt cx="5162869" cy="68518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4381A0-55EA-4397-AE85-357BD282B95E}"/>
                </a:ext>
              </a:extLst>
            </p:cNvPr>
            <p:cNvSpPr txBox="1"/>
            <p:nvPr/>
          </p:nvSpPr>
          <p:spPr>
            <a:xfrm>
              <a:off x="2584007" y="-8267"/>
              <a:ext cx="2858798" cy="78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ফেব্রুয়ারির গান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E15C44-D4C1-4AA7-B71B-FFEC15CB7A18}"/>
                </a:ext>
              </a:extLst>
            </p:cNvPr>
            <p:cNvSpPr txBox="1"/>
            <p:nvPr/>
          </p:nvSpPr>
          <p:spPr>
            <a:xfrm>
              <a:off x="2656948" y="667727"/>
              <a:ext cx="355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লুৎফ</a:t>
              </a:r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হমান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রিটন</a:t>
              </a:r>
              <a:endPara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4B4D1A-605B-4AAA-9434-8A953D4AACF1}"/>
                </a:ext>
              </a:extLst>
            </p:cNvPr>
            <p:cNvSpPr txBox="1"/>
            <p:nvPr/>
          </p:nvSpPr>
          <p:spPr>
            <a:xfrm>
              <a:off x="1891077" y="6258786"/>
              <a:ext cx="4505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গ্রীষ্ম-বর্ষা-শীতে 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424A08-6B17-4DE2-916A-9188C6346ADA}"/>
                </a:ext>
              </a:extLst>
            </p:cNvPr>
            <p:cNvSpPr/>
            <p:nvPr/>
          </p:nvSpPr>
          <p:spPr>
            <a:xfrm>
              <a:off x="2019072" y="1309984"/>
              <a:ext cx="48236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দোয়েল কোয়েল ময়না কোকিল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A41DA3-A995-4BA2-B021-B988825C438B}"/>
                </a:ext>
              </a:extLst>
            </p:cNvPr>
            <p:cNvSpPr/>
            <p:nvPr/>
          </p:nvSpPr>
          <p:spPr>
            <a:xfrm>
              <a:off x="2347337" y="1731757"/>
              <a:ext cx="22349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সবার আছে গান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4A9D73-2A28-4A87-A120-FF07CC2B0098}"/>
                </a:ext>
              </a:extLst>
            </p:cNvPr>
            <p:cNvSpPr/>
            <p:nvPr/>
          </p:nvSpPr>
          <p:spPr>
            <a:xfrm>
              <a:off x="1846398" y="2097274"/>
              <a:ext cx="32367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পাখির গানে পাখির সুরে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34EB4-E2B8-4DE5-9C90-A62A3C5C2C20}"/>
                </a:ext>
              </a:extLst>
            </p:cNvPr>
            <p:cNvSpPr/>
            <p:nvPr/>
          </p:nvSpPr>
          <p:spPr>
            <a:xfrm>
              <a:off x="2154157" y="2606797"/>
              <a:ext cx="22685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মুগ্ধ সবার প্রাণ ।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CE8A52-1DF1-4D52-9730-955B0ED42F87}"/>
                </a:ext>
              </a:extLst>
            </p:cNvPr>
            <p:cNvSpPr/>
            <p:nvPr/>
          </p:nvSpPr>
          <p:spPr>
            <a:xfrm>
              <a:off x="2045058" y="3588681"/>
              <a:ext cx="30279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 ভোলানো সুর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1EEF16-2590-4F76-A1F4-E1438C27A4B4}"/>
                </a:ext>
              </a:extLst>
            </p:cNvPr>
            <p:cNvSpPr/>
            <p:nvPr/>
          </p:nvSpPr>
          <p:spPr>
            <a:xfrm>
              <a:off x="1891077" y="4026383"/>
              <a:ext cx="2720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নদী হচ্ছে স্রোতস্বিনী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ACDE0A-7821-4680-A8AF-1DBDB4DE0932}"/>
                </a:ext>
              </a:extLst>
            </p:cNvPr>
            <p:cNvSpPr/>
            <p:nvPr/>
          </p:nvSpPr>
          <p:spPr>
            <a:xfrm>
              <a:off x="1712606" y="4807657"/>
              <a:ext cx="34579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ছড়ায় পাহাড় সুরের বাহার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9E7564-38E5-43BE-AE49-7D2F64798142}"/>
                </a:ext>
              </a:extLst>
            </p:cNvPr>
            <p:cNvSpPr/>
            <p:nvPr/>
          </p:nvSpPr>
          <p:spPr>
            <a:xfrm>
              <a:off x="1846398" y="5269061"/>
              <a:ext cx="21194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ঝরনা-প্রকৃতিতে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B2E6CC-2CFC-4382-8217-3B48AFAE7B1C}"/>
                </a:ext>
              </a:extLst>
            </p:cNvPr>
            <p:cNvSpPr/>
            <p:nvPr/>
          </p:nvSpPr>
          <p:spPr>
            <a:xfrm>
              <a:off x="1679870" y="5808549"/>
              <a:ext cx="30348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বাতাসে তার প্রতিধ্বনি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F204D-9A25-49C9-8076-83205FA56629}"/>
                </a:ext>
              </a:extLst>
            </p:cNvPr>
            <p:cNvSpPr/>
            <p:nvPr/>
          </p:nvSpPr>
          <p:spPr>
            <a:xfrm>
              <a:off x="1983414" y="4382280"/>
              <a:ext cx="29163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সাগর সমুদ্দুর ।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7DE282-108C-46D4-9D70-258D82E14A40}"/>
                </a:ext>
              </a:extLst>
            </p:cNvPr>
            <p:cNvSpPr txBox="1"/>
            <p:nvPr/>
          </p:nvSpPr>
          <p:spPr>
            <a:xfrm>
              <a:off x="1964312" y="3160028"/>
              <a:ext cx="4698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সাগ</a:t>
              </a:r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দীর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ঊর্মিমালা</a:t>
              </a:r>
              <a:r>
                <a: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99319C7-431E-4279-B164-D9B7D52C5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46" y="3641836"/>
            <a:ext cx="2272300" cy="20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ideoplayback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3F0750CD-0E11-494B-A35A-4C9B75FD86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963" y="1009820"/>
            <a:ext cx="11437034" cy="5286005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37C16-08F2-44AE-B8DF-AD92A526650E}"/>
              </a:ext>
            </a:extLst>
          </p:cNvPr>
          <p:cNvSpPr txBox="1"/>
          <p:nvPr/>
        </p:nvSpPr>
        <p:spPr>
          <a:xfrm>
            <a:off x="3499000" y="281973"/>
            <a:ext cx="419217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" y="201641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BC931-333A-4FAF-88CB-0F6009B60765}"/>
              </a:ext>
            </a:extLst>
          </p:cNvPr>
          <p:cNvSpPr txBox="1"/>
          <p:nvPr/>
        </p:nvSpPr>
        <p:spPr>
          <a:xfrm>
            <a:off x="4172430" y="441833"/>
            <a:ext cx="3181958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27097-CAF6-47F2-A2FE-F8FEF92C0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95012"/>
            <a:ext cx="10199077" cy="496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7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758</Words>
  <Application>Microsoft Office PowerPoint</Application>
  <PresentationFormat>Widescreen</PresentationFormat>
  <Paragraphs>117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Shakhawat</cp:lastModifiedBy>
  <cp:revision>220</cp:revision>
  <dcterms:created xsi:type="dcterms:W3CDTF">2020-09-23T19:46:54Z</dcterms:created>
  <dcterms:modified xsi:type="dcterms:W3CDTF">2020-09-27T15:57:15Z</dcterms:modified>
</cp:coreProperties>
</file>