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87" r:id="rId4"/>
    <p:sldId id="288" r:id="rId5"/>
    <p:sldId id="260" r:id="rId6"/>
    <p:sldId id="261" r:id="rId7"/>
    <p:sldId id="283" r:id="rId8"/>
    <p:sldId id="284" r:id="rId9"/>
    <p:sldId id="285" r:id="rId10"/>
    <p:sldId id="278" r:id="rId11"/>
    <p:sldId id="262" r:id="rId12"/>
    <p:sldId id="266" r:id="rId13"/>
    <p:sldId id="289" r:id="rId14"/>
    <p:sldId id="265"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58"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9/28/2020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8.png"/>
          <p:cNvPicPr>
            <a:picLocks noChangeAspect="1"/>
          </p:cNvPicPr>
          <p:nvPr/>
        </p:nvPicPr>
        <p:blipFill>
          <a:blip r:embed="rId2"/>
          <a:stretch>
            <a:fillRect/>
          </a:stretch>
        </p:blipFill>
        <p:spPr>
          <a:xfrm>
            <a:off x="685800" y="761999"/>
            <a:ext cx="7924800" cy="50302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a11.jpg"/>
          <p:cNvPicPr>
            <a:picLocks noChangeAspect="1"/>
          </p:cNvPicPr>
          <p:nvPr/>
        </p:nvPicPr>
        <p:blipFill>
          <a:blip r:embed="rId3"/>
          <a:stretch>
            <a:fillRect/>
          </a:stretch>
        </p:blipFill>
        <p:spPr>
          <a:xfrm>
            <a:off x="990600" y="762000"/>
            <a:ext cx="7239000" cy="57225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nodeType="clickEffect">
                                  <p:stCondLst>
                                    <p:cond delay="0"/>
                                  </p:stCondLst>
                                  <p:childTnLst>
                                    <p:animEffect transition="out" filter="fade">
                                      <p:cBhvr>
                                        <p:cTn id="13" dur="2000"/>
                                        <p:tgtEl>
                                          <p:spTgt spid="7"/>
                                        </p:tgtEl>
                                      </p:cBhvr>
                                    </p:animEffect>
                                    <p:set>
                                      <p:cBhvr>
                                        <p:cTn id="14" dur="1" fill="hold">
                                          <p:stCondLst>
                                            <p:cond delay="1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09601" y="2209800"/>
          <a:ext cx="7924801" cy="518160"/>
        </p:xfrm>
        <a:graphic>
          <a:graphicData uri="http://schemas.openxmlformats.org/drawingml/2006/table">
            <a:tbl>
              <a:tblPr firstRow="1" bandRow="1">
                <a:tableStyleId>{5C22544A-7EE6-4342-B048-85BDC9FD1C3A}</a:tableStyleId>
              </a:tblPr>
              <a:tblGrid>
                <a:gridCol w="4827753"/>
                <a:gridCol w="1548524"/>
                <a:gridCol w="1548524"/>
              </a:tblGrid>
              <a:tr h="370840">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الجملة المفيدة</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chemeClr val="tx2">
                        <a:lumMod val="10000"/>
                        <a:lumOff val="90000"/>
                      </a:schemeClr>
                    </a:solidFill>
                  </a:tcPr>
                </a:tc>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الجمع</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chemeClr val="tx2">
                        <a:lumMod val="10000"/>
                        <a:lumOff val="90000"/>
                      </a:schemeClr>
                    </a:solidFill>
                  </a:tcPr>
                </a:tc>
                <a:tc>
                  <a:txBody>
                    <a:bodyPr/>
                    <a:lstStyle/>
                    <a:p>
                      <a:pPr algn="ct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المفرد</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txBody>
                  <a:tcPr>
                    <a:solidFill>
                      <a:schemeClr val="tx2">
                        <a:lumMod val="10000"/>
                        <a:lumOff val="90000"/>
                      </a:schemeClr>
                    </a:solidFill>
                  </a:tcPr>
                </a:tc>
              </a:tr>
            </a:tbl>
          </a:graphicData>
        </a:graphic>
      </p:graphicFrame>
      <p:sp>
        <p:nvSpPr>
          <p:cNvPr id="7" name="Rounded Rectangle 6"/>
          <p:cNvSpPr/>
          <p:nvPr/>
        </p:nvSpPr>
        <p:spPr>
          <a:xfrm>
            <a:off x="7239000" y="2743200"/>
            <a:ext cx="12954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إله</a:t>
            </a:r>
            <a:endParaRPr lang="en-US" sz="2800" dirty="0">
              <a:solidFill>
                <a:schemeClr val="tx1"/>
              </a:solidFill>
              <a:latin typeface="Simplified Arabic" pitchFamily="18" charset="-78"/>
              <a:cs typeface="Simplified Arabic" pitchFamily="18" charset="-78"/>
            </a:endParaRPr>
          </a:p>
        </p:txBody>
      </p:sp>
      <p:sp>
        <p:nvSpPr>
          <p:cNvPr id="8" name="Rounded Rectangle 7"/>
          <p:cNvSpPr/>
          <p:nvPr/>
        </p:nvSpPr>
        <p:spPr>
          <a:xfrm>
            <a:off x="5943600" y="2743200"/>
            <a:ext cx="12954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chemeClr val="tx1"/>
                </a:solidFill>
                <a:latin typeface="Simplified Arabic" pitchFamily="18" charset="-78"/>
                <a:cs typeface="Simplified Arabic" pitchFamily="18" charset="-78"/>
              </a:rPr>
              <a:t>الهة</a:t>
            </a:r>
            <a:endParaRPr lang="en-US" sz="2800" dirty="0">
              <a:solidFill>
                <a:schemeClr val="tx1"/>
              </a:solidFill>
              <a:latin typeface="Simplified Arabic" pitchFamily="18" charset="-78"/>
              <a:cs typeface="Simplified Arabic" pitchFamily="18" charset="-78"/>
            </a:endParaRPr>
          </a:p>
        </p:txBody>
      </p:sp>
      <p:sp>
        <p:nvSpPr>
          <p:cNvPr id="9" name="Rounded Rectangle 8"/>
          <p:cNvSpPr/>
          <p:nvPr/>
        </p:nvSpPr>
        <p:spPr>
          <a:xfrm>
            <a:off x="609600" y="2743200"/>
            <a:ext cx="5334000" cy="381000"/>
          </a:xfrm>
          <a:prstGeom prst="roundRect">
            <a:avLst/>
          </a:prstGeom>
          <a:solidFill>
            <a:schemeClr val="bg2"/>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لو كان فى الأرض والسماء الهة الا الله لفسدتا</a:t>
            </a:r>
            <a:endParaRPr lang="en-US" sz="2800" dirty="0">
              <a:solidFill>
                <a:schemeClr val="tx1"/>
              </a:solidFill>
              <a:latin typeface="Simplified Arabic" pitchFamily="18" charset="-78"/>
              <a:cs typeface="Simplified Arabic" pitchFamily="18" charset="-78"/>
            </a:endParaRPr>
          </a:p>
        </p:txBody>
      </p:sp>
      <p:sp>
        <p:nvSpPr>
          <p:cNvPr id="11" name="Rounded Rectangle 10"/>
          <p:cNvSpPr/>
          <p:nvPr/>
        </p:nvSpPr>
        <p:spPr>
          <a:xfrm>
            <a:off x="7239000" y="3124200"/>
            <a:ext cx="12954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الرجل </a:t>
            </a:r>
            <a:endParaRPr lang="en-US" sz="2800" dirty="0">
              <a:solidFill>
                <a:schemeClr val="tx1"/>
              </a:solidFill>
              <a:latin typeface="Simplified Arabic" pitchFamily="18" charset="-78"/>
              <a:cs typeface="Simplified Arabic" pitchFamily="18" charset="-78"/>
            </a:endParaRPr>
          </a:p>
        </p:txBody>
      </p:sp>
      <p:sp>
        <p:nvSpPr>
          <p:cNvPr id="12" name="Rounded Rectangle 11"/>
          <p:cNvSpPr/>
          <p:nvPr/>
        </p:nvSpPr>
        <p:spPr>
          <a:xfrm>
            <a:off x="609600" y="3124200"/>
            <a:ext cx="53340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latin typeface="Simplified Arabic" pitchFamily="18" charset="-78"/>
                <a:cs typeface="Simplified Arabic" pitchFamily="18" charset="-78"/>
              </a:rPr>
              <a:t>الرجال قوامون على النساء</a:t>
            </a:r>
            <a:endParaRPr lang="en-US" sz="2800" dirty="0">
              <a:solidFill>
                <a:schemeClr val="tx1"/>
              </a:solidFill>
              <a:latin typeface="Simplified Arabic" pitchFamily="18" charset="-78"/>
              <a:cs typeface="Simplified Arabic" pitchFamily="18" charset="-78"/>
            </a:endParaRPr>
          </a:p>
        </p:txBody>
      </p:sp>
      <p:sp>
        <p:nvSpPr>
          <p:cNvPr id="13" name="Rounded Rectangle 12"/>
          <p:cNvSpPr/>
          <p:nvPr/>
        </p:nvSpPr>
        <p:spPr>
          <a:xfrm>
            <a:off x="5943600" y="3124200"/>
            <a:ext cx="1295400" cy="3810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الرجال</a:t>
            </a:r>
            <a:endParaRPr lang="en-US" sz="2800" dirty="0">
              <a:solidFill>
                <a:schemeClr val="tx1"/>
              </a:solidFill>
              <a:latin typeface="Simplified Arabic" pitchFamily="18" charset="-78"/>
              <a:cs typeface="Simplified Arabic" pitchFamily="18" charset="-78"/>
            </a:endParaRPr>
          </a:p>
        </p:txBody>
      </p:sp>
      <p:sp>
        <p:nvSpPr>
          <p:cNvPr id="14" name="Rounded Rectangle 13"/>
          <p:cNvSpPr/>
          <p:nvPr/>
        </p:nvSpPr>
        <p:spPr>
          <a:xfrm>
            <a:off x="7239000" y="3505200"/>
            <a:ext cx="12954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الأجر</a:t>
            </a:r>
            <a:endParaRPr lang="en-US" sz="2800" dirty="0">
              <a:solidFill>
                <a:schemeClr val="tx1"/>
              </a:solidFill>
              <a:latin typeface="Simplified Arabic" pitchFamily="18" charset="-78"/>
              <a:cs typeface="Simplified Arabic" pitchFamily="18" charset="-78"/>
            </a:endParaRPr>
          </a:p>
        </p:txBody>
      </p:sp>
      <p:sp>
        <p:nvSpPr>
          <p:cNvPr id="15" name="Rounded Rectangle 14"/>
          <p:cNvSpPr/>
          <p:nvPr/>
        </p:nvSpPr>
        <p:spPr>
          <a:xfrm>
            <a:off x="5943600" y="3505200"/>
            <a:ext cx="12954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الأجور</a:t>
            </a:r>
            <a:endParaRPr lang="en-US" sz="2800" dirty="0">
              <a:solidFill>
                <a:schemeClr val="tx1"/>
              </a:solidFill>
              <a:latin typeface="Simplified Arabic" pitchFamily="18" charset="-78"/>
              <a:cs typeface="Simplified Arabic" pitchFamily="18" charset="-78"/>
            </a:endParaRPr>
          </a:p>
        </p:txBody>
      </p:sp>
      <p:sp>
        <p:nvSpPr>
          <p:cNvPr id="18" name="Rounded Rectangle 17"/>
          <p:cNvSpPr/>
          <p:nvPr/>
        </p:nvSpPr>
        <p:spPr>
          <a:xfrm>
            <a:off x="609600" y="3505200"/>
            <a:ext cx="5334000" cy="381000"/>
          </a:xfrm>
          <a:prstGeom prst="roundRect">
            <a:avLst/>
          </a:prstGeom>
          <a:solidFill>
            <a:schemeClr val="accent5">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latin typeface="Simplified Arabic" pitchFamily="18" charset="-78"/>
                <a:cs typeface="Simplified Arabic" pitchFamily="18" charset="-78"/>
              </a:rPr>
              <a:t>من دل على خير فله مثل أجور من تبعه</a:t>
            </a:r>
            <a:endParaRPr lang="en-US" sz="2800" dirty="0">
              <a:solidFill>
                <a:schemeClr val="tx1"/>
              </a:solidFill>
              <a:latin typeface="Simplified Arabic" pitchFamily="18" charset="-78"/>
              <a:cs typeface="Simplified Arabic" pitchFamily="18" charset="-78"/>
            </a:endParaRPr>
          </a:p>
        </p:txBody>
      </p:sp>
      <p:sp>
        <p:nvSpPr>
          <p:cNvPr id="19" name="Rounded Rectangle 18"/>
          <p:cNvSpPr/>
          <p:nvPr/>
        </p:nvSpPr>
        <p:spPr>
          <a:xfrm>
            <a:off x="7239000" y="3886200"/>
            <a:ext cx="12954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وجه</a:t>
            </a:r>
            <a:endParaRPr lang="en-US" sz="2800" dirty="0">
              <a:solidFill>
                <a:schemeClr val="tx1"/>
              </a:solidFill>
              <a:latin typeface="Simplified Arabic" pitchFamily="18" charset="-78"/>
              <a:cs typeface="Simplified Arabic" pitchFamily="18" charset="-78"/>
            </a:endParaRPr>
          </a:p>
        </p:txBody>
      </p:sp>
      <p:sp>
        <p:nvSpPr>
          <p:cNvPr id="20" name="Rounded Rectangle 19"/>
          <p:cNvSpPr/>
          <p:nvPr/>
        </p:nvSpPr>
        <p:spPr>
          <a:xfrm>
            <a:off x="5943600" y="4267200"/>
            <a:ext cx="12954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مسائل</a:t>
            </a:r>
            <a:endParaRPr lang="en-US" sz="2800" dirty="0">
              <a:solidFill>
                <a:schemeClr val="tx1"/>
              </a:solidFill>
              <a:latin typeface="Simplified Arabic" pitchFamily="18" charset="-78"/>
              <a:cs typeface="Simplified Arabic" pitchFamily="18" charset="-78"/>
            </a:endParaRPr>
          </a:p>
        </p:txBody>
      </p:sp>
      <p:sp>
        <p:nvSpPr>
          <p:cNvPr id="21" name="Rounded Rectangle 20"/>
          <p:cNvSpPr/>
          <p:nvPr/>
        </p:nvSpPr>
        <p:spPr>
          <a:xfrm>
            <a:off x="7239000" y="4267200"/>
            <a:ext cx="12954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مسألة</a:t>
            </a:r>
            <a:endParaRPr lang="en-US" sz="2800" dirty="0">
              <a:solidFill>
                <a:schemeClr val="tx1"/>
              </a:solidFill>
              <a:latin typeface="Simplified Arabic" pitchFamily="18" charset="-78"/>
              <a:cs typeface="Simplified Arabic" pitchFamily="18" charset="-78"/>
            </a:endParaRPr>
          </a:p>
        </p:txBody>
      </p:sp>
      <p:sp>
        <p:nvSpPr>
          <p:cNvPr id="22" name="Rounded Rectangle 21"/>
          <p:cNvSpPr/>
          <p:nvPr/>
        </p:nvSpPr>
        <p:spPr>
          <a:xfrm>
            <a:off x="5943600" y="3886200"/>
            <a:ext cx="12954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Simplified Arabic" pitchFamily="18" charset="-78"/>
                <a:cs typeface="Simplified Arabic" pitchFamily="18" charset="-78"/>
              </a:rPr>
              <a:t>وجوه</a:t>
            </a:r>
            <a:endParaRPr lang="en-US" sz="2800" dirty="0">
              <a:solidFill>
                <a:schemeClr val="tx1"/>
              </a:solidFill>
              <a:latin typeface="Simplified Arabic" pitchFamily="18" charset="-78"/>
              <a:cs typeface="Simplified Arabic" pitchFamily="18" charset="-78"/>
            </a:endParaRPr>
          </a:p>
        </p:txBody>
      </p:sp>
      <p:sp>
        <p:nvSpPr>
          <p:cNvPr id="23" name="Rounded Rectangle 22"/>
          <p:cNvSpPr/>
          <p:nvPr/>
        </p:nvSpPr>
        <p:spPr>
          <a:xfrm>
            <a:off x="609600" y="3886200"/>
            <a:ext cx="5334000" cy="381000"/>
          </a:xfrm>
          <a:prstGeom prst="roundRect">
            <a:avLst/>
          </a:prstGeom>
          <a:solidFill>
            <a:schemeClr val="accent4">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latin typeface="Simplified Arabic" pitchFamily="18" charset="-78"/>
                <a:cs typeface="Simplified Arabic" pitchFamily="18" charset="-78"/>
              </a:rPr>
              <a:t>تبيض وجوه المؤمنين يوم القيامة</a:t>
            </a:r>
            <a:endParaRPr lang="en-US" sz="2800" dirty="0">
              <a:solidFill>
                <a:schemeClr val="tx1"/>
              </a:solidFill>
              <a:latin typeface="Simplified Arabic" pitchFamily="18" charset="-78"/>
              <a:cs typeface="Simplified Arabic" pitchFamily="18" charset="-78"/>
            </a:endParaRPr>
          </a:p>
        </p:txBody>
      </p:sp>
      <p:sp>
        <p:nvSpPr>
          <p:cNvPr id="24" name="Rounded Rectangle 23"/>
          <p:cNvSpPr/>
          <p:nvPr/>
        </p:nvSpPr>
        <p:spPr>
          <a:xfrm>
            <a:off x="609600" y="4267200"/>
            <a:ext cx="5334000" cy="381000"/>
          </a:xfrm>
          <a:prstGeom prst="roundRect">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dirty="0" smtClean="0">
                <a:solidFill>
                  <a:schemeClr val="tx1"/>
                </a:solidFill>
                <a:latin typeface="Simplified Arabic" pitchFamily="18" charset="-78"/>
                <a:cs typeface="Simplified Arabic" pitchFamily="18" charset="-78"/>
              </a:rPr>
              <a:t>عليكم ان تتعلموا مسائل الصلوة</a:t>
            </a:r>
            <a:endParaRPr lang="en-US" sz="2800" dirty="0">
              <a:solidFill>
                <a:schemeClr val="tx1"/>
              </a:solidFill>
              <a:latin typeface="Simplified Arabic" pitchFamily="18" charset="-78"/>
              <a:cs typeface="Simplified Arabic" pitchFamily="18" charset="-78"/>
            </a:endParaRPr>
          </a:p>
        </p:txBody>
      </p:sp>
      <p:sp>
        <p:nvSpPr>
          <p:cNvPr id="25" name="Title 1"/>
          <p:cNvSpPr txBox="1">
            <a:spLocks/>
          </p:cNvSpPr>
          <p:nvPr/>
        </p:nvSpPr>
        <p:spPr>
          <a:xfrm>
            <a:off x="762000" y="908854"/>
            <a:ext cx="7794171" cy="53894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50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المفردات الهامة مع الجمع و استخدامه في الجمل</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strVal val="#ppt_w*2.5"/>
                                          </p:val>
                                        </p:tav>
                                        <p:tav tm="100000">
                                          <p:val>
                                            <p:strVal val="#ppt_w"/>
                                          </p:val>
                                        </p:tav>
                                      </p:tavLst>
                                    </p:anim>
                                    <p:anim calcmode="lin" valueType="num">
                                      <p:cBhvr>
                                        <p:cTn id="27" dur="500" fill="hold"/>
                                        <p:tgtEl>
                                          <p:spTgt spid="8"/>
                                        </p:tgtEl>
                                        <p:attrNameLst>
                                          <p:attrName>ppt_h</p:attrName>
                                        </p:attrNameLst>
                                      </p:cBhvr>
                                      <p:tavLst>
                                        <p:tav tm="0">
                                          <p:val>
                                            <p:strVal val="#ppt_h*0.01"/>
                                          </p:val>
                                        </p:tav>
                                        <p:tav tm="100000">
                                          <p:val>
                                            <p:strVal val="#ppt_h"/>
                                          </p:val>
                                        </p:tav>
                                      </p:tavLst>
                                    </p:anim>
                                    <p:anim calcmode="lin" valueType="num">
                                      <p:cBhvr>
                                        <p:cTn id="28" dur="500" fill="hold"/>
                                        <p:tgtEl>
                                          <p:spTgt spid="8"/>
                                        </p:tgtEl>
                                        <p:attrNameLst>
                                          <p:attrName>ppt_x</p:attrName>
                                        </p:attrNameLst>
                                      </p:cBhvr>
                                      <p:tavLst>
                                        <p:tav tm="0">
                                          <p:val>
                                            <p:strVal val="#ppt_x"/>
                                          </p:val>
                                        </p:tav>
                                        <p:tav tm="100000">
                                          <p:val>
                                            <p:strVal val="#ppt_x"/>
                                          </p:val>
                                        </p:tav>
                                      </p:tavLst>
                                    </p:anim>
                                    <p:anim calcmode="lin" valueType="num">
                                      <p:cBhvr>
                                        <p:cTn id="29" dur="500" fill="hold"/>
                                        <p:tgtEl>
                                          <p:spTgt spid="8"/>
                                        </p:tgtEl>
                                        <p:attrNameLst>
                                          <p:attrName>ppt_y</p:attrName>
                                        </p:attrNameLst>
                                      </p:cBhvr>
                                      <p:tavLst>
                                        <p:tav tm="0">
                                          <p:val>
                                            <p:strVal val="#ppt_h+1"/>
                                          </p:val>
                                        </p:tav>
                                        <p:tav tm="100000">
                                          <p:val>
                                            <p:strVal val="#ppt_y"/>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heckerboard(across)">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strVal val="#ppt_w*0.70"/>
                                          </p:val>
                                        </p:tav>
                                        <p:tav tm="100000">
                                          <p:val>
                                            <p:strVal val="#ppt_w"/>
                                          </p:val>
                                        </p:tav>
                                      </p:tavLst>
                                    </p:anim>
                                    <p:anim calcmode="lin" valueType="num">
                                      <p:cBhvr>
                                        <p:cTn id="48" dur="1000" fill="hold"/>
                                        <p:tgtEl>
                                          <p:spTgt spid="13"/>
                                        </p:tgtEl>
                                        <p:attrNameLst>
                                          <p:attrName>ppt_h</p:attrName>
                                        </p:attrNameLst>
                                      </p:cBhvr>
                                      <p:tavLst>
                                        <p:tav tm="0">
                                          <p:val>
                                            <p:strVal val="#ppt_h"/>
                                          </p:val>
                                        </p:tav>
                                        <p:tav tm="100000">
                                          <p:val>
                                            <p:strVal val="#ppt_h"/>
                                          </p:val>
                                        </p:tav>
                                      </p:tavLst>
                                    </p:anim>
                                    <p:animEffect transition="in" filter="fade">
                                      <p:cBhvr>
                                        <p:cTn id="49" dur="10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diamond(in)">
                                      <p:cBhvr>
                                        <p:cTn id="54" dur="2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strVal val="#ppt_w*0.70"/>
                                          </p:val>
                                        </p:tav>
                                        <p:tav tm="100000">
                                          <p:val>
                                            <p:strVal val="#ppt_w"/>
                                          </p:val>
                                        </p:tav>
                                      </p:tavLst>
                                    </p:anim>
                                    <p:anim calcmode="lin" valueType="num">
                                      <p:cBhvr>
                                        <p:cTn id="67" dur="1000" fill="hold"/>
                                        <p:tgtEl>
                                          <p:spTgt spid="15"/>
                                        </p:tgtEl>
                                        <p:attrNameLst>
                                          <p:attrName>ppt_h</p:attrName>
                                        </p:attrNameLst>
                                      </p:cBhvr>
                                      <p:tavLst>
                                        <p:tav tm="0">
                                          <p:val>
                                            <p:strVal val="#ppt_h"/>
                                          </p:val>
                                        </p:tav>
                                        <p:tav tm="100000">
                                          <p:val>
                                            <p:strVal val="#ppt_h"/>
                                          </p:val>
                                        </p:tav>
                                      </p:tavLst>
                                    </p:anim>
                                    <p:animEffect transition="in" filter="fade">
                                      <p:cBhvr>
                                        <p:cTn id="68" dur="1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2000"/>
                                        <p:tgtEl>
                                          <p:spTgt spid="1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20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2000"/>
                                        <p:tgtEl>
                                          <p:spTgt spid="22"/>
                                        </p:tgtEl>
                                      </p:cBhvr>
                                    </p:animEffect>
                                  </p:childTnLst>
                                </p:cTn>
                              </p:par>
                            </p:childTnLst>
                          </p:cTn>
                        </p:par>
                      </p:childTnLst>
                    </p:cTn>
                  </p:par>
                  <p:par>
                    <p:cTn id="84" fill="hold">
                      <p:stCondLst>
                        <p:cond delay="indefinite"/>
                      </p:stCondLst>
                      <p:childTnLst>
                        <p:par>
                          <p:cTn id="85" fill="hold">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 calcmode="lin" valueType="num">
                                      <p:cBhvr>
                                        <p:cTn id="88" dur="1000" fill="hold"/>
                                        <p:tgtEl>
                                          <p:spTgt spid="23"/>
                                        </p:tgtEl>
                                        <p:attrNameLst>
                                          <p:attrName>ppt_x</p:attrName>
                                        </p:attrNameLst>
                                      </p:cBhvr>
                                      <p:tavLst>
                                        <p:tav tm="0">
                                          <p:val>
                                            <p:strVal val="#ppt_x-.2"/>
                                          </p:val>
                                        </p:tav>
                                        <p:tav tm="100000">
                                          <p:val>
                                            <p:strVal val="#ppt_x"/>
                                          </p:val>
                                        </p:tav>
                                      </p:tavLst>
                                    </p:anim>
                                    <p:anim calcmode="lin" valueType="num">
                                      <p:cBhvr>
                                        <p:cTn id="89"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90" dur="1000"/>
                                        <p:tgtEl>
                                          <p:spTgt spid="23"/>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20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fade">
                                      <p:cBhvr>
                                        <p:cTn id="100" dur="20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1000" fill="hold"/>
                                        <p:tgtEl>
                                          <p:spTgt spid="24"/>
                                        </p:tgtEl>
                                        <p:attrNameLst>
                                          <p:attrName>ppt_x</p:attrName>
                                        </p:attrNameLst>
                                      </p:cBhvr>
                                      <p:tavLst>
                                        <p:tav tm="0">
                                          <p:val>
                                            <p:strVal val="#ppt_x-.2"/>
                                          </p:val>
                                        </p:tav>
                                        <p:tav tm="100000">
                                          <p:val>
                                            <p:strVal val="#ppt_x"/>
                                          </p:val>
                                        </p:tav>
                                      </p:tavLst>
                                    </p:anim>
                                    <p:anim calcmode="lin" valueType="num">
                                      <p:cBhvr>
                                        <p:cTn id="106"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8" grpId="0" animBg="1"/>
      <p:bldP spid="19" grpId="0" animBg="1"/>
      <p:bldP spid="20" grpId="0" animBg="1"/>
      <p:bldP spid="21" grpId="0" animBg="1"/>
      <p:bldP spid="22" grpId="0" animBg="1"/>
      <p:bldP spid="23" grpId="0" animBg="1"/>
      <p:bldP spid="24"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2438400" y="457200"/>
            <a:ext cx="4749421" cy="71596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الكلمات المرادفة</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graphicFrame>
        <p:nvGraphicFramePr>
          <p:cNvPr id="13" name="Table 12"/>
          <p:cNvGraphicFramePr>
            <a:graphicFrameLocks noGrp="1"/>
          </p:cNvGraphicFramePr>
          <p:nvPr>
            <p:extLst>
              <p:ext uri="{D42A27DB-BD31-4B8C-83A1-F6EECF244321}">
                <p14:modId xmlns="" xmlns:p14="http://schemas.microsoft.com/office/powerpoint/2010/main" val="3715920195"/>
              </p:ext>
            </p:extLst>
          </p:nvPr>
        </p:nvGraphicFramePr>
        <p:xfrm>
          <a:off x="1981200" y="1371600"/>
          <a:ext cx="5867400" cy="640080"/>
        </p:xfrm>
        <a:graphic>
          <a:graphicData uri="http://schemas.openxmlformats.org/drawingml/2006/table">
            <a:tbl>
              <a:tblPr firstRow="1" bandRow="1">
                <a:tableStyleId>{5C22544A-7EE6-4342-B048-85BDC9FD1C3A}</a:tableStyleId>
              </a:tblPr>
              <a:tblGrid>
                <a:gridCol w="3124200"/>
                <a:gridCol w="2743200"/>
              </a:tblGrid>
              <a:tr h="4819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الكلمة المرادفة</a:t>
                      </a:r>
                      <a:endParaRPr lang="en-US" sz="3600" dirty="0" smtClean="0">
                        <a:solidFill>
                          <a:srgbClr val="7030A0"/>
                        </a:solidFill>
                        <a:latin typeface="Simplified Arabic" pitchFamily="18" charset="-78"/>
                        <a:cs typeface="Simplified Arabic"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 الكلمة الاصلي</a:t>
                      </a:r>
                      <a:endParaRPr lang="en-US" sz="3600" dirty="0" smtClean="0">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sp>
        <p:nvSpPr>
          <p:cNvPr id="20" name="Rounded Rectangle 19"/>
          <p:cNvSpPr/>
          <p:nvPr/>
        </p:nvSpPr>
        <p:spPr>
          <a:xfrm>
            <a:off x="5105400" y="2057400"/>
            <a:ext cx="2743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وافدة</a:t>
            </a:r>
            <a:endParaRPr lang="en-US" sz="3600" dirty="0">
              <a:solidFill>
                <a:schemeClr val="tx1"/>
              </a:solidFill>
              <a:latin typeface="Simplified Arabic" pitchFamily="18" charset="-78"/>
              <a:cs typeface="Simplified Arabic" pitchFamily="18" charset="-78"/>
            </a:endParaRPr>
          </a:p>
        </p:txBody>
      </p:sp>
      <p:sp>
        <p:nvSpPr>
          <p:cNvPr id="21" name="Rounded Rectangle 20"/>
          <p:cNvSpPr/>
          <p:nvPr/>
        </p:nvSpPr>
        <p:spPr>
          <a:xfrm>
            <a:off x="5105400" y="2590800"/>
            <a:ext cx="2743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معشر</a:t>
            </a:r>
            <a:endParaRPr lang="en-US" sz="3600" dirty="0">
              <a:solidFill>
                <a:schemeClr val="tx1"/>
              </a:solidFill>
              <a:latin typeface="Simplified Arabic" pitchFamily="18" charset="-78"/>
              <a:cs typeface="Simplified Arabic" pitchFamily="18" charset="-78"/>
            </a:endParaRPr>
          </a:p>
        </p:txBody>
      </p:sp>
      <p:sp>
        <p:nvSpPr>
          <p:cNvPr id="22" name="Rounded Rectangle 21"/>
          <p:cNvSpPr/>
          <p:nvPr/>
        </p:nvSpPr>
        <p:spPr>
          <a:xfrm>
            <a:off x="5105400" y="3124200"/>
            <a:ext cx="2743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شهود</a:t>
            </a:r>
            <a:endParaRPr lang="en-US" sz="3600" dirty="0">
              <a:solidFill>
                <a:schemeClr val="tx1"/>
              </a:solidFill>
              <a:latin typeface="Simplified Arabic" pitchFamily="18" charset="-78"/>
              <a:cs typeface="Simplified Arabic" pitchFamily="18" charset="-78"/>
            </a:endParaRPr>
          </a:p>
        </p:txBody>
      </p:sp>
      <p:sp>
        <p:nvSpPr>
          <p:cNvPr id="23" name="Rounded Rectangle 22"/>
          <p:cNvSpPr/>
          <p:nvPr/>
        </p:nvSpPr>
        <p:spPr>
          <a:xfrm>
            <a:off x="5105400" y="5257800"/>
            <a:ext cx="2743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استبشار</a:t>
            </a:r>
            <a:endParaRPr lang="en-US" sz="3600" dirty="0">
              <a:solidFill>
                <a:schemeClr val="tx1"/>
              </a:solidFill>
              <a:latin typeface="Simplified Arabic" pitchFamily="18" charset="-78"/>
              <a:cs typeface="Simplified Arabic" pitchFamily="18" charset="-78"/>
            </a:endParaRPr>
          </a:p>
        </p:txBody>
      </p:sp>
      <p:sp>
        <p:nvSpPr>
          <p:cNvPr id="24" name="Rounded Rectangle 23"/>
          <p:cNvSpPr/>
          <p:nvPr/>
        </p:nvSpPr>
        <p:spPr>
          <a:xfrm>
            <a:off x="5105400" y="4724400"/>
            <a:ext cx="2743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أجر</a:t>
            </a:r>
            <a:endParaRPr lang="en-US" sz="3600" dirty="0">
              <a:solidFill>
                <a:schemeClr val="tx1"/>
              </a:solidFill>
              <a:latin typeface="Simplified Arabic" pitchFamily="18" charset="-78"/>
              <a:cs typeface="Simplified Arabic" pitchFamily="18" charset="-78"/>
            </a:endParaRPr>
          </a:p>
        </p:txBody>
      </p:sp>
      <p:sp>
        <p:nvSpPr>
          <p:cNvPr id="25" name="Rounded Rectangle 24"/>
          <p:cNvSpPr/>
          <p:nvPr/>
        </p:nvSpPr>
        <p:spPr>
          <a:xfrm>
            <a:off x="5105400" y="4191000"/>
            <a:ext cx="2743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مرابط</a:t>
            </a:r>
            <a:endParaRPr lang="en-US" sz="3600" dirty="0">
              <a:solidFill>
                <a:schemeClr val="tx1"/>
              </a:solidFill>
              <a:latin typeface="Simplified Arabic" pitchFamily="18" charset="-78"/>
              <a:cs typeface="Simplified Arabic" pitchFamily="18" charset="-78"/>
            </a:endParaRPr>
          </a:p>
        </p:txBody>
      </p:sp>
      <p:sp>
        <p:nvSpPr>
          <p:cNvPr id="26" name="Rounded Rectangle 25"/>
          <p:cNvSpPr/>
          <p:nvPr/>
        </p:nvSpPr>
        <p:spPr>
          <a:xfrm>
            <a:off x="5105400" y="3657600"/>
            <a:ext cx="2743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سبيل</a:t>
            </a:r>
            <a:endParaRPr lang="en-US" sz="3600" dirty="0">
              <a:solidFill>
                <a:schemeClr val="tx1"/>
              </a:solidFill>
              <a:latin typeface="Simplified Arabic" pitchFamily="18" charset="-78"/>
              <a:cs typeface="Simplified Arabic" pitchFamily="18" charset="-78"/>
            </a:endParaRPr>
          </a:p>
        </p:txBody>
      </p:sp>
      <p:sp>
        <p:nvSpPr>
          <p:cNvPr id="27" name="Rounded Rectangle 26"/>
          <p:cNvSpPr/>
          <p:nvPr/>
        </p:nvSpPr>
        <p:spPr>
          <a:xfrm>
            <a:off x="1981200" y="2057400"/>
            <a:ext cx="3124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قادمة</a:t>
            </a:r>
            <a:endParaRPr lang="en-US" sz="3600" dirty="0">
              <a:solidFill>
                <a:schemeClr val="tx1"/>
              </a:solidFill>
              <a:latin typeface="Simplified Arabic" pitchFamily="18" charset="-78"/>
              <a:cs typeface="Simplified Arabic" pitchFamily="18" charset="-78"/>
            </a:endParaRPr>
          </a:p>
        </p:txBody>
      </p:sp>
      <p:sp>
        <p:nvSpPr>
          <p:cNvPr id="28" name="Rounded Rectangle 27"/>
          <p:cNvSpPr/>
          <p:nvPr/>
        </p:nvSpPr>
        <p:spPr>
          <a:xfrm>
            <a:off x="1981200" y="2590800"/>
            <a:ext cx="3124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جماعة</a:t>
            </a:r>
            <a:endParaRPr lang="en-US" sz="3600" dirty="0">
              <a:solidFill>
                <a:schemeClr val="tx1"/>
              </a:solidFill>
              <a:latin typeface="Simplified Arabic" pitchFamily="18" charset="-78"/>
              <a:cs typeface="Simplified Arabic" pitchFamily="18" charset="-78"/>
            </a:endParaRPr>
          </a:p>
        </p:txBody>
      </p:sp>
      <p:sp>
        <p:nvSpPr>
          <p:cNvPr id="29" name="Rounded Rectangle 28"/>
          <p:cNvSpPr/>
          <p:nvPr/>
        </p:nvSpPr>
        <p:spPr>
          <a:xfrm>
            <a:off x="1981200" y="3124200"/>
            <a:ext cx="3124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حضور</a:t>
            </a:r>
            <a:endParaRPr lang="en-US" sz="3600" dirty="0">
              <a:solidFill>
                <a:schemeClr val="tx1"/>
              </a:solidFill>
              <a:latin typeface="Simplified Arabic" pitchFamily="18" charset="-78"/>
              <a:cs typeface="Simplified Arabic" pitchFamily="18" charset="-78"/>
            </a:endParaRPr>
          </a:p>
        </p:txBody>
      </p:sp>
      <p:sp>
        <p:nvSpPr>
          <p:cNvPr id="30" name="Rounded Rectangle 29"/>
          <p:cNvSpPr/>
          <p:nvPr/>
        </p:nvSpPr>
        <p:spPr>
          <a:xfrm>
            <a:off x="1981200" y="3657600"/>
            <a:ext cx="3124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طريق</a:t>
            </a:r>
            <a:endParaRPr lang="en-US" sz="3600" dirty="0">
              <a:solidFill>
                <a:schemeClr val="tx1"/>
              </a:solidFill>
              <a:latin typeface="Simplified Arabic" pitchFamily="18" charset="-78"/>
              <a:cs typeface="Simplified Arabic" pitchFamily="18" charset="-78"/>
            </a:endParaRPr>
          </a:p>
        </p:txBody>
      </p:sp>
      <p:sp>
        <p:nvSpPr>
          <p:cNvPr id="31" name="Rounded Rectangle 30"/>
          <p:cNvSpPr/>
          <p:nvPr/>
        </p:nvSpPr>
        <p:spPr>
          <a:xfrm>
            <a:off x="1981200" y="4191000"/>
            <a:ext cx="3124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حارس</a:t>
            </a:r>
            <a:endParaRPr lang="en-US" sz="3600" dirty="0">
              <a:solidFill>
                <a:schemeClr val="tx1"/>
              </a:solidFill>
              <a:latin typeface="Simplified Arabic" pitchFamily="18" charset="-78"/>
              <a:cs typeface="Simplified Arabic" pitchFamily="18" charset="-78"/>
            </a:endParaRPr>
          </a:p>
        </p:txBody>
      </p:sp>
      <p:sp>
        <p:nvSpPr>
          <p:cNvPr id="32" name="Rounded Rectangle 31"/>
          <p:cNvSpPr/>
          <p:nvPr/>
        </p:nvSpPr>
        <p:spPr>
          <a:xfrm>
            <a:off x="1981200" y="4724400"/>
            <a:ext cx="3124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ثواب</a:t>
            </a:r>
            <a:endParaRPr lang="en-US" sz="3600" dirty="0">
              <a:solidFill>
                <a:schemeClr val="tx1"/>
              </a:solidFill>
              <a:latin typeface="Simplified Arabic" pitchFamily="18" charset="-78"/>
              <a:cs typeface="Simplified Arabic" pitchFamily="18" charset="-78"/>
            </a:endParaRPr>
          </a:p>
        </p:txBody>
      </p:sp>
      <p:sp>
        <p:nvSpPr>
          <p:cNvPr id="33" name="Rounded Rectangle 32"/>
          <p:cNvSpPr/>
          <p:nvPr/>
        </p:nvSpPr>
        <p:spPr>
          <a:xfrm>
            <a:off x="1981200" y="5257800"/>
            <a:ext cx="3124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Simplified Arabic" pitchFamily="18" charset="-78"/>
                <a:cs typeface="Simplified Arabic" pitchFamily="18" charset="-78"/>
              </a:rPr>
              <a:t>سرور</a:t>
            </a:r>
            <a:endParaRPr lang="en-US" sz="36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ppt_x</p:attrName>
                                        </p:attrNameLst>
                                      </p:cBhvr>
                                      <p:tavLst>
                                        <p:tav tm="0">
                                          <p:val>
                                            <p:strVal val="#ppt_x-.2"/>
                                          </p:val>
                                        </p:tav>
                                        <p:tav tm="100000">
                                          <p:val>
                                            <p:strVal val="#ppt_x"/>
                                          </p:val>
                                        </p:tav>
                                      </p:tavLst>
                                    </p:anim>
                                    <p:anim calcmode="lin" valueType="num">
                                      <p:cBhvr>
                                        <p:cTn id="25"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strVal val="#ppt_w*0.7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animEffect transition="in" filter="fad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ppt_x</p:attrName>
                                        </p:attrNameLst>
                                      </p:cBhvr>
                                      <p:tavLst>
                                        <p:tav tm="0">
                                          <p:val>
                                            <p:strVal val="#ppt_x-.2"/>
                                          </p:val>
                                        </p:tav>
                                        <p:tav tm="100000">
                                          <p:val>
                                            <p:strVal val="#ppt_x"/>
                                          </p:val>
                                        </p:tav>
                                      </p:tavLst>
                                    </p:anim>
                                    <p:anim calcmode="lin" valueType="num">
                                      <p:cBhvr>
                                        <p:cTn id="39"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strVal val="#ppt_w*0.70"/>
                                          </p:val>
                                        </p:tav>
                                        <p:tav tm="100000">
                                          <p:val>
                                            <p:strVal val="#ppt_w"/>
                                          </p:val>
                                        </p:tav>
                                      </p:tavLst>
                                    </p:anim>
                                    <p:anim calcmode="lin" valueType="num">
                                      <p:cBhvr>
                                        <p:cTn id="46" dur="500" fill="hold"/>
                                        <p:tgtEl>
                                          <p:spTgt spid="22"/>
                                        </p:tgtEl>
                                        <p:attrNameLst>
                                          <p:attrName>ppt_h</p:attrName>
                                        </p:attrNameLst>
                                      </p:cBhvr>
                                      <p:tavLst>
                                        <p:tav tm="0">
                                          <p:val>
                                            <p:strVal val="#ppt_h"/>
                                          </p:val>
                                        </p:tav>
                                        <p:tav tm="100000">
                                          <p:val>
                                            <p:strVal val="#ppt_h"/>
                                          </p:val>
                                        </p:tav>
                                      </p:tavLst>
                                    </p:anim>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ppt_x</p:attrName>
                                        </p:attrNameLst>
                                      </p:cBhvr>
                                      <p:tavLst>
                                        <p:tav tm="0">
                                          <p:val>
                                            <p:strVal val="#ppt_x-.2"/>
                                          </p:val>
                                        </p:tav>
                                        <p:tav tm="100000">
                                          <p:val>
                                            <p:strVal val="#ppt_x"/>
                                          </p:val>
                                        </p:tav>
                                      </p:tavLst>
                                    </p:anim>
                                    <p:anim calcmode="lin" valueType="num">
                                      <p:cBhvr>
                                        <p:cTn id="53"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ppt_x</p:attrName>
                                        </p:attrNameLst>
                                      </p:cBhvr>
                                      <p:tavLst>
                                        <p:tav tm="0">
                                          <p:val>
                                            <p:strVal val="#ppt_x-.2"/>
                                          </p:val>
                                        </p:tav>
                                        <p:tav tm="100000">
                                          <p:val>
                                            <p:strVal val="#ppt_x"/>
                                          </p:val>
                                        </p:tav>
                                      </p:tavLst>
                                    </p:anim>
                                    <p:anim calcmode="lin" valueType="num">
                                      <p:cBhvr>
                                        <p:cTn id="65" dur="5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58" presetClass="entr" presetSubtype="0" accel="10000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strVal val="#ppt_w*2.5"/>
                                          </p:val>
                                        </p:tav>
                                        <p:tav tm="100000">
                                          <p:val>
                                            <p:strVal val="#ppt_w"/>
                                          </p:val>
                                        </p:tav>
                                      </p:tavLst>
                                    </p:anim>
                                    <p:anim calcmode="lin" valueType="num">
                                      <p:cBhvr>
                                        <p:cTn id="72" dur="500" fill="hold"/>
                                        <p:tgtEl>
                                          <p:spTgt spid="25"/>
                                        </p:tgtEl>
                                        <p:attrNameLst>
                                          <p:attrName>ppt_h</p:attrName>
                                        </p:attrNameLst>
                                      </p:cBhvr>
                                      <p:tavLst>
                                        <p:tav tm="0">
                                          <p:val>
                                            <p:strVal val="#ppt_h*0.01"/>
                                          </p:val>
                                        </p:tav>
                                        <p:tav tm="100000">
                                          <p:val>
                                            <p:strVal val="#ppt_h"/>
                                          </p:val>
                                        </p:tav>
                                      </p:tavLst>
                                    </p:anim>
                                    <p:anim calcmode="lin" valueType="num">
                                      <p:cBhvr>
                                        <p:cTn id="73" dur="500" fill="hold"/>
                                        <p:tgtEl>
                                          <p:spTgt spid="25"/>
                                        </p:tgtEl>
                                        <p:attrNameLst>
                                          <p:attrName>ppt_x</p:attrName>
                                        </p:attrNameLst>
                                      </p:cBhvr>
                                      <p:tavLst>
                                        <p:tav tm="0">
                                          <p:val>
                                            <p:strVal val="#ppt_x"/>
                                          </p:val>
                                        </p:tav>
                                        <p:tav tm="100000">
                                          <p:val>
                                            <p:strVal val="#ppt_x"/>
                                          </p:val>
                                        </p:tav>
                                      </p:tavLst>
                                    </p:anim>
                                    <p:anim calcmode="lin" valueType="num">
                                      <p:cBhvr>
                                        <p:cTn id="74" dur="500" fill="hold"/>
                                        <p:tgtEl>
                                          <p:spTgt spid="25"/>
                                        </p:tgtEl>
                                        <p:attrNameLst>
                                          <p:attrName>ppt_y</p:attrName>
                                        </p:attrNameLst>
                                      </p:cBhvr>
                                      <p:tavLst>
                                        <p:tav tm="0">
                                          <p:val>
                                            <p:strVal val="#ppt_h+1"/>
                                          </p:val>
                                        </p:tav>
                                        <p:tav tm="100000">
                                          <p:val>
                                            <p:strVal val="#ppt_y"/>
                                          </p:val>
                                        </p:tav>
                                      </p:tavLst>
                                    </p:anim>
                                    <p:animEffect transition="in" filter="fade">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58" presetClass="entr" presetSubtype="0" accel="100000"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p:cTn id="80" dur="500" fill="hold"/>
                                        <p:tgtEl>
                                          <p:spTgt spid="31"/>
                                        </p:tgtEl>
                                        <p:attrNameLst>
                                          <p:attrName>ppt_w</p:attrName>
                                        </p:attrNameLst>
                                      </p:cBhvr>
                                      <p:tavLst>
                                        <p:tav tm="0">
                                          <p:val>
                                            <p:strVal val="#ppt_w*2.5"/>
                                          </p:val>
                                        </p:tav>
                                        <p:tav tm="100000">
                                          <p:val>
                                            <p:strVal val="#ppt_w"/>
                                          </p:val>
                                        </p:tav>
                                      </p:tavLst>
                                    </p:anim>
                                    <p:anim calcmode="lin" valueType="num">
                                      <p:cBhvr>
                                        <p:cTn id="81" dur="500" fill="hold"/>
                                        <p:tgtEl>
                                          <p:spTgt spid="31"/>
                                        </p:tgtEl>
                                        <p:attrNameLst>
                                          <p:attrName>ppt_h</p:attrName>
                                        </p:attrNameLst>
                                      </p:cBhvr>
                                      <p:tavLst>
                                        <p:tav tm="0">
                                          <p:val>
                                            <p:strVal val="#ppt_h*0.01"/>
                                          </p:val>
                                        </p:tav>
                                        <p:tav tm="100000">
                                          <p:val>
                                            <p:strVal val="#ppt_h"/>
                                          </p:val>
                                        </p:tav>
                                      </p:tavLst>
                                    </p:anim>
                                    <p:anim calcmode="lin" valueType="num">
                                      <p:cBhvr>
                                        <p:cTn id="82" dur="500" fill="hold"/>
                                        <p:tgtEl>
                                          <p:spTgt spid="31"/>
                                        </p:tgtEl>
                                        <p:attrNameLst>
                                          <p:attrName>ppt_x</p:attrName>
                                        </p:attrNameLst>
                                      </p:cBhvr>
                                      <p:tavLst>
                                        <p:tav tm="0">
                                          <p:val>
                                            <p:strVal val="#ppt_x"/>
                                          </p:val>
                                        </p:tav>
                                        <p:tav tm="100000">
                                          <p:val>
                                            <p:strVal val="#ppt_x"/>
                                          </p:val>
                                        </p:tav>
                                      </p:tavLst>
                                    </p:anim>
                                    <p:anim calcmode="lin" valueType="num">
                                      <p:cBhvr>
                                        <p:cTn id="83" dur="500" fill="hold"/>
                                        <p:tgtEl>
                                          <p:spTgt spid="31"/>
                                        </p:tgtEl>
                                        <p:attrNameLst>
                                          <p:attrName>ppt_y</p:attrName>
                                        </p:attrNameLst>
                                      </p:cBhvr>
                                      <p:tavLst>
                                        <p:tav tm="0">
                                          <p:val>
                                            <p:strVal val="#ppt_h+1"/>
                                          </p:val>
                                        </p:tav>
                                        <p:tav tm="100000">
                                          <p:val>
                                            <p:strVal val="#ppt_y"/>
                                          </p:val>
                                        </p:tav>
                                      </p:tavLst>
                                    </p:anim>
                                    <p:animEffect transition="in" filter="fade">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Effect transition="in" filter="fade">
                                      <p:cBhvr>
                                        <p:cTn id="98" dur="500"/>
                                        <p:tgtEl>
                                          <p:spTgt spid="32"/>
                                        </p:tgtEl>
                                      </p:cBhvr>
                                    </p:animEffect>
                                  </p:childTnLst>
                                </p:cTn>
                              </p:par>
                            </p:childTnLst>
                          </p:cTn>
                        </p:par>
                      </p:childTnLst>
                    </p:cTn>
                  </p:par>
                  <p:par>
                    <p:cTn id="99" fill="hold">
                      <p:stCondLst>
                        <p:cond delay="indefinite"/>
                      </p:stCondLst>
                      <p:childTnLst>
                        <p:par>
                          <p:cTn id="100" fill="hold">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diamond(in)">
                                      <p:cBhvr>
                                        <p:cTn id="103" dur="500"/>
                                        <p:tgtEl>
                                          <p:spTgt spid="23"/>
                                        </p:tgtEl>
                                      </p:cBhvr>
                                    </p:animEffect>
                                  </p:childTnLst>
                                </p:cTn>
                              </p:par>
                            </p:childTnLst>
                          </p:cTn>
                        </p:par>
                      </p:childTnLst>
                    </p:cTn>
                  </p:par>
                  <p:par>
                    <p:cTn id="104" fill="hold">
                      <p:stCondLst>
                        <p:cond delay="indefinite"/>
                      </p:stCondLst>
                      <p:childTnLst>
                        <p:par>
                          <p:cTn id="105" fill="hold">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p:cTn id="108" dur="500" fill="hold"/>
                                        <p:tgtEl>
                                          <p:spTgt spid="33"/>
                                        </p:tgtEl>
                                        <p:attrNameLst>
                                          <p:attrName>ppt_w</p:attrName>
                                        </p:attrNameLst>
                                      </p:cBhvr>
                                      <p:tavLst>
                                        <p:tav tm="0">
                                          <p:val>
                                            <p:strVal val="#ppt_w*0.70"/>
                                          </p:val>
                                        </p:tav>
                                        <p:tav tm="100000">
                                          <p:val>
                                            <p:strVal val="#ppt_w"/>
                                          </p:val>
                                        </p:tav>
                                      </p:tavLst>
                                    </p:anim>
                                    <p:anim calcmode="lin" valueType="num">
                                      <p:cBhvr>
                                        <p:cTn id="109" dur="500" fill="hold"/>
                                        <p:tgtEl>
                                          <p:spTgt spid="33"/>
                                        </p:tgtEl>
                                        <p:attrNameLst>
                                          <p:attrName>ppt_h</p:attrName>
                                        </p:attrNameLst>
                                      </p:cBhvr>
                                      <p:tavLst>
                                        <p:tav tm="0">
                                          <p:val>
                                            <p:strVal val="#ppt_h"/>
                                          </p:val>
                                        </p:tav>
                                        <p:tav tm="100000">
                                          <p:val>
                                            <p:strVal val="#ppt_h"/>
                                          </p:val>
                                        </p:tav>
                                      </p:tavLst>
                                    </p:anim>
                                    <p:animEffect transition="in" filter="fade">
                                      <p:cBhvr>
                                        <p:cTn id="1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35114"/>
            <a:ext cx="7848600" cy="646331"/>
          </a:xfrm>
          <a:prstGeom prst="rect">
            <a:avLst/>
          </a:prstGeom>
          <a:solidFill>
            <a:schemeClr val="accent5">
              <a:lumMod val="20000"/>
              <a:lumOff val="80000"/>
            </a:schemeClr>
          </a:solidFill>
        </p:spPr>
        <p:txBody>
          <a:bodyPr wrap="square" rtlCol="0">
            <a:spAutoFit/>
          </a:bodyPr>
          <a:lstStyle/>
          <a:p>
            <a:pPr algn="ctr" rtl="1"/>
            <a:r>
              <a:rPr lang="ar-SA" sz="3600" b="1" dirty="0" smtClean="0">
                <a:latin typeface="Simplified Arabic" pitchFamily="18" charset="-78"/>
                <a:cs typeface="Simplified Arabic" pitchFamily="18" charset="-78"/>
              </a:rPr>
              <a:t>استخرج الماضى من النص ثم حولها الى المضارع</a:t>
            </a:r>
            <a:endParaRPr lang="en-US" sz="3600" b="1" dirty="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133600" y="1219200"/>
          <a:ext cx="5486400" cy="579120"/>
        </p:xfrm>
        <a:graphic>
          <a:graphicData uri="http://schemas.openxmlformats.org/drawingml/2006/table">
            <a:tbl>
              <a:tblPr firstRow="1" bandRow="1">
                <a:tableStyleId>{00A15C55-8517-42AA-B614-E9B94910E393}</a:tableStyleId>
              </a:tblPr>
              <a:tblGrid>
                <a:gridCol w="2743200"/>
                <a:gridCol w="2743200"/>
              </a:tblGrid>
              <a:tr h="370840">
                <a:tc>
                  <a:txBody>
                    <a:bodyPr/>
                    <a:lstStyle/>
                    <a:p>
                      <a:pPr algn="ctr"/>
                      <a:r>
                        <a:rPr lang="ar-SA" sz="3200" dirty="0" smtClean="0">
                          <a:solidFill>
                            <a:srgbClr val="FF0000"/>
                          </a:solidFill>
                          <a:effectLst/>
                          <a:latin typeface="Simplified Arabic" pitchFamily="18" charset="-78"/>
                          <a:cs typeface="Simplified Arabic" pitchFamily="18" charset="-78"/>
                        </a:rPr>
                        <a:t>المضارع</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algn="ctr"/>
                      <a:r>
                        <a:rPr lang="ar-SA" sz="3200" dirty="0" smtClean="0">
                          <a:solidFill>
                            <a:srgbClr val="FF0000"/>
                          </a:solidFill>
                          <a:effectLst/>
                          <a:latin typeface="Simplified Arabic" pitchFamily="18" charset="-78"/>
                          <a:cs typeface="Simplified Arabic" pitchFamily="18" charset="-78"/>
                        </a:rPr>
                        <a:t>الماضى</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
        <p:nvSpPr>
          <p:cNvPr id="6" name="Rectangle 5"/>
          <p:cNvSpPr/>
          <p:nvPr/>
        </p:nvSpPr>
        <p:spPr>
          <a:xfrm>
            <a:off x="4876800" y="18034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أتت</a:t>
            </a:r>
            <a:endParaRPr lang="en-US" sz="3200" dirty="0">
              <a:solidFill>
                <a:schemeClr val="tx1"/>
              </a:solidFill>
              <a:latin typeface="Simplified Arabic" pitchFamily="18" charset="-78"/>
              <a:cs typeface="Simplified Arabic" pitchFamily="18" charset="-78"/>
            </a:endParaRPr>
          </a:p>
        </p:txBody>
      </p:sp>
      <p:sp>
        <p:nvSpPr>
          <p:cNvPr id="11" name="Rectangle 10"/>
          <p:cNvSpPr/>
          <p:nvPr/>
        </p:nvSpPr>
        <p:spPr>
          <a:xfrm>
            <a:off x="4876800" y="22606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قالت</a:t>
            </a:r>
            <a:endParaRPr lang="en-US" sz="3200" dirty="0">
              <a:solidFill>
                <a:schemeClr val="tx1"/>
              </a:solidFill>
              <a:latin typeface="Simplified Arabic" pitchFamily="18" charset="-78"/>
              <a:cs typeface="Simplified Arabic" pitchFamily="18" charset="-78"/>
            </a:endParaRPr>
          </a:p>
        </p:txBody>
      </p:sp>
      <p:sp>
        <p:nvSpPr>
          <p:cNvPr id="12" name="Rectangle 11"/>
          <p:cNvSpPr/>
          <p:nvPr/>
        </p:nvSpPr>
        <p:spPr>
          <a:xfrm>
            <a:off x="2133600" y="45466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تفضلون</a:t>
            </a:r>
            <a:endParaRPr lang="en-US" sz="3200" dirty="0">
              <a:solidFill>
                <a:schemeClr val="tx1"/>
              </a:solidFill>
              <a:latin typeface="Simplified Arabic" pitchFamily="18" charset="-78"/>
              <a:cs typeface="Simplified Arabic" pitchFamily="18" charset="-78"/>
            </a:endParaRPr>
          </a:p>
        </p:txBody>
      </p:sp>
      <p:sp>
        <p:nvSpPr>
          <p:cNvPr id="13" name="Rectangle 12"/>
          <p:cNvSpPr/>
          <p:nvPr/>
        </p:nvSpPr>
        <p:spPr>
          <a:xfrm>
            <a:off x="2133600" y="40894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يرسل</a:t>
            </a:r>
            <a:endParaRPr lang="en-US" sz="3200" dirty="0">
              <a:solidFill>
                <a:schemeClr val="tx1"/>
              </a:solidFill>
              <a:latin typeface="Simplified Arabic" pitchFamily="18" charset="-78"/>
              <a:cs typeface="Simplified Arabic" pitchFamily="18" charset="-78"/>
            </a:endParaRPr>
          </a:p>
        </p:txBody>
      </p:sp>
      <p:sp>
        <p:nvSpPr>
          <p:cNvPr id="14" name="Rectangle 13"/>
          <p:cNvSpPr/>
          <p:nvPr/>
        </p:nvSpPr>
        <p:spPr>
          <a:xfrm>
            <a:off x="2133600" y="36322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نؤمن</a:t>
            </a:r>
            <a:endParaRPr lang="en-US" sz="3200" dirty="0">
              <a:solidFill>
                <a:schemeClr val="tx1"/>
              </a:solidFill>
              <a:latin typeface="Simplified Arabic" pitchFamily="18" charset="-78"/>
              <a:cs typeface="Simplified Arabic" pitchFamily="18" charset="-78"/>
            </a:endParaRPr>
          </a:p>
        </p:txBody>
      </p:sp>
      <p:sp>
        <p:nvSpPr>
          <p:cNvPr id="15" name="Rectangle 14"/>
          <p:cNvSpPr/>
          <p:nvPr/>
        </p:nvSpPr>
        <p:spPr>
          <a:xfrm>
            <a:off x="2133600" y="31750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يبعث</a:t>
            </a:r>
            <a:endParaRPr lang="en-US" sz="3200" dirty="0">
              <a:solidFill>
                <a:schemeClr val="tx1"/>
              </a:solidFill>
              <a:latin typeface="Simplified Arabic" pitchFamily="18" charset="-78"/>
              <a:cs typeface="Simplified Arabic" pitchFamily="18" charset="-78"/>
            </a:endParaRPr>
          </a:p>
        </p:txBody>
      </p:sp>
      <p:sp>
        <p:nvSpPr>
          <p:cNvPr id="16" name="Rectangle 15"/>
          <p:cNvSpPr/>
          <p:nvPr/>
        </p:nvSpPr>
        <p:spPr>
          <a:xfrm>
            <a:off x="2133600" y="27178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تسمع</a:t>
            </a:r>
            <a:endParaRPr lang="en-US" sz="3200" dirty="0">
              <a:solidFill>
                <a:schemeClr val="tx1"/>
              </a:solidFill>
              <a:latin typeface="Simplified Arabic" pitchFamily="18" charset="-78"/>
              <a:cs typeface="Simplified Arabic" pitchFamily="18" charset="-78"/>
            </a:endParaRPr>
          </a:p>
        </p:txBody>
      </p:sp>
      <p:sp>
        <p:nvSpPr>
          <p:cNvPr id="17" name="Rectangle 16"/>
          <p:cNvSpPr/>
          <p:nvPr/>
        </p:nvSpPr>
        <p:spPr>
          <a:xfrm>
            <a:off x="2133600" y="22606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تقول</a:t>
            </a:r>
            <a:endParaRPr lang="en-US" sz="3200" dirty="0">
              <a:solidFill>
                <a:schemeClr val="tx1"/>
              </a:solidFill>
              <a:latin typeface="Simplified Arabic" pitchFamily="18" charset="-78"/>
              <a:cs typeface="Simplified Arabic" pitchFamily="18" charset="-78"/>
            </a:endParaRPr>
          </a:p>
        </p:txBody>
      </p:sp>
      <p:sp>
        <p:nvSpPr>
          <p:cNvPr id="18" name="Rectangle 17"/>
          <p:cNvSpPr/>
          <p:nvPr/>
        </p:nvSpPr>
        <p:spPr>
          <a:xfrm>
            <a:off x="2133600" y="18034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تأتى</a:t>
            </a:r>
            <a:endParaRPr lang="en-US" sz="3200" dirty="0">
              <a:solidFill>
                <a:schemeClr val="tx1"/>
              </a:solidFill>
              <a:latin typeface="Simplified Arabic" pitchFamily="18" charset="-78"/>
              <a:cs typeface="Simplified Arabic" pitchFamily="18" charset="-78"/>
            </a:endParaRPr>
          </a:p>
        </p:txBody>
      </p:sp>
      <p:sp>
        <p:nvSpPr>
          <p:cNvPr id="19" name="Rectangle 18"/>
          <p:cNvSpPr/>
          <p:nvPr/>
        </p:nvSpPr>
        <p:spPr>
          <a:xfrm>
            <a:off x="4876800" y="27178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سمعت</a:t>
            </a:r>
            <a:endParaRPr lang="en-US" sz="3200" dirty="0">
              <a:solidFill>
                <a:schemeClr val="tx1"/>
              </a:solidFill>
              <a:latin typeface="Simplified Arabic" pitchFamily="18" charset="-78"/>
              <a:cs typeface="Simplified Arabic" pitchFamily="18" charset="-78"/>
            </a:endParaRPr>
          </a:p>
        </p:txBody>
      </p:sp>
      <p:sp>
        <p:nvSpPr>
          <p:cNvPr id="20" name="Rectangle 19"/>
          <p:cNvSpPr/>
          <p:nvPr/>
        </p:nvSpPr>
        <p:spPr>
          <a:xfrm>
            <a:off x="4876800" y="31750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بعث</a:t>
            </a:r>
            <a:endParaRPr lang="en-US" sz="3200" dirty="0">
              <a:solidFill>
                <a:schemeClr val="tx1"/>
              </a:solidFill>
              <a:latin typeface="Simplified Arabic" pitchFamily="18" charset="-78"/>
              <a:cs typeface="Simplified Arabic" pitchFamily="18" charset="-78"/>
            </a:endParaRPr>
          </a:p>
        </p:txBody>
      </p:sp>
      <p:sp>
        <p:nvSpPr>
          <p:cNvPr id="21" name="Rectangle 20"/>
          <p:cNvSpPr/>
          <p:nvPr/>
        </p:nvSpPr>
        <p:spPr>
          <a:xfrm>
            <a:off x="4876800" y="36322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امنا</a:t>
            </a:r>
            <a:endParaRPr lang="en-US" sz="3200" dirty="0">
              <a:solidFill>
                <a:schemeClr val="tx1"/>
              </a:solidFill>
              <a:latin typeface="Simplified Arabic" pitchFamily="18" charset="-78"/>
              <a:cs typeface="Simplified Arabic" pitchFamily="18" charset="-78"/>
            </a:endParaRPr>
          </a:p>
        </p:txBody>
      </p:sp>
      <p:sp>
        <p:nvSpPr>
          <p:cNvPr id="22" name="Rectangle 21"/>
          <p:cNvSpPr/>
          <p:nvPr/>
        </p:nvSpPr>
        <p:spPr>
          <a:xfrm>
            <a:off x="4876800" y="40894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أرسل</a:t>
            </a:r>
            <a:endParaRPr lang="en-US" sz="3200" dirty="0">
              <a:solidFill>
                <a:schemeClr val="tx1"/>
              </a:solidFill>
              <a:latin typeface="Simplified Arabic" pitchFamily="18" charset="-78"/>
              <a:cs typeface="Simplified Arabic" pitchFamily="18" charset="-78"/>
            </a:endParaRPr>
          </a:p>
        </p:txBody>
      </p:sp>
      <p:sp>
        <p:nvSpPr>
          <p:cNvPr id="23" name="Rectangle 22"/>
          <p:cNvSpPr/>
          <p:nvPr/>
        </p:nvSpPr>
        <p:spPr>
          <a:xfrm>
            <a:off x="4876800" y="45466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فضلتم</a:t>
            </a:r>
            <a:endParaRPr lang="en-US" sz="3200" dirty="0">
              <a:solidFill>
                <a:schemeClr val="tx1"/>
              </a:solidFill>
              <a:latin typeface="Simplified Arabic" pitchFamily="18" charset="-78"/>
              <a:cs typeface="Simplified Arabic" pitchFamily="18" charset="-78"/>
            </a:endParaRPr>
          </a:p>
        </p:txBody>
      </p:sp>
      <p:sp>
        <p:nvSpPr>
          <p:cNvPr id="24" name="Rectangle 23"/>
          <p:cNvSpPr/>
          <p:nvPr/>
        </p:nvSpPr>
        <p:spPr>
          <a:xfrm>
            <a:off x="2133600" y="5918200"/>
            <a:ext cx="2743200" cy="457200"/>
          </a:xfrm>
          <a:prstGeom prst="rect">
            <a:avLst/>
          </a:prstGeom>
          <a:solidFill>
            <a:schemeClr val="bg1">
              <a:lumMod val="8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نربى</a:t>
            </a:r>
            <a:endParaRPr lang="en-US" sz="3200" dirty="0">
              <a:solidFill>
                <a:schemeClr val="tx1"/>
              </a:solidFill>
              <a:latin typeface="Simplified Arabic" pitchFamily="18" charset="-78"/>
              <a:cs typeface="Simplified Arabic" pitchFamily="18" charset="-78"/>
            </a:endParaRPr>
          </a:p>
        </p:txBody>
      </p:sp>
      <p:sp>
        <p:nvSpPr>
          <p:cNvPr id="25" name="Rectangle 24"/>
          <p:cNvSpPr/>
          <p:nvPr/>
        </p:nvSpPr>
        <p:spPr>
          <a:xfrm>
            <a:off x="2133600" y="54610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نغزل</a:t>
            </a:r>
            <a:endParaRPr lang="en-US" sz="3200" dirty="0">
              <a:solidFill>
                <a:schemeClr val="tx1"/>
              </a:solidFill>
              <a:latin typeface="Simplified Arabic" pitchFamily="18" charset="-78"/>
              <a:cs typeface="Simplified Arabic" pitchFamily="18" charset="-78"/>
            </a:endParaRPr>
          </a:p>
        </p:txBody>
      </p:sp>
      <p:sp>
        <p:nvSpPr>
          <p:cNvPr id="26" name="Rectangle 25"/>
          <p:cNvSpPr/>
          <p:nvPr/>
        </p:nvSpPr>
        <p:spPr>
          <a:xfrm>
            <a:off x="2133600" y="5003800"/>
            <a:ext cx="2743200" cy="457200"/>
          </a:xfrm>
          <a:prstGeom prst="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يخرج</a:t>
            </a:r>
            <a:endParaRPr lang="en-US" sz="3200" dirty="0">
              <a:solidFill>
                <a:schemeClr val="tx1"/>
              </a:solidFill>
              <a:latin typeface="Simplified Arabic" pitchFamily="18" charset="-78"/>
              <a:cs typeface="Simplified Arabic" pitchFamily="18" charset="-78"/>
            </a:endParaRPr>
          </a:p>
        </p:txBody>
      </p:sp>
      <p:sp>
        <p:nvSpPr>
          <p:cNvPr id="27" name="Rectangle 26"/>
          <p:cNvSpPr/>
          <p:nvPr/>
        </p:nvSpPr>
        <p:spPr>
          <a:xfrm>
            <a:off x="4876800" y="5003800"/>
            <a:ext cx="2743200" cy="457200"/>
          </a:xfrm>
          <a:prstGeom prst="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أخرج</a:t>
            </a:r>
            <a:endParaRPr lang="en-US" sz="3200" dirty="0">
              <a:solidFill>
                <a:schemeClr val="tx1"/>
              </a:solidFill>
              <a:latin typeface="Simplified Arabic" pitchFamily="18" charset="-78"/>
              <a:cs typeface="Simplified Arabic" pitchFamily="18" charset="-78"/>
            </a:endParaRPr>
          </a:p>
        </p:txBody>
      </p:sp>
      <p:sp>
        <p:nvSpPr>
          <p:cNvPr id="28" name="Rectangle 27"/>
          <p:cNvSpPr/>
          <p:nvPr/>
        </p:nvSpPr>
        <p:spPr>
          <a:xfrm>
            <a:off x="4876800" y="54610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غزلنا</a:t>
            </a:r>
            <a:endParaRPr lang="en-US" sz="3200" dirty="0">
              <a:solidFill>
                <a:schemeClr val="tx1"/>
              </a:solidFill>
              <a:latin typeface="Simplified Arabic" pitchFamily="18" charset="-78"/>
              <a:cs typeface="Simplified Arabic" pitchFamily="18" charset="-78"/>
            </a:endParaRPr>
          </a:p>
        </p:txBody>
      </p:sp>
      <p:sp>
        <p:nvSpPr>
          <p:cNvPr id="29" name="Rectangle 28"/>
          <p:cNvSpPr/>
          <p:nvPr/>
        </p:nvSpPr>
        <p:spPr>
          <a:xfrm>
            <a:off x="4876800" y="5918200"/>
            <a:ext cx="2743200" cy="457200"/>
          </a:xfrm>
          <a:prstGeom prst="rect">
            <a:avLst/>
          </a:prstGeom>
          <a:solidFill>
            <a:schemeClr val="bg1">
              <a:lumMod val="8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ربينا</a:t>
            </a:r>
            <a:endParaRPr lang="en-US" sz="32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ppt_x</p:attrName>
                                        </p:attrNameLst>
                                      </p:cBhvr>
                                      <p:tavLst>
                                        <p:tav tm="0">
                                          <p:val>
                                            <p:strVal val="#ppt_x-.2"/>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0.70"/>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strVal val="#ppt_w*0.70"/>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Effect transition="in" filter="fade">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8"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ppt_w</p:attrName>
                                        </p:attrNameLst>
                                      </p:cBhvr>
                                      <p:tavLst>
                                        <p:tav tm="0">
                                          <p:val>
                                            <p:strVal val="#ppt_w*2.5"/>
                                          </p:val>
                                        </p:tav>
                                        <p:tav tm="100000">
                                          <p:val>
                                            <p:strVal val="#ppt_w"/>
                                          </p:val>
                                        </p:tav>
                                      </p:tavLst>
                                    </p:anim>
                                    <p:anim calcmode="lin" valueType="num">
                                      <p:cBhvr>
                                        <p:cTn id="75" dur="500" fill="hold"/>
                                        <p:tgtEl>
                                          <p:spTgt spid="21"/>
                                        </p:tgtEl>
                                        <p:attrNameLst>
                                          <p:attrName>ppt_h</p:attrName>
                                        </p:attrNameLst>
                                      </p:cBhvr>
                                      <p:tavLst>
                                        <p:tav tm="0">
                                          <p:val>
                                            <p:strVal val="#ppt_h*0.01"/>
                                          </p:val>
                                        </p:tav>
                                        <p:tav tm="100000">
                                          <p:val>
                                            <p:strVal val="#ppt_h"/>
                                          </p:val>
                                        </p:tav>
                                      </p:tavLst>
                                    </p:anim>
                                    <p:anim calcmode="lin" valueType="num">
                                      <p:cBhvr>
                                        <p:cTn id="76" dur="500" fill="hold"/>
                                        <p:tgtEl>
                                          <p:spTgt spid="21"/>
                                        </p:tgtEl>
                                        <p:attrNameLst>
                                          <p:attrName>ppt_x</p:attrName>
                                        </p:attrNameLst>
                                      </p:cBhvr>
                                      <p:tavLst>
                                        <p:tav tm="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h+1"/>
                                          </p:val>
                                        </p:tav>
                                        <p:tav tm="100000">
                                          <p:val>
                                            <p:strVal val="#ppt_y"/>
                                          </p:val>
                                        </p:tav>
                                      </p:tavLst>
                                    </p:anim>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8" presetClass="entr" presetSubtype="0" accel="10000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 to="" calcmode="lin" valueType="num">
                                      <p:cBhvr>
                                        <p:cTn id="92" dur="1" fill="hold"/>
                                        <p:tgtEl>
                                          <p:spTgt spid="22"/>
                                        </p:tgtEl>
                                        <p:attrNameLst>
                                          <p:attrName/>
                                        </p:attrNameLst>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to="" calcmode="lin" valueType="num">
                                      <p:cBhvr>
                                        <p:cTn id="97" dur="1" fill="hold"/>
                                        <p:tgtEl>
                                          <p:spTgt spid="13"/>
                                        </p:tgtEl>
                                        <p:attrNameLst>
                                          <p:attrName/>
                                        </p:attrNameLst>
                                      </p:cBhvr>
                                    </p:anim>
                                  </p:childTnLst>
                                </p:cTn>
                              </p:par>
                            </p:childTnLst>
                          </p:cTn>
                        </p:par>
                      </p:childTnLst>
                    </p:cTn>
                  </p:par>
                  <p:par>
                    <p:cTn id="98" fill="hold">
                      <p:stCondLst>
                        <p:cond delay="indefinite"/>
                      </p:stCondLst>
                      <p:childTnLst>
                        <p:par>
                          <p:cTn id="99" fill="hold">
                            <p:stCondLst>
                              <p:cond delay="0"/>
                            </p:stCondLst>
                            <p:childTnLst>
                              <p:par>
                                <p:cTn id="100" presetID="55" presetClass="entr" presetSubtype="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1000" fill="hold"/>
                                        <p:tgtEl>
                                          <p:spTgt spid="23"/>
                                        </p:tgtEl>
                                        <p:attrNameLst>
                                          <p:attrName>ppt_w</p:attrName>
                                        </p:attrNameLst>
                                      </p:cBhvr>
                                      <p:tavLst>
                                        <p:tav tm="0">
                                          <p:val>
                                            <p:strVal val="#ppt_w*0.70"/>
                                          </p:val>
                                        </p:tav>
                                        <p:tav tm="100000">
                                          <p:val>
                                            <p:strVal val="#ppt_w"/>
                                          </p:val>
                                        </p:tav>
                                      </p:tavLst>
                                    </p:anim>
                                    <p:anim calcmode="lin" valueType="num">
                                      <p:cBhvr>
                                        <p:cTn id="103" dur="1000" fill="hold"/>
                                        <p:tgtEl>
                                          <p:spTgt spid="23"/>
                                        </p:tgtEl>
                                        <p:attrNameLst>
                                          <p:attrName>ppt_h</p:attrName>
                                        </p:attrNameLst>
                                      </p:cBhvr>
                                      <p:tavLst>
                                        <p:tav tm="0">
                                          <p:val>
                                            <p:strVal val="#ppt_h"/>
                                          </p:val>
                                        </p:tav>
                                        <p:tav tm="100000">
                                          <p:val>
                                            <p:strVal val="#ppt_h"/>
                                          </p:val>
                                        </p:tav>
                                      </p:tavLst>
                                    </p:anim>
                                    <p:animEffect transition="in" filter="fade">
                                      <p:cBhvr>
                                        <p:cTn id="104" dur="1000"/>
                                        <p:tgtEl>
                                          <p:spTgt spid="23"/>
                                        </p:tgtEl>
                                      </p:cBhvr>
                                    </p:animEffect>
                                  </p:childTnLst>
                                </p:cTn>
                              </p:par>
                            </p:childTnLst>
                          </p:cTn>
                        </p:par>
                      </p:childTnLst>
                    </p:cTn>
                  </p:par>
                  <p:par>
                    <p:cTn id="105" fill="hold">
                      <p:stCondLst>
                        <p:cond delay="indefinite"/>
                      </p:stCondLst>
                      <p:childTnLst>
                        <p:par>
                          <p:cTn id="106" fill="hold">
                            <p:stCondLst>
                              <p:cond delay="0"/>
                            </p:stCondLst>
                            <p:childTnLst>
                              <p:par>
                                <p:cTn id="107" presetID="29" presetClass="entr"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 calcmode="lin" valueType="num">
                                      <p:cBhvr>
                                        <p:cTn id="109" dur="1000" fill="hold"/>
                                        <p:tgtEl>
                                          <p:spTgt spid="12"/>
                                        </p:tgtEl>
                                        <p:attrNameLst>
                                          <p:attrName>ppt_x</p:attrName>
                                        </p:attrNameLst>
                                      </p:cBhvr>
                                      <p:tavLst>
                                        <p:tav tm="0">
                                          <p:val>
                                            <p:strVal val="#ppt_x-.2"/>
                                          </p:val>
                                        </p:tav>
                                        <p:tav tm="100000">
                                          <p:val>
                                            <p:strVal val="#ppt_x"/>
                                          </p:val>
                                        </p:tav>
                                      </p:tavLst>
                                    </p:anim>
                                    <p:anim calcmode="lin" valueType="num">
                                      <p:cBhvr>
                                        <p:cTn id="11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12"/>
                                        </p:tgtEl>
                                      </p:cBhvr>
                                    </p:animEffect>
                                  </p:childTnLst>
                                </p:cTn>
                              </p:par>
                            </p:childTnLst>
                          </p:cTn>
                        </p:par>
                      </p:childTnLst>
                    </p:cTn>
                  </p:par>
                  <p:par>
                    <p:cTn id="112" fill="hold">
                      <p:stCondLst>
                        <p:cond delay="indefinite"/>
                      </p:stCondLst>
                      <p:childTnLst>
                        <p:par>
                          <p:cTn id="113" fill="hold">
                            <p:stCondLst>
                              <p:cond delay="0"/>
                            </p:stCondLst>
                            <p:childTnLst>
                              <p:par>
                                <p:cTn id="114" presetID="55" presetClass="entr" presetSubtype="0"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1000" fill="hold"/>
                                        <p:tgtEl>
                                          <p:spTgt spid="27"/>
                                        </p:tgtEl>
                                        <p:attrNameLst>
                                          <p:attrName>ppt_w</p:attrName>
                                        </p:attrNameLst>
                                      </p:cBhvr>
                                      <p:tavLst>
                                        <p:tav tm="0">
                                          <p:val>
                                            <p:strVal val="#ppt_w*0.70"/>
                                          </p:val>
                                        </p:tav>
                                        <p:tav tm="100000">
                                          <p:val>
                                            <p:strVal val="#ppt_w"/>
                                          </p:val>
                                        </p:tav>
                                      </p:tavLst>
                                    </p:anim>
                                    <p:anim calcmode="lin" valueType="num">
                                      <p:cBhvr>
                                        <p:cTn id="117" dur="1000" fill="hold"/>
                                        <p:tgtEl>
                                          <p:spTgt spid="27"/>
                                        </p:tgtEl>
                                        <p:attrNameLst>
                                          <p:attrName>ppt_h</p:attrName>
                                        </p:attrNameLst>
                                      </p:cBhvr>
                                      <p:tavLst>
                                        <p:tav tm="0">
                                          <p:val>
                                            <p:strVal val="#ppt_h"/>
                                          </p:val>
                                        </p:tav>
                                        <p:tav tm="100000">
                                          <p:val>
                                            <p:strVal val="#ppt_h"/>
                                          </p:val>
                                        </p:tav>
                                      </p:tavLst>
                                    </p:anim>
                                    <p:animEffect transition="in" filter="fade">
                                      <p:cBhvr>
                                        <p:cTn id="118" dur="1000"/>
                                        <p:tgtEl>
                                          <p:spTgt spid="27"/>
                                        </p:tgtEl>
                                      </p:cBhvr>
                                    </p:animEffect>
                                  </p:childTnLst>
                                </p:cTn>
                              </p:par>
                            </p:childTnLst>
                          </p:cTn>
                        </p:par>
                      </p:childTnLst>
                    </p:cTn>
                  </p:par>
                  <p:par>
                    <p:cTn id="119" fill="hold">
                      <p:stCondLst>
                        <p:cond delay="indefinite"/>
                      </p:stCondLst>
                      <p:childTnLst>
                        <p:par>
                          <p:cTn id="120" fill="hold">
                            <p:stCondLst>
                              <p:cond delay="0"/>
                            </p:stCondLst>
                            <p:childTnLst>
                              <p:par>
                                <p:cTn id="121" presetID="55" presetClass="entr" presetSubtype="0" fill="hold" grpId="0" nodeType="clickEffect">
                                  <p:stCondLst>
                                    <p:cond delay="0"/>
                                  </p:stCondLst>
                                  <p:childTnLst>
                                    <p:set>
                                      <p:cBhvr>
                                        <p:cTn id="122" dur="1" fill="hold">
                                          <p:stCondLst>
                                            <p:cond delay="0"/>
                                          </p:stCondLst>
                                        </p:cTn>
                                        <p:tgtEl>
                                          <p:spTgt spid="26"/>
                                        </p:tgtEl>
                                        <p:attrNameLst>
                                          <p:attrName>style.visibility</p:attrName>
                                        </p:attrNameLst>
                                      </p:cBhvr>
                                      <p:to>
                                        <p:strVal val="visible"/>
                                      </p:to>
                                    </p:set>
                                    <p:anim calcmode="lin" valueType="num">
                                      <p:cBhvr>
                                        <p:cTn id="123" dur="1000" fill="hold"/>
                                        <p:tgtEl>
                                          <p:spTgt spid="26"/>
                                        </p:tgtEl>
                                        <p:attrNameLst>
                                          <p:attrName>ppt_w</p:attrName>
                                        </p:attrNameLst>
                                      </p:cBhvr>
                                      <p:tavLst>
                                        <p:tav tm="0">
                                          <p:val>
                                            <p:strVal val="#ppt_w*0.70"/>
                                          </p:val>
                                        </p:tav>
                                        <p:tav tm="100000">
                                          <p:val>
                                            <p:strVal val="#ppt_w"/>
                                          </p:val>
                                        </p:tav>
                                      </p:tavLst>
                                    </p:anim>
                                    <p:anim calcmode="lin" valueType="num">
                                      <p:cBhvr>
                                        <p:cTn id="124" dur="1000" fill="hold"/>
                                        <p:tgtEl>
                                          <p:spTgt spid="26"/>
                                        </p:tgtEl>
                                        <p:attrNameLst>
                                          <p:attrName>ppt_h</p:attrName>
                                        </p:attrNameLst>
                                      </p:cBhvr>
                                      <p:tavLst>
                                        <p:tav tm="0">
                                          <p:val>
                                            <p:strVal val="#ppt_h"/>
                                          </p:val>
                                        </p:tav>
                                        <p:tav tm="100000">
                                          <p:val>
                                            <p:strVal val="#ppt_h"/>
                                          </p:val>
                                        </p:tav>
                                      </p:tavLst>
                                    </p:anim>
                                    <p:animEffect transition="in" filter="fade">
                                      <p:cBhvr>
                                        <p:cTn id="125" dur="1000"/>
                                        <p:tgtEl>
                                          <p:spTgt spid="26"/>
                                        </p:tgtEl>
                                      </p:cBhvr>
                                    </p:animEffect>
                                  </p:childTnLst>
                                </p:cTn>
                              </p:par>
                            </p:childTnLst>
                          </p:cTn>
                        </p:par>
                      </p:childTnLst>
                    </p:cTn>
                  </p:par>
                  <p:par>
                    <p:cTn id="126" fill="hold">
                      <p:stCondLst>
                        <p:cond delay="indefinite"/>
                      </p:stCondLst>
                      <p:childTnLst>
                        <p:par>
                          <p:cTn id="127" fill="hold">
                            <p:stCondLst>
                              <p:cond delay="0"/>
                            </p:stCondLst>
                            <p:childTnLst>
                              <p:par>
                                <p:cTn id="128" presetID="24" presetClass="entr" presetSubtype="0" fill="hold" grpId="0" nodeType="clickEffect">
                                  <p:stCondLst>
                                    <p:cond delay="0"/>
                                  </p:stCondLst>
                                  <p:childTnLst>
                                    <p:set>
                                      <p:cBhvr>
                                        <p:cTn id="129" dur="1" fill="hold">
                                          <p:stCondLst>
                                            <p:cond delay="0"/>
                                          </p:stCondLst>
                                        </p:cTn>
                                        <p:tgtEl>
                                          <p:spTgt spid="28"/>
                                        </p:tgtEl>
                                        <p:attrNameLst>
                                          <p:attrName>style.visibility</p:attrName>
                                        </p:attrNameLst>
                                      </p:cBhvr>
                                      <p:to>
                                        <p:strVal val="visible"/>
                                      </p:to>
                                    </p:set>
                                    <p:anim to="" calcmode="lin" valueType="num">
                                      <p:cBhvr>
                                        <p:cTn id="130" dur="1" fill="hold"/>
                                        <p:tgtEl>
                                          <p:spTgt spid="28"/>
                                        </p:tgtEl>
                                        <p:attrNameLst>
                                          <p:attrName/>
                                        </p:attrNameLst>
                                      </p:cBhvr>
                                    </p:anim>
                                  </p:childTnLst>
                                </p:cTn>
                              </p:par>
                            </p:childTnLst>
                          </p:cTn>
                        </p:par>
                      </p:childTnLst>
                    </p:cTn>
                  </p:par>
                  <p:par>
                    <p:cTn id="131" fill="hold">
                      <p:stCondLst>
                        <p:cond delay="indefinite"/>
                      </p:stCondLst>
                      <p:childTnLst>
                        <p:par>
                          <p:cTn id="132" fill="hold">
                            <p:stCondLst>
                              <p:cond delay="0"/>
                            </p:stCondLst>
                            <p:childTnLst>
                              <p:par>
                                <p:cTn id="133" presetID="24" presetClass="entr" presetSubtype="0"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anim to="" calcmode="lin" valueType="num">
                                      <p:cBhvr>
                                        <p:cTn id="135" dur="1" fill="hold"/>
                                        <p:tgtEl>
                                          <p:spTgt spid="25"/>
                                        </p:tgtEl>
                                        <p:attrNameLst>
                                          <p:attrName/>
                                        </p:attrNameLst>
                                      </p:cBhvr>
                                    </p:anim>
                                  </p:childTnLst>
                                </p:cTn>
                              </p:par>
                            </p:childTnLst>
                          </p:cTn>
                        </p:par>
                      </p:childTnLst>
                    </p:cTn>
                  </p:par>
                  <p:par>
                    <p:cTn id="136" fill="hold">
                      <p:stCondLst>
                        <p:cond delay="indefinite"/>
                      </p:stCondLst>
                      <p:childTnLst>
                        <p:par>
                          <p:cTn id="137" fill="hold">
                            <p:stCondLst>
                              <p:cond delay="0"/>
                            </p:stCondLst>
                            <p:childTnLst>
                              <p:par>
                                <p:cTn id="138" presetID="55" presetClass="entr" presetSubtype="0" fill="hold" grpId="0" nodeType="clickEffect">
                                  <p:stCondLst>
                                    <p:cond delay="0"/>
                                  </p:stCondLst>
                                  <p:childTnLst>
                                    <p:set>
                                      <p:cBhvr>
                                        <p:cTn id="139" dur="1" fill="hold">
                                          <p:stCondLst>
                                            <p:cond delay="0"/>
                                          </p:stCondLst>
                                        </p:cTn>
                                        <p:tgtEl>
                                          <p:spTgt spid="29"/>
                                        </p:tgtEl>
                                        <p:attrNameLst>
                                          <p:attrName>style.visibility</p:attrName>
                                        </p:attrNameLst>
                                      </p:cBhvr>
                                      <p:to>
                                        <p:strVal val="visible"/>
                                      </p:to>
                                    </p:set>
                                    <p:anim calcmode="lin" valueType="num">
                                      <p:cBhvr>
                                        <p:cTn id="140" dur="1000" fill="hold"/>
                                        <p:tgtEl>
                                          <p:spTgt spid="29"/>
                                        </p:tgtEl>
                                        <p:attrNameLst>
                                          <p:attrName>ppt_w</p:attrName>
                                        </p:attrNameLst>
                                      </p:cBhvr>
                                      <p:tavLst>
                                        <p:tav tm="0">
                                          <p:val>
                                            <p:strVal val="#ppt_w*0.70"/>
                                          </p:val>
                                        </p:tav>
                                        <p:tav tm="100000">
                                          <p:val>
                                            <p:strVal val="#ppt_w"/>
                                          </p:val>
                                        </p:tav>
                                      </p:tavLst>
                                    </p:anim>
                                    <p:anim calcmode="lin" valueType="num">
                                      <p:cBhvr>
                                        <p:cTn id="141" dur="1000" fill="hold"/>
                                        <p:tgtEl>
                                          <p:spTgt spid="29"/>
                                        </p:tgtEl>
                                        <p:attrNameLst>
                                          <p:attrName>ppt_h</p:attrName>
                                        </p:attrNameLst>
                                      </p:cBhvr>
                                      <p:tavLst>
                                        <p:tav tm="0">
                                          <p:val>
                                            <p:strVal val="#ppt_h"/>
                                          </p:val>
                                        </p:tav>
                                        <p:tav tm="100000">
                                          <p:val>
                                            <p:strVal val="#ppt_h"/>
                                          </p:val>
                                        </p:tav>
                                      </p:tavLst>
                                    </p:anim>
                                    <p:animEffect transition="in" filter="fade">
                                      <p:cBhvr>
                                        <p:cTn id="142" dur="1000"/>
                                        <p:tgtEl>
                                          <p:spTgt spid="29"/>
                                        </p:tgtEl>
                                      </p:cBhvr>
                                    </p:animEffect>
                                  </p:childTnLst>
                                </p:cTn>
                              </p:par>
                            </p:childTnLst>
                          </p:cTn>
                        </p:par>
                      </p:childTnLst>
                    </p:cTn>
                  </p:par>
                  <p:par>
                    <p:cTn id="143" fill="hold">
                      <p:stCondLst>
                        <p:cond delay="indefinite"/>
                      </p:stCondLst>
                      <p:childTnLst>
                        <p:par>
                          <p:cTn id="144" fill="hold">
                            <p:stCondLst>
                              <p:cond delay="0"/>
                            </p:stCondLst>
                            <p:childTnLst>
                              <p:par>
                                <p:cTn id="145" presetID="29" presetClass="entr" presetSubtype="0" fill="hold" grpId="0" nodeType="clickEffect">
                                  <p:stCondLst>
                                    <p:cond delay="0"/>
                                  </p:stCondLst>
                                  <p:childTnLst>
                                    <p:set>
                                      <p:cBhvr>
                                        <p:cTn id="146" dur="1" fill="hold">
                                          <p:stCondLst>
                                            <p:cond delay="0"/>
                                          </p:stCondLst>
                                        </p:cTn>
                                        <p:tgtEl>
                                          <p:spTgt spid="24"/>
                                        </p:tgtEl>
                                        <p:attrNameLst>
                                          <p:attrName>style.visibility</p:attrName>
                                        </p:attrNameLst>
                                      </p:cBhvr>
                                      <p:to>
                                        <p:strVal val="visible"/>
                                      </p:to>
                                    </p:set>
                                    <p:anim calcmode="lin" valueType="num">
                                      <p:cBhvr>
                                        <p:cTn id="147" dur="1000" fill="hold"/>
                                        <p:tgtEl>
                                          <p:spTgt spid="24"/>
                                        </p:tgtEl>
                                        <p:attrNameLst>
                                          <p:attrName>ppt_x</p:attrName>
                                        </p:attrNameLst>
                                      </p:cBhvr>
                                      <p:tavLst>
                                        <p:tav tm="0">
                                          <p:val>
                                            <p:strVal val="#ppt_x-.2"/>
                                          </p:val>
                                        </p:tav>
                                        <p:tav tm="100000">
                                          <p:val>
                                            <p:strVal val="#ppt_x"/>
                                          </p:val>
                                        </p:tav>
                                      </p:tavLst>
                                    </p:anim>
                                    <p:anim calcmode="lin" valueType="num">
                                      <p:cBhvr>
                                        <p:cTn id="148"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49"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72869"/>
            <a:ext cx="7848600" cy="646331"/>
          </a:xfrm>
          <a:prstGeom prst="rect">
            <a:avLst/>
          </a:prstGeom>
          <a:solidFill>
            <a:schemeClr val="accent5">
              <a:lumMod val="20000"/>
              <a:lumOff val="80000"/>
            </a:schemeClr>
          </a:solidFill>
        </p:spPr>
        <p:txBody>
          <a:bodyPr wrap="square" rtlCol="0">
            <a:spAutoFit/>
          </a:bodyPr>
          <a:lstStyle/>
          <a:p>
            <a:pPr algn="ctr" rtl="1"/>
            <a:r>
              <a:rPr lang="ar-SA" sz="3600" b="1" dirty="0" smtClean="0">
                <a:latin typeface="Simplified Arabic" pitchFamily="18" charset="-78"/>
                <a:cs typeface="Simplified Arabic" pitchFamily="18" charset="-78"/>
              </a:rPr>
              <a:t>استخرج المضارع من النص ثم حولها الى الماضى</a:t>
            </a:r>
            <a:endParaRPr lang="en-US" sz="3600" b="1" dirty="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133600" y="1778000"/>
          <a:ext cx="5486400" cy="579120"/>
        </p:xfrm>
        <a:graphic>
          <a:graphicData uri="http://schemas.openxmlformats.org/drawingml/2006/table">
            <a:tbl>
              <a:tblPr firstRow="1" bandRow="1">
                <a:tableStyleId>{00A15C55-8517-42AA-B614-E9B94910E393}</a:tableStyleId>
              </a:tblPr>
              <a:tblGrid>
                <a:gridCol w="2743200"/>
                <a:gridCol w="2743200"/>
              </a:tblGrid>
              <a:tr h="50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dirty="0" smtClean="0">
                          <a:solidFill>
                            <a:srgbClr val="FF0000"/>
                          </a:solidFill>
                          <a:effectLst/>
                          <a:latin typeface="Simplified Arabic" pitchFamily="18" charset="-78"/>
                          <a:cs typeface="Simplified Arabic" pitchFamily="18" charset="-78"/>
                        </a:rPr>
                        <a:t>الماضى</a:t>
                      </a:r>
                      <a:endParaRPr lang="en-US" sz="3200" dirty="0" smtClean="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dirty="0" smtClean="0">
                          <a:solidFill>
                            <a:srgbClr val="FF0000"/>
                          </a:solidFill>
                          <a:effectLst/>
                          <a:latin typeface="Simplified Arabic" pitchFamily="18" charset="-78"/>
                          <a:cs typeface="Simplified Arabic" pitchFamily="18" charset="-78"/>
                        </a:rPr>
                        <a:t>المضارع</a:t>
                      </a:r>
                      <a:endParaRPr lang="en-US" sz="3200" dirty="0" smtClean="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
        <p:nvSpPr>
          <p:cNvPr id="6" name="Rectangle 5"/>
          <p:cNvSpPr/>
          <p:nvPr/>
        </p:nvSpPr>
        <p:spPr>
          <a:xfrm>
            <a:off x="4876800" y="23622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لم تسمع</a:t>
            </a:r>
            <a:endParaRPr lang="en-US" sz="3200" dirty="0">
              <a:solidFill>
                <a:schemeClr val="tx1"/>
              </a:solidFill>
              <a:latin typeface="Simplified Arabic" pitchFamily="18" charset="-78"/>
              <a:cs typeface="Simplified Arabic" pitchFamily="18" charset="-78"/>
            </a:endParaRPr>
          </a:p>
        </p:txBody>
      </p:sp>
      <p:sp>
        <p:nvSpPr>
          <p:cNvPr id="11" name="Rectangle 10"/>
          <p:cNvSpPr/>
          <p:nvPr/>
        </p:nvSpPr>
        <p:spPr>
          <a:xfrm>
            <a:off x="4876800" y="28194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نشارك</a:t>
            </a:r>
            <a:endParaRPr lang="en-US" sz="3200" dirty="0">
              <a:solidFill>
                <a:schemeClr val="tx1"/>
              </a:solidFill>
              <a:latin typeface="Simplified Arabic" pitchFamily="18" charset="-78"/>
              <a:cs typeface="Simplified Arabic" pitchFamily="18" charset="-78"/>
            </a:endParaRPr>
          </a:p>
        </p:txBody>
      </p:sp>
      <p:sp>
        <p:nvSpPr>
          <p:cNvPr id="13" name="Rectangle 12"/>
          <p:cNvSpPr/>
          <p:nvPr/>
        </p:nvSpPr>
        <p:spPr>
          <a:xfrm>
            <a:off x="2133600" y="46482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كبرت</a:t>
            </a:r>
            <a:endParaRPr lang="en-US" sz="3200" dirty="0">
              <a:solidFill>
                <a:schemeClr val="tx1"/>
              </a:solidFill>
              <a:latin typeface="Simplified Arabic" pitchFamily="18" charset="-78"/>
              <a:cs typeface="Simplified Arabic" pitchFamily="18" charset="-78"/>
            </a:endParaRPr>
          </a:p>
        </p:txBody>
      </p:sp>
      <p:sp>
        <p:nvSpPr>
          <p:cNvPr id="14" name="Rectangle 13"/>
          <p:cNvSpPr/>
          <p:nvPr/>
        </p:nvSpPr>
        <p:spPr>
          <a:xfrm>
            <a:off x="2133600" y="41910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هللت</a:t>
            </a:r>
            <a:endParaRPr lang="en-US" sz="3200" dirty="0">
              <a:solidFill>
                <a:schemeClr val="tx1"/>
              </a:solidFill>
              <a:latin typeface="Simplified Arabic" pitchFamily="18" charset="-78"/>
              <a:cs typeface="Simplified Arabic" pitchFamily="18" charset="-78"/>
            </a:endParaRPr>
          </a:p>
        </p:txBody>
      </p:sp>
      <p:sp>
        <p:nvSpPr>
          <p:cNvPr id="15" name="Rectangle 14"/>
          <p:cNvSpPr/>
          <p:nvPr/>
        </p:nvSpPr>
        <p:spPr>
          <a:xfrm>
            <a:off x="2133600" y="37338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عدلت</a:t>
            </a:r>
            <a:endParaRPr lang="en-US" sz="3200" dirty="0">
              <a:solidFill>
                <a:schemeClr val="tx1"/>
              </a:solidFill>
              <a:latin typeface="Simplified Arabic" pitchFamily="18" charset="-78"/>
              <a:cs typeface="Simplified Arabic" pitchFamily="18" charset="-78"/>
            </a:endParaRPr>
          </a:p>
        </p:txBody>
      </p:sp>
      <p:sp>
        <p:nvSpPr>
          <p:cNvPr id="16" name="Rectangle 15"/>
          <p:cNvSpPr/>
          <p:nvPr/>
        </p:nvSpPr>
        <p:spPr>
          <a:xfrm>
            <a:off x="2133600" y="32766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اهدت</a:t>
            </a:r>
            <a:endParaRPr lang="en-US" sz="3200" dirty="0">
              <a:solidFill>
                <a:schemeClr val="tx1"/>
              </a:solidFill>
              <a:latin typeface="Simplified Arabic" pitchFamily="18" charset="-78"/>
              <a:cs typeface="Simplified Arabic" pitchFamily="18" charset="-78"/>
            </a:endParaRPr>
          </a:p>
        </p:txBody>
      </p:sp>
      <p:sp>
        <p:nvSpPr>
          <p:cNvPr id="17" name="Rectangle 16"/>
          <p:cNvSpPr/>
          <p:nvPr/>
        </p:nvSpPr>
        <p:spPr>
          <a:xfrm>
            <a:off x="2133600" y="28194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شاركنا</a:t>
            </a:r>
            <a:endParaRPr lang="en-US" sz="3200" dirty="0">
              <a:solidFill>
                <a:schemeClr val="tx1"/>
              </a:solidFill>
              <a:latin typeface="Simplified Arabic" pitchFamily="18" charset="-78"/>
              <a:cs typeface="Simplified Arabic" pitchFamily="18" charset="-78"/>
            </a:endParaRPr>
          </a:p>
        </p:txBody>
      </p:sp>
      <p:sp>
        <p:nvSpPr>
          <p:cNvPr id="18" name="Rectangle 17"/>
          <p:cNvSpPr/>
          <p:nvPr/>
        </p:nvSpPr>
        <p:spPr>
          <a:xfrm>
            <a:off x="2133600" y="23622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ما سمعت</a:t>
            </a:r>
            <a:endParaRPr lang="en-US" sz="3200" dirty="0">
              <a:solidFill>
                <a:schemeClr val="tx1"/>
              </a:solidFill>
              <a:latin typeface="Simplified Arabic" pitchFamily="18" charset="-78"/>
              <a:cs typeface="Simplified Arabic" pitchFamily="18" charset="-78"/>
            </a:endParaRPr>
          </a:p>
        </p:txBody>
      </p:sp>
      <p:sp>
        <p:nvSpPr>
          <p:cNvPr id="19" name="Rectangle 18"/>
          <p:cNvSpPr/>
          <p:nvPr/>
        </p:nvSpPr>
        <p:spPr>
          <a:xfrm>
            <a:off x="4876800" y="32766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تهتدى</a:t>
            </a:r>
            <a:endParaRPr lang="en-US" sz="3200" dirty="0">
              <a:solidFill>
                <a:schemeClr val="tx1"/>
              </a:solidFill>
              <a:latin typeface="Simplified Arabic" pitchFamily="18" charset="-78"/>
              <a:cs typeface="Simplified Arabic" pitchFamily="18" charset="-78"/>
            </a:endParaRPr>
          </a:p>
        </p:txBody>
      </p:sp>
      <p:sp>
        <p:nvSpPr>
          <p:cNvPr id="20" name="Rectangle 19"/>
          <p:cNvSpPr/>
          <p:nvPr/>
        </p:nvSpPr>
        <p:spPr>
          <a:xfrm>
            <a:off x="4876800" y="37338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تعدل</a:t>
            </a:r>
            <a:endParaRPr lang="en-US" sz="3200" dirty="0">
              <a:solidFill>
                <a:schemeClr val="tx1"/>
              </a:solidFill>
              <a:latin typeface="Simplified Arabic" pitchFamily="18" charset="-78"/>
              <a:cs typeface="Simplified Arabic" pitchFamily="18" charset="-78"/>
            </a:endParaRPr>
          </a:p>
        </p:txBody>
      </p:sp>
      <p:sp>
        <p:nvSpPr>
          <p:cNvPr id="21" name="Rectangle 20"/>
          <p:cNvSpPr/>
          <p:nvPr/>
        </p:nvSpPr>
        <p:spPr>
          <a:xfrm>
            <a:off x="4876800" y="41910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تهلل</a:t>
            </a:r>
            <a:endParaRPr lang="en-US" sz="3200" dirty="0">
              <a:solidFill>
                <a:schemeClr val="tx1"/>
              </a:solidFill>
              <a:latin typeface="Simplified Arabic" pitchFamily="18" charset="-78"/>
              <a:cs typeface="Simplified Arabic" pitchFamily="18" charset="-78"/>
            </a:endParaRPr>
          </a:p>
        </p:txBody>
      </p:sp>
      <p:sp>
        <p:nvSpPr>
          <p:cNvPr id="22" name="Rectangle 21"/>
          <p:cNvSpPr/>
          <p:nvPr/>
        </p:nvSpPr>
        <p:spPr>
          <a:xfrm>
            <a:off x="4876800" y="46482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تكبر</a:t>
            </a:r>
            <a:endParaRPr lang="en-US" sz="32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ppt_x</p:attrName>
                                        </p:attrNameLst>
                                      </p:cBhvr>
                                      <p:tavLst>
                                        <p:tav tm="0">
                                          <p:val>
                                            <p:strVal val="#ppt_x-.2"/>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0.70"/>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strVal val="#ppt_w*0.70"/>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Effect transition="in" filter="fade">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8"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ppt_w</p:attrName>
                                        </p:attrNameLst>
                                      </p:cBhvr>
                                      <p:tavLst>
                                        <p:tav tm="0">
                                          <p:val>
                                            <p:strVal val="#ppt_w*2.5"/>
                                          </p:val>
                                        </p:tav>
                                        <p:tav tm="100000">
                                          <p:val>
                                            <p:strVal val="#ppt_w"/>
                                          </p:val>
                                        </p:tav>
                                      </p:tavLst>
                                    </p:anim>
                                    <p:anim calcmode="lin" valueType="num">
                                      <p:cBhvr>
                                        <p:cTn id="75" dur="500" fill="hold"/>
                                        <p:tgtEl>
                                          <p:spTgt spid="21"/>
                                        </p:tgtEl>
                                        <p:attrNameLst>
                                          <p:attrName>ppt_h</p:attrName>
                                        </p:attrNameLst>
                                      </p:cBhvr>
                                      <p:tavLst>
                                        <p:tav tm="0">
                                          <p:val>
                                            <p:strVal val="#ppt_h*0.01"/>
                                          </p:val>
                                        </p:tav>
                                        <p:tav tm="100000">
                                          <p:val>
                                            <p:strVal val="#ppt_h"/>
                                          </p:val>
                                        </p:tav>
                                      </p:tavLst>
                                    </p:anim>
                                    <p:anim calcmode="lin" valueType="num">
                                      <p:cBhvr>
                                        <p:cTn id="76" dur="500" fill="hold"/>
                                        <p:tgtEl>
                                          <p:spTgt spid="21"/>
                                        </p:tgtEl>
                                        <p:attrNameLst>
                                          <p:attrName>ppt_x</p:attrName>
                                        </p:attrNameLst>
                                      </p:cBhvr>
                                      <p:tavLst>
                                        <p:tav tm="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h+1"/>
                                          </p:val>
                                        </p:tav>
                                        <p:tav tm="100000">
                                          <p:val>
                                            <p:strVal val="#ppt_y"/>
                                          </p:val>
                                        </p:tav>
                                      </p:tavLst>
                                    </p:anim>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8" presetClass="entr" presetSubtype="0" accel="10000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 to="" calcmode="lin" valueType="num">
                                      <p:cBhvr>
                                        <p:cTn id="92" dur="1" fill="hold"/>
                                        <p:tgtEl>
                                          <p:spTgt spid="22"/>
                                        </p:tgtEl>
                                        <p:attrNameLst>
                                          <p:attrName/>
                                        </p:attrNameLst>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to="" calcmode="lin" valueType="num">
                                      <p:cBhvr>
                                        <p:cTn id="97" dur="1" fill="hold"/>
                                        <p:tgtEl>
                                          <p:spTgt spid="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381000"/>
            <a:ext cx="5334000" cy="1107996"/>
          </a:xfrm>
          <a:prstGeom prst="rect">
            <a:avLst/>
          </a:prstGeom>
          <a:solidFill>
            <a:schemeClr val="tx2">
              <a:lumMod val="20000"/>
              <a:lumOff val="80000"/>
            </a:schemeClr>
          </a:solidFill>
        </p:spPr>
        <p:txBody>
          <a:bodyPr wrap="square" rtlCol="0">
            <a:spAutoFit/>
          </a:bodyPr>
          <a:lstStyle/>
          <a:p>
            <a:pPr algn="ctr"/>
            <a:r>
              <a:rPr lang="ar-SA" sz="6600" dirty="0" smtClean="0">
                <a:latin typeface="Simplified Arabic" pitchFamily="18" charset="-78"/>
                <a:cs typeface="Simplified Arabic" pitchFamily="18" charset="-78"/>
              </a:rPr>
              <a:t>التقييم</a:t>
            </a:r>
            <a:endParaRPr lang="en-US" sz="6600" dirty="0">
              <a:latin typeface="Simplified Arabic" pitchFamily="18" charset="-78"/>
              <a:cs typeface="Simplified Arabic" pitchFamily="18" charset="-78"/>
            </a:endParaRPr>
          </a:p>
        </p:txBody>
      </p:sp>
      <p:sp>
        <p:nvSpPr>
          <p:cNvPr id="4" name="TextBox 3"/>
          <p:cNvSpPr txBox="1"/>
          <p:nvPr/>
        </p:nvSpPr>
        <p:spPr>
          <a:xfrm>
            <a:off x="0" y="1676400"/>
            <a:ext cx="8839200" cy="707886"/>
          </a:xfrm>
          <a:prstGeom prst="rect">
            <a:avLst/>
          </a:prstGeom>
          <a:noFill/>
        </p:spPr>
        <p:txBody>
          <a:bodyPr wrap="square" rtlCol="0">
            <a:spAutoFit/>
          </a:bodyPr>
          <a:lstStyle/>
          <a:p>
            <a:pPr algn="r"/>
            <a:r>
              <a:rPr lang="ar-SA" sz="4000" b="1" dirty="0" smtClean="0">
                <a:latin typeface="Simplified Arabic" pitchFamily="18" charset="-78"/>
                <a:cs typeface="Simplified Arabic" pitchFamily="18" charset="-78"/>
              </a:rPr>
              <a:t>اختر الجواب الصحيح ثم اجعله فى الفراغ...</a:t>
            </a:r>
          </a:p>
        </p:txBody>
      </p:sp>
      <p:sp>
        <p:nvSpPr>
          <p:cNvPr id="6" name="TextBox 5"/>
          <p:cNvSpPr txBox="1"/>
          <p:nvPr/>
        </p:nvSpPr>
        <p:spPr>
          <a:xfrm>
            <a:off x="304800" y="2514600"/>
            <a:ext cx="8458200" cy="584775"/>
          </a:xfrm>
          <a:prstGeom prst="rect">
            <a:avLst/>
          </a:prstGeom>
          <a:noFill/>
        </p:spPr>
        <p:txBody>
          <a:bodyPr wrap="square" rtlCol="0">
            <a:spAutoFit/>
          </a:bodyPr>
          <a:lstStyle/>
          <a:p>
            <a:pPr marL="742950" indent="-742950" algn="r" rtl="1"/>
            <a:r>
              <a:rPr lang="ar-SA" sz="3200" b="1" dirty="0" smtClean="0">
                <a:latin typeface="Simplified Arabic" pitchFamily="18" charset="-78"/>
                <a:cs typeface="Simplified Arabic" pitchFamily="18" charset="-78"/>
              </a:rPr>
              <a:t>أتت اسماء النبى صلى الله عليه وسلم وافدة .............</a:t>
            </a:r>
            <a:endParaRPr lang="en-US" sz="3200" b="1" dirty="0">
              <a:latin typeface="Simplified Arabic" pitchFamily="18" charset="-78"/>
              <a:cs typeface="Simplified Arabic" pitchFamily="18" charset="-78"/>
            </a:endParaRPr>
          </a:p>
        </p:txBody>
      </p:sp>
      <p:sp>
        <p:nvSpPr>
          <p:cNvPr id="7" name="TextBox 6"/>
          <p:cNvSpPr txBox="1"/>
          <p:nvPr/>
        </p:nvSpPr>
        <p:spPr>
          <a:xfrm>
            <a:off x="609600" y="4001869"/>
            <a:ext cx="8153400" cy="584775"/>
          </a:xfrm>
          <a:prstGeom prst="rect">
            <a:avLst/>
          </a:prstGeom>
          <a:noFill/>
        </p:spPr>
        <p:txBody>
          <a:bodyPr wrap="square" rtlCol="0">
            <a:spAutoFit/>
          </a:bodyPr>
          <a:lstStyle/>
          <a:p>
            <a:pPr marL="742950" indent="-742950" algn="r" rtl="1"/>
            <a:r>
              <a:rPr lang="ar-SA" sz="3200" b="1" dirty="0" smtClean="0">
                <a:latin typeface="Simplified Arabic" pitchFamily="18" charset="-78"/>
                <a:cs typeface="Simplified Arabic" pitchFamily="18" charset="-78"/>
              </a:rPr>
              <a:t>ان الرجل منكم إذا .......... حاجا أو معتمرا أو مرابطا.</a:t>
            </a:r>
            <a:endParaRPr lang="en-US" sz="3200" b="1" dirty="0">
              <a:latin typeface="Simplified Arabic" pitchFamily="18" charset="-78"/>
              <a:cs typeface="Simplified Arabic" pitchFamily="18" charset="-78"/>
            </a:endParaRPr>
          </a:p>
        </p:txBody>
      </p:sp>
      <p:sp>
        <p:nvSpPr>
          <p:cNvPr id="8" name="TextBox 7"/>
          <p:cNvSpPr txBox="1"/>
          <p:nvPr/>
        </p:nvSpPr>
        <p:spPr>
          <a:xfrm>
            <a:off x="381000" y="4763869"/>
            <a:ext cx="8458200" cy="646331"/>
          </a:xfrm>
          <a:prstGeom prst="rect">
            <a:avLst/>
          </a:prstGeom>
          <a:noFill/>
        </p:spPr>
        <p:txBody>
          <a:bodyPr wrap="square" rtlCol="0">
            <a:spAutoFit/>
          </a:bodyPr>
          <a:lstStyle/>
          <a:p>
            <a:pPr marL="742950" indent="-742950" algn="r" rtl="1"/>
            <a:r>
              <a:rPr lang="ar-SA" sz="3600" b="1" dirty="0" smtClean="0">
                <a:latin typeface="Simplified Arabic" pitchFamily="18" charset="-78"/>
                <a:cs typeface="Simplified Arabic" pitchFamily="18" charset="-78"/>
              </a:rPr>
              <a:t>إنصرفى أيتها المرأة و ...........من خلفك من النساء</a:t>
            </a:r>
            <a:endParaRPr lang="en-US" sz="3600" b="1" dirty="0">
              <a:latin typeface="Simplified Arabic" pitchFamily="18" charset="-78"/>
              <a:cs typeface="Simplified Arabic" pitchFamily="18" charset="-78"/>
            </a:endParaRPr>
          </a:p>
        </p:txBody>
      </p:sp>
      <p:sp>
        <p:nvSpPr>
          <p:cNvPr id="9" name="Rounded Rectangle 8"/>
          <p:cNvSpPr/>
          <p:nvPr/>
        </p:nvSpPr>
        <p:spPr>
          <a:xfrm>
            <a:off x="4648200" y="3124200"/>
            <a:ext cx="1371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latin typeface="Simplified Arabic" pitchFamily="18" charset="-78"/>
                <a:cs typeface="Simplified Arabic" pitchFamily="18" charset="-78"/>
              </a:rPr>
              <a:t>الحق</a:t>
            </a:r>
            <a:endParaRPr lang="en-US" sz="3200" b="1" dirty="0">
              <a:solidFill>
                <a:srgbClr val="FF0000"/>
              </a:solidFill>
              <a:latin typeface="Simplified Arabic" pitchFamily="18" charset="-78"/>
              <a:cs typeface="Simplified Arabic" pitchFamily="18" charset="-78"/>
            </a:endParaRPr>
          </a:p>
        </p:txBody>
      </p:sp>
      <p:sp>
        <p:nvSpPr>
          <p:cNvPr id="10" name="TextBox 9"/>
          <p:cNvSpPr txBox="1"/>
          <p:nvPr/>
        </p:nvSpPr>
        <p:spPr>
          <a:xfrm>
            <a:off x="609600" y="3276600"/>
            <a:ext cx="8153400" cy="646331"/>
          </a:xfrm>
          <a:prstGeom prst="rect">
            <a:avLst/>
          </a:prstGeom>
          <a:noFill/>
        </p:spPr>
        <p:txBody>
          <a:bodyPr wrap="square" rtlCol="0">
            <a:spAutoFit/>
          </a:bodyPr>
          <a:lstStyle/>
          <a:p>
            <a:pPr marL="742950" indent="-742950" algn="r" rtl="1"/>
            <a:r>
              <a:rPr lang="ar-SA" sz="3600" b="1" dirty="0" smtClean="0">
                <a:latin typeface="Simplified Arabic" pitchFamily="18" charset="-78"/>
                <a:cs typeface="Simplified Arabic" pitchFamily="18" charset="-78"/>
              </a:rPr>
              <a:t>بعث الله رسوله بـ ........... الى الرجال والنساء.</a:t>
            </a:r>
            <a:endParaRPr lang="en-US" sz="3600" b="1" dirty="0">
              <a:latin typeface="Simplified Arabic" pitchFamily="18" charset="-78"/>
              <a:cs typeface="Simplified Arabic" pitchFamily="18" charset="-78"/>
            </a:endParaRPr>
          </a:p>
        </p:txBody>
      </p:sp>
      <p:sp>
        <p:nvSpPr>
          <p:cNvPr id="11" name="Rounded Rectangle 10"/>
          <p:cNvSpPr/>
          <p:nvPr/>
        </p:nvSpPr>
        <p:spPr>
          <a:xfrm>
            <a:off x="4038600" y="46482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latin typeface="Simplified Arabic" pitchFamily="18" charset="-78"/>
                <a:cs typeface="Simplified Arabic" pitchFamily="18" charset="-78"/>
              </a:rPr>
              <a:t>أعلمى</a:t>
            </a:r>
            <a:endParaRPr lang="en-US" sz="3200" b="1" dirty="0">
              <a:solidFill>
                <a:srgbClr val="FF0000"/>
              </a:solidFill>
              <a:latin typeface="Simplified Arabic" pitchFamily="18" charset="-78"/>
              <a:cs typeface="Simplified Arabic" pitchFamily="18" charset="-78"/>
            </a:endParaRPr>
          </a:p>
        </p:txBody>
      </p:sp>
      <p:sp>
        <p:nvSpPr>
          <p:cNvPr id="12" name="Rounded Rectangle 11"/>
          <p:cNvSpPr/>
          <p:nvPr/>
        </p:nvSpPr>
        <p:spPr>
          <a:xfrm>
            <a:off x="5105400" y="3886200"/>
            <a:ext cx="990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latin typeface="Simplified Arabic" pitchFamily="18" charset="-78"/>
                <a:cs typeface="Simplified Arabic" pitchFamily="18" charset="-78"/>
              </a:rPr>
              <a:t>خرج</a:t>
            </a:r>
            <a:endParaRPr lang="en-US" sz="3200" b="1" dirty="0">
              <a:solidFill>
                <a:srgbClr val="FF0000"/>
              </a:solidFill>
              <a:latin typeface="Simplified Arabic" pitchFamily="18" charset="-78"/>
              <a:cs typeface="Simplified Arabic" pitchFamily="18" charset="-78"/>
            </a:endParaRPr>
          </a:p>
        </p:txBody>
      </p:sp>
      <p:sp>
        <p:nvSpPr>
          <p:cNvPr id="13" name="Rounded Rectangle 12"/>
          <p:cNvSpPr/>
          <p:nvPr/>
        </p:nvSpPr>
        <p:spPr>
          <a:xfrm>
            <a:off x="1447800" y="23622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latin typeface="Simplified Arabic" pitchFamily="18" charset="-78"/>
                <a:cs typeface="Simplified Arabic" pitchFamily="18" charset="-78"/>
              </a:rPr>
              <a:t>النساء</a:t>
            </a:r>
            <a:endParaRPr lang="en-US" sz="3200" b="1" dirty="0">
              <a:solidFill>
                <a:srgbClr val="FF0000"/>
              </a:solidFill>
              <a:latin typeface="Simplified Arabic" pitchFamily="18" charset="-78"/>
              <a:cs typeface="Simplified Arabic" pitchFamily="18" charset="-78"/>
            </a:endParaRPr>
          </a:p>
        </p:txBody>
      </p:sp>
      <p:sp>
        <p:nvSpPr>
          <p:cNvPr id="14" name="TextBox 13"/>
          <p:cNvSpPr txBox="1"/>
          <p:nvPr/>
        </p:nvSpPr>
        <p:spPr>
          <a:xfrm>
            <a:off x="304800" y="5602069"/>
            <a:ext cx="8458200" cy="646331"/>
          </a:xfrm>
          <a:prstGeom prst="rect">
            <a:avLst/>
          </a:prstGeom>
          <a:noFill/>
        </p:spPr>
        <p:txBody>
          <a:bodyPr wrap="square" rtlCol="0">
            <a:spAutoFit/>
          </a:bodyPr>
          <a:lstStyle/>
          <a:p>
            <a:pPr marL="742950" indent="-742950" algn="r" rtl="1"/>
            <a:r>
              <a:rPr lang="ar-SA" sz="3600" b="1" dirty="0" smtClean="0">
                <a:latin typeface="Simplified Arabic" pitchFamily="18" charset="-78"/>
                <a:cs typeface="Simplified Arabic" pitchFamily="18" charset="-78"/>
              </a:rPr>
              <a:t>أدبرت اسماء من عند رسول الله </a:t>
            </a:r>
            <a:r>
              <a:rPr lang="ar-SA" sz="2000" b="1" dirty="0" smtClean="0">
                <a:latin typeface="Simplified Arabic" pitchFamily="18" charset="-78"/>
                <a:cs typeface="Simplified Arabic" pitchFamily="18" charset="-78"/>
              </a:rPr>
              <a:t>صلى الله عليه وسلم</a:t>
            </a:r>
            <a:r>
              <a:rPr lang="ar-SA" sz="3600" b="1" dirty="0" smtClean="0">
                <a:latin typeface="Simplified Arabic" pitchFamily="18" charset="-78"/>
                <a:cs typeface="Simplified Arabic" pitchFamily="18" charset="-78"/>
              </a:rPr>
              <a:t>............</a:t>
            </a:r>
            <a:endParaRPr lang="en-US" sz="3600" b="1" dirty="0">
              <a:latin typeface="Simplified Arabic" pitchFamily="18" charset="-78"/>
              <a:cs typeface="Simplified Arabic" pitchFamily="18" charset="-78"/>
            </a:endParaRPr>
          </a:p>
        </p:txBody>
      </p:sp>
      <p:sp>
        <p:nvSpPr>
          <p:cNvPr id="15" name="Rounded Rectangle 14"/>
          <p:cNvSpPr/>
          <p:nvPr/>
        </p:nvSpPr>
        <p:spPr>
          <a:xfrm>
            <a:off x="609600" y="5486400"/>
            <a:ext cx="1371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latin typeface="Simplified Arabic" pitchFamily="18" charset="-78"/>
                <a:cs typeface="Simplified Arabic" pitchFamily="18" charset="-78"/>
              </a:rPr>
              <a:t>مستبشرة</a:t>
            </a:r>
            <a:endParaRPr lang="en-US" sz="3200" b="1"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Bottom)">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Bottom)">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lide(fromBottom)">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slide(fromBottom)">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slide(fromBottom)">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p:bldP spid="8" grpId="0"/>
      <p:bldP spid="9" grpId="0" animBg="1"/>
      <p:bldP spid="10" grpId="0"/>
      <p:bldP spid="11" grpId="0" animBg="1"/>
      <p:bldP spid="12" grpId="0" animBg="1"/>
      <p:bldP spid="13" grpId="0" animBg="1"/>
      <p:bldP spid="14"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81000"/>
            <a:ext cx="5867400" cy="1225868"/>
          </a:xfrm>
          <a:prstGeom prst="flowChartAlternateProcess">
            <a:avLst/>
          </a:prstGeom>
          <a:solidFill>
            <a:schemeClr val="tx2">
              <a:lumMod val="10000"/>
              <a:lumOff val="90000"/>
            </a:schemeClr>
          </a:solidFill>
          <a:ln>
            <a:solidFill>
              <a:srgbClr val="002060"/>
            </a:solidFill>
          </a:ln>
        </p:spPr>
        <p:txBody>
          <a:bodyPr wrap="square" rtlCol="0">
            <a:spAutoFit/>
          </a:bodyPr>
          <a:lstStyle/>
          <a:p>
            <a:pPr algn="ctr"/>
            <a:r>
              <a:rPr lang="ar-SA" sz="6600" dirty="0" smtClean="0">
                <a:ln>
                  <a:solidFill>
                    <a:srgbClr val="00B050"/>
                  </a:solidFill>
                </a:ln>
                <a:latin typeface="Simplified Arabic" pitchFamily="18" charset="-78"/>
                <a:cs typeface="Simplified Arabic" pitchFamily="18" charset="-78"/>
              </a:rPr>
              <a:t>الواجب المنزلى</a:t>
            </a:r>
            <a:endParaRPr lang="en-US" sz="6600" dirty="0">
              <a:ln>
                <a:solidFill>
                  <a:srgbClr val="00B050"/>
                </a:solidFill>
              </a:ln>
              <a:latin typeface="Simplified Arabic" pitchFamily="18" charset="-78"/>
              <a:cs typeface="Simplified Arabic" pitchFamily="18" charset="-78"/>
            </a:endParaRPr>
          </a:p>
        </p:txBody>
      </p:sp>
      <p:sp>
        <p:nvSpPr>
          <p:cNvPr id="4" name="TextBox 3"/>
          <p:cNvSpPr txBox="1"/>
          <p:nvPr/>
        </p:nvSpPr>
        <p:spPr>
          <a:xfrm>
            <a:off x="381000" y="4419600"/>
            <a:ext cx="8382000" cy="1323439"/>
          </a:xfrm>
          <a:prstGeom prst="rect">
            <a:avLst/>
          </a:prstGeom>
          <a:noFill/>
        </p:spPr>
        <p:txBody>
          <a:bodyPr wrap="square" rtlCol="0">
            <a:spAutoFit/>
          </a:bodyPr>
          <a:lstStyle/>
          <a:p>
            <a:pPr algn="r" rtl="1">
              <a:buFont typeface="Wingdings" pitchFamily="2" charset="2"/>
              <a:buChar char="q"/>
            </a:pPr>
            <a:r>
              <a:rPr lang="ar-SA" sz="4000" b="1" dirty="0" smtClean="0">
                <a:latin typeface="Simplified Arabic" pitchFamily="18" charset="-78"/>
                <a:cs typeface="Simplified Arabic" pitchFamily="18" charset="-78"/>
              </a:rPr>
              <a:t> بين الأعمال التى خصص بها الرجال على النساء والتى تقوم بها المرأة فى المجتمع والحياة.</a:t>
            </a:r>
            <a:endParaRPr lang="en-US" sz="4000" b="1" dirty="0">
              <a:latin typeface="Simplified Arabic" pitchFamily="18" charset="-78"/>
              <a:cs typeface="Simplified Arabic" pitchFamily="18" charset="-78"/>
            </a:endParaRPr>
          </a:p>
        </p:txBody>
      </p:sp>
      <p:pic>
        <p:nvPicPr>
          <p:cNvPr id="7" name="Picture 6" descr="ag.jpg"/>
          <p:cNvPicPr>
            <a:picLocks noChangeAspect="1"/>
          </p:cNvPicPr>
          <p:nvPr/>
        </p:nvPicPr>
        <p:blipFill>
          <a:blip r:embed="rId2"/>
          <a:stretch>
            <a:fillRect/>
          </a:stretch>
        </p:blipFill>
        <p:spPr>
          <a:xfrm>
            <a:off x="1371600" y="1716706"/>
            <a:ext cx="6096000" cy="26362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3-07-17-images.jpg"/>
          <p:cNvPicPr>
            <a:picLocks noChangeAspect="1"/>
          </p:cNvPicPr>
          <p:nvPr/>
        </p:nvPicPr>
        <p:blipFill>
          <a:blip r:embed="rId2"/>
          <a:stretch>
            <a:fillRect/>
          </a:stretch>
        </p:blipFill>
        <p:spPr>
          <a:xfrm>
            <a:off x="1981200" y="228600"/>
            <a:ext cx="5715000" cy="1676400"/>
          </a:xfrm>
          <a:prstGeom prst="rect">
            <a:avLst/>
          </a:prstGeom>
        </p:spPr>
      </p:pic>
      <p:pic>
        <p:nvPicPr>
          <p:cNvPr id="4" name="Picture 3" descr="ন৬.jpg"/>
          <p:cNvPicPr>
            <a:picLocks noChangeAspect="1"/>
          </p:cNvPicPr>
          <p:nvPr/>
        </p:nvPicPr>
        <p:blipFill>
          <a:blip r:embed="rId3"/>
          <a:stretch>
            <a:fillRect/>
          </a:stretch>
        </p:blipFill>
        <p:spPr>
          <a:xfrm>
            <a:off x="768667" y="2209800"/>
            <a:ext cx="7689533" cy="39182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5334000" cy="1225868"/>
          </a:xfrm>
          <a:prstGeom prst="roundRect">
            <a:avLst/>
          </a:prstGeom>
          <a:solidFill>
            <a:schemeClr val="accent3">
              <a:lumMod val="40000"/>
              <a:lumOff val="60000"/>
            </a:schemeClr>
          </a:solidFill>
        </p:spPr>
        <p:txBody>
          <a:bodyPr wrap="square" rtlCol="0">
            <a:spAutoFit/>
          </a:bodyPr>
          <a:lstStyle/>
          <a:p>
            <a:pPr algn="ctr"/>
            <a:r>
              <a:rPr lang="ar-SA" sz="6600" dirty="0" smtClean="0">
                <a:latin typeface="Simplified Arabic" pitchFamily="18" charset="-78"/>
                <a:cs typeface="Simplified Arabic" pitchFamily="18" charset="-78"/>
              </a:rPr>
              <a:t>تعارف المدرس</a:t>
            </a:r>
            <a:endParaRPr lang="en-US" sz="6600" dirty="0">
              <a:latin typeface="Simplified Arabic" pitchFamily="18" charset="-78"/>
              <a:cs typeface="Simplified Arabic" pitchFamily="18" charset="-78"/>
            </a:endParaRPr>
          </a:p>
        </p:txBody>
      </p:sp>
      <p:sp>
        <p:nvSpPr>
          <p:cNvPr id="3" name="TextBox 2"/>
          <p:cNvSpPr txBox="1"/>
          <p:nvPr/>
        </p:nvSpPr>
        <p:spPr>
          <a:xfrm>
            <a:off x="3810000" y="1992392"/>
            <a:ext cx="5105400" cy="3570208"/>
          </a:xfrm>
          <a:prstGeom prst="rect">
            <a:avLst/>
          </a:prstGeom>
          <a:noFill/>
        </p:spPr>
        <p:txBody>
          <a:bodyPr wrap="square" rtlCol="0">
            <a:spAutoFit/>
          </a:bodyPr>
          <a:lstStyle/>
          <a:p>
            <a:pPr algn="ctr"/>
            <a:r>
              <a:rPr lang="ar-SA" sz="6600" b="1" dirty="0" smtClean="0">
                <a:effectLst>
                  <a:outerShdw blurRad="38100" dist="38100" dir="2700000" algn="tl">
                    <a:srgbClr val="000000">
                      <a:alpha val="43137"/>
                    </a:srgbClr>
                  </a:outerShdw>
                </a:effectLst>
                <a:latin typeface="Simplified Arabic" pitchFamily="18" charset="-78"/>
                <a:cs typeface="Simplified Arabic" pitchFamily="18" charset="-78"/>
              </a:rPr>
              <a:t>محمد جعفر علي</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 اللغة العربية</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المدرسة العالم الادرش برامبور</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ساندبور سادار ,ساندبور.</a:t>
            </a:r>
          </a:p>
          <a:p>
            <a:pPr algn="ctr"/>
            <a:r>
              <a:rPr lang="ar-SA" sz="3200" b="1" dirty="0" smtClean="0">
                <a:effectLst>
                  <a:outerShdw blurRad="38100" dist="38100" dir="2700000" algn="tl">
                    <a:srgbClr val="000000">
                      <a:alpha val="43137"/>
                    </a:srgbClr>
                  </a:outerShdw>
                </a:effectLst>
                <a:latin typeface="Simplified Arabic" pitchFamily="18" charset="-78"/>
                <a:cs typeface="Simplified Arabic" pitchFamily="18" charset="-78"/>
              </a:rPr>
              <a:t>رقم الجوال : 01814241162</a:t>
            </a:r>
          </a:p>
          <a:p>
            <a:pPr algn="ctr" rtl="1"/>
            <a:r>
              <a:rPr lang="ar-SA" sz="2000" b="1" dirty="0" smtClean="0">
                <a:effectLst>
                  <a:outerShdw blurRad="38100" dist="38100" dir="2700000" algn="tl">
                    <a:srgbClr val="000000">
                      <a:alpha val="43137"/>
                    </a:srgbClr>
                  </a:outerShdw>
                </a:effectLst>
                <a:latin typeface="Simplified Arabic" pitchFamily="18" charset="-78"/>
                <a:cs typeface="Simplified Arabic" pitchFamily="18" charset="-78"/>
              </a:rPr>
              <a:t>البريد الالكترونى :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mmzafar62@gmail.com</a:t>
            </a:r>
            <a:r>
              <a:rPr lang="en-US" sz="2000" dirty="0" smtClean="0">
                <a:latin typeface="Times New Roman" pitchFamily="18" charset="0"/>
                <a:cs typeface="Times New Roman" pitchFamily="18" charset="0"/>
              </a:rPr>
              <a:t> </a:t>
            </a:r>
            <a:endParaRPr lang="ar-SA" sz="2800" dirty="0" smtClean="0">
              <a:latin typeface="Arial" pitchFamily="34" charset="0"/>
              <a:cs typeface="Arial" pitchFamily="34" charset="0"/>
            </a:endParaRPr>
          </a:p>
        </p:txBody>
      </p:sp>
      <p:pic>
        <p:nvPicPr>
          <p:cNvPr id="5" name="Picture 4" descr="PicsArt_09-05-06.20.37.png"/>
          <p:cNvPicPr>
            <a:picLocks noChangeAspect="1"/>
          </p:cNvPicPr>
          <p:nvPr/>
        </p:nvPicPr>
        <p:blipFill>
          <a:blip r:embed="rId2"/>
          <a:srcRect l="16366" r="17568"/>
          <a:stretch>
            <a:fillRect/>
          </a:stretch>
        </p:blipFill>
        <p:spPr>
          <a:xfrm>
            <a:off x="838200" y="2590800"/>
            <a:ext cx="2761488" cy="2743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ppt_x</p:attrName>
                                        </p:attrNameLst>
                                      </p:cBhvr>
                                      <p:tavLst>
                                        <p:tav tm="0">
                                          <p:val>
                                            <p:strVal val="#ppt_x-.2"/>
                                          </p:val>
                                        </p:tav>
                                        <p:tav tm="100000">
                                          <p:val>
                                            <p:strVal val="#ppt_x"/>
                                          </p:val>
                                        </p:tav>
                                      </p:tavLst>
                                    </p:anim>
                                    <p:anim calcmode="lin" valueType="num">
                                      <p:cBhvr>
                                        <p:cTn id="20"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381000"/>
            <a:ext cx="3657600" cy="1021556"/>
          </a:xfrm>
          <a:prstGeom prst="flowChartAlternateProcess">
            <a:avLst/>
          </a:prstGeom>
          <a:blipFill>
            <a:blip r:embed="rId2"/>
            <a:tile tx="0" ty="0" sx="100000" sy="100000" flip="none" algn="tl"/>
          </a:blipFill>
        </p:spPr>
        <p:txBody>
          <a:bodyPr wrap="square" rtlCol="0">
            <a:spAutoFit/>
          </a:bodyPr>
          <a:lstStyle/>
          <a:p>
            <a:pPr algn="ctr"/>
            <a:r>
              <a:rPr lang="ar-SA" sz="5400" dirty="0" smtClean="0">
                <a:latin typeface="Simplified Arabic" pitchFamily="18" charset="-78"/>
                <a:cs typeface="Simplified Arabic" pitchFamily="18" charset="-78"/>
              </a:rPr>
              <a:t>عنوان الدرس :</a:t>
            </a:r>
            <a:endParaRPr lang="en-US" sz="5400" dirty="0">
              <a:latin typeface="Simplified Arabic" pitchFamily="18" charset="-78"/>
              <a:cs typeface="Simplified Arabic" pitchFamily="18" charset="-78"/>
            </a:endParaRPr>
          </a:p>
        </p:txBody>
      </p:sp>
      <p:sp>
        <p:nvSpPr>
          <p:cNvPr id="5" name="TextBox 4"/>
          <p:cNvSpPr txBox="1"/>
          <p:nvPr/>
        </p:nvSpPr>
        <p:spPr>
          <a:xfrm>
            <a:off x="838200" y="1676400"/>
            <a:ext cx="7543800" cy="4699159"/>
          </a:xfrm>
          <a:prstGeom prst="flowChartAlternateProcess">
            <a:avLst/>
          </a:prstGeom>
          <a:blipFill>
            <a:blip r:embed="rId3"/>
            <a:tile tx="0" ty="0" sx="100000" sy="100000" flip="none" algn="tl"/>
          </a:blipFill>
        </p:spPr>
        <p:txBody>
          <a:bodyPr wrap="square" rtlCol="0">
            <a:spAutoFit/>
          </a:bodyPr>
          <a:lstStyle/>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الصف العالم</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اللغة العربية الاتصالية</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الوحدة الثالثة</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الدرس الأول</a:t>
            </a:r>
          </a:p>
          <a:p>
            <a:pPr algn="ctr" rtl="1"/>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التاريخ:  م13.09.2020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19400" y="4869359"/>
            <a:ext cx="4315605" cy="769441"/>
          </a:xfrm>
          <a:prstGeom prst="rect">
            <a:avLst/>
          </a:prstGeom>
          <a:noFill/>
        </p:spPr>
        <p:txBody>
          <a:bodyPr wrap="none">
            <a:spAutoFit/>
          </a:bodyPr>
          <a:lstStyle/>
          <a:p>
            <a:pPr algn="r" rtl="1"/>
            <a:r>
              <a:rPr lang="ar-SA" sz="4400" dirty="0" smtClean="0">
                <a:solidFill>
                  <a:srgbClr val="FF0000"/>
                </a:solidFill>
                <a:latin typeface="Simplified Arabic" pitchFamily="18" charset="-78"/>
                <a:cs typeface="Simplified Arabic" pitchFamily="18" charset="-78"/>
              </a:rPr>
              <a:t>من انتظم هذه الأعمال؟</a:t>
            </a:r>
            <a:endParaRPr lang="en-US" sz="4400" dirty="0">
              <a:solidFill>
                <a:srgbClr val="FF0000"/>
              </a:solidFill>
              <a:latin typeface="Simplified Arabic" pitchFamily="18" charset="-78"/>
              <a:cs typeface="Simplified Arabic" pitchFamily="18" charset="-78"/>
            </a:endParaRPr>
          </a:p>
        </p:txBody>
      </p:sp>
      <p:sp>
        <p:nvSpPr>
          <p:cNvPr id="2" name="TextBox 1"/>
          <p:cNvSpPr txBox="1"/>
          <p:nvPr/>
        </p:nvSpPr>
        <p:spPr>
          <a:xfrm>
            <a:off x="2057400" y="221159"/>
            <a:ext cx="5410200" cy="769441"/>
          </a:xfrm>
          <a:prstGeom prst="wedgeRectCallou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ar-SA" sz="4400" dirty="0" smtClean="0">
                <a:latin typeface="Simplified Arabic" pitchFamily="18" charset="-78"/>
                <a:cs typeface="Simplified Arabic" pitchFamily="18" charset="-78"/>
              </a:rPr>
              <a:t>انظروا الى الصور:</a:t>
            </a:r>
            <a:endParaRPr lang="en-US" sz="4400" dirty="0">
              <a:latin typeface="Simplified Arabic" pitchFamily="18" charset="-78"/>
              <a:cs typeface="Simplified Arabic" pitchFamily="18" charset="-78"/>
            </a:endParaRPr>
          </a:p>
        </p:txBody>
      </p:sp>
      <p:pic>
        <p:nvPicPr>
          <p:cNvPr id="14" name="Picture 13" descr="ffdd.jpg"/>
          <p:cNvPicPr>
            <a:picLocks noChangeAspect="1"/>
          </p:cNvPicPr>
          <p:nvPr/>
        </p:nvPicPr>
        <p:blipFill>
          <a:blip r:embed="rId2"/>
          <a:stretch>
            <a:fillRect/>
          </a:stretch>
        </p:blipFill>
        <p:spPr>
          <a:xfrm>
            <a:off x="1524000" y="3048000"/>
            <a:ext cx="2667000" cy="1562100"/>
          </a:xfrm>
          <a:prstGeom prst="round2DiagRect">
            <a:avLst/>
          </a:prstGeom>
        </p:spPr>
      </p:pic>
      <p:pic>
        <p:nvPicPr>
          <p:cNvPr id="16" name="Picture 15" descr="images খ.jpg"/>
          <p:cNvPicPr>
            <a:picLocks noChangeAspect="1"/>
          </p:cNvPicPr>
          <p:nvPr/>
        </p:nvPicPr>
        <p:blipFill>
          <a:blip r:embed="rId3"/>
          <a:stretch>
            <a:fillRect/>
          </a:stretch>
        </p:blipFill>
        <p:spPr>
          <a:xfrm>
            <a:off x="1524000" y="1219200"/>
            <a:ext cx="2590800" cy="1524000"/>
          </a:xfrm>
          <a:prstGeom prst="round2DiagRect">
            <a:avLst/>
          </a:prstGeom>
        </p:spPr>
      </p:pic>
      <p:pic>
        <p:nvPicPr>
          <p:cNvPr id="18" name="Picture 17" descr="download জ.jpg"/>
          <p:cNvPicPr>
            <a:picLocks noChangeAspect="1"/>
          </p:cNvPicPr>
          <p:nvPr/>
        </p:nvPicPr>
        <p:blipFill>
          <a:blip r:embed="rId4"/>
          <a:stretch>
            <a:fillRect/>
          </a:stretch>
        </p:blipFill>
        <p:spPr>
          <a:xfrm>
            <a:off x="5257800" y="1219200"/>
            <a:ext cx="2619375" cy="1524000"/>
          </a:xfrm>
          <a:prstGeom prst="round2DiagRect">
            <a:avLst/>
          </a:prstGeom>
        </p:spPr>
      </p:pic>
      <p:pic>
        <p:nvPicPr>
          <p:cNvPr id="19" name="Picture 18" descr="eddf.jpg"/>
          <p:cNvPicPr>
            <a:picLocks noChangeAspect="1"/>
          </p:cNvPicPr>
          <p:nvPr/>
        </p:nvPicPr>
        <p:blipFill>
          <a:blip r:embed="rId5"/>
          <a:stretch>
            <a:fillRect/>
          </a:stretch>
        </p:blipFill>
        <p:spPr>
          <a:xfrm>
            <a:off x="5334000" y="3048000"/>
            <a:ext cx="2667000" cy="1524000"/>
          </a:xfrm>
          <a:prstGeom prst="round2DiagRect">
            <a:avLst/>
          </a:prstGeom>
        </p:spPr>
      </p:pic>
      <p:sp>
        <p:nvSpPr>
          <p:cNvPr id="20" name="Rounded Rectangle 19"/>
          <p:cNvSpPr/>
          <p:nvPr/>
        </p:nvSpPr>
        <p:spPr>
          <a:xfrm>
            <a:off x="3962400" y="5791200"/>
            <a:ext cx="1524000" cy="5334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FF0000"/>
                </a:solidFill>
                <a:latin typeface="Simplified Arabic" pitchFamily="18" charset="-78"/>
                <a:cs typeface="Simplified Arabic" pitchFamily="18" charset="-78"/>
              </a:rPr>
              <a:t>الرجال</a:t>
            </a:r>
            <a:endParaRPr lang="en-US" sz="4400" b="1"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strVal val="#ppt_w*0.70"/>
                                          </p:val>
                                        </p:tav>
                                        <p:tav tm="100000">
                                          <p:val>
                                            <p:strVal val="#ppt_w"/>
                                          </p:val>
                                        </p:tav>
                                      </p:tavLst>
                                    </p:anim>
                                    <p:anim calcmode="lin" valueType="num">
                                      <p:cBhvr>
                                        <p:cTn id="15" dur="1000" fill="hold"/>
                                        <p:tgtEl>
                                          <p:spTgt spid="16"/>
                                        </p:tgtEl>
                                        <p:attrNameLst>
                                          <p:attrName>ppt_h</p:attrName>
                                        </p:attrNameLst>
                                      </p:cBhvr>
                                      <p:tavLst>
                                        <p:tav tm="0">
                                          <p:val>
                                            <p:strVal val="#ppt_h"/>
                                          </p:val>
                                        </p:tav>
                                        <p:tav tm="100000">
                                          <p:val>
                                            <p:strVal val="#ppt_h"/>
                                          </p:val>
                                        </p:tav>
                                      </p:tavLst>
                                    </p:anim>
                                    <p:animEffect transition="in" filter="fade">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strVal val="#ppt_w*2.5"/>
                                          </p:val>
                                        </p:tav>
                                        <p:tav tm="100000">
                                          <p:val>
                                            <p:strVal val="#ppt_w"/>
                                          </p:val>
                                        </p:tav>
                                      </p:tavLst>
                                    </p:anim>
                                    <p:anim calcmode="lin" valueType="num">
                                      <p:cBhvr>
                                        <p:cTn id="27" dur="500" fill="hold"/>
                                        <p:tgtEl>
                                          <p:spTgt spid="14"/>
                                        </p:tgtEl>
                                        <p:attrNameLst>
                                          <p:attrName>ppt_h</p:attrName>
                                        </p:attrNameLst>
                                      </p:cBhvr>
                                      <p:tavLst>
                                        <p:tav tm="0">
                                          <p:val>
                                            <p:strVal val="#ppt_h*0.01"/>
                                          </p:val>
                                        </p:tav>
                                        <p:tav tm="100000">
                                          <p:val>
                                            <p:strVal val="#ppt_h"/>
                                          </p:val>
                                        </p:tav>
                                      </p:tavLst>
                                    </p:anim>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h+1"/>
                                          </p:val>
                                        </p:tav>
                                        <p:tav tm="100000">
                                          <p:val>
                                            <p:strVal val="#ppt_y"/>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fltVal val="0"/>
                                          </p:val>
                                        </p:tav>
                                        <p:tav tm="100000">
                                          <p:val>
                                            <p:strVal val="#ppt_w"/>
                                          </p:val>
                                        </p:tav>
                                      </p:tavLst>
                                    </p:anim>
                                    <p:anim calcmode="lin" valueType="num">
                                      <p:cBhvr>
                                        <p:cTn id="36" dur="1000" fill="hold"/>
                                        <p:tgtEl>
                                          <p:spTgt spid="19"/>
                                        </p:tgtEl>
                                        <p:attrNameLst>
                                          <p:attrName>ppt_h</p:attrName>
                                        </p:attrNameLst>
                                      </p:cBhvr>
                                      <p:tavLst>
                                        <p:tav tm="0">
                                          <p:val>
                                            <p:fltVal val="0"/>
                                          </p:val>
                                        </p:tav>
                                        <p:tav tm="100000">
                                          <p:val>
                                            <p:strVal val="#ppt_h"/>
                                          </p:val>
                                        </p:tav>
                                      </p:tavLst>
                                    </p:anim>
                                    <p:anim calcmode="lin" valueType="num">
                                      <p:cBhvr>
                                        <p:cTn id="37" dur="1000" fill="hold"/>
                                        <p:tgtEl>
                                          <p:spTgt spid="19"/>
                                        </p:tgtEl>
                                        <p:attrNameLst>
                                          <p:attrName>style.rotation</p:attrName>
                                        </p:attrNameLst>
                                      </p:cBhvr>
                                      <p:tavLst>
                                        <p:tav tm="0">
                                          <p:val>
                                            <p:fltVal val="90"/>
                                          </p:val>
                                        </p:tav>
                                        <p:tav tm="100000">
                                          <p:val>
                                            <p:fltVal val="0"/>
                                          </p:val>
                                        </p:tav>
                                      </p:tavLst>
                                    </p:anim>
                                    <p:animEffect transition="in" filter="fade">
                                      <p:cBhvr>
                                        <p:cTn id="38" dur="10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2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81000"/>
            <a:ext cx="4114800" cy="923330"/>
          </a:xfrm>
          <a:prstGeom prst="rect">
            <a:avLst/>
          </a:prstGeom>
          <a:solidFill>
            <a:schemeClr val="tx2">
              <a:lumMod val="10000"/>
              <a:lumOff val="90000"/>
            </a:schemeClr>
          </a:solidFill>
        </p:spPr>
        <p:txBody>
          <a:bodyPr wrap="square" rtlCol="0">
            <a:spAutoFit/>
          </a:bodyPr>
          <a:lstStyle/>
          <a:p>
            <a:pPr algn="ctr"/>
            <a:r>
              <a:rPr lang="ar-SA" sz="5400" b="1" dirty="0" smtClean="0">
                <a:latin typeface="Simplified Arabic" pitchFamily="18" charset="-78"/>
                <a:cs typeface="Simplified Arabic" pitchFamily="18" charset="-78"/>
              </a:rPr>
              <a:t>اعلان الدرس :</a:t>
            </a:r>
            <a:endParaRPr lang="en-US" sz="5400" b="1" dirty="0">
              <a:latin typeface="Simplified Arabic" pitchFamily="18" charset="-78"/>
              <a:cs typeface="Simplified Arabic" pitchFamily="18" charset="-78"/>
            </a:endParaRPr>
          </a:p>
        </p:txBody>
      </p:sp>
      <p:sp>
        <p:nvSpPr>
          <p:cNvPr id="4" name="Rounded Rectangle 3"/>
          <p:cNvSpPr/>
          <p:nvPr/>
        </p:nvSpPr>
        <p:spPr>
          <a:xfrm>
            <a:off x="304800" y="3810000"/>
            <a:ext cx="8534400" cy="2286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b="1" dirty="0" smtClean="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rPr>
              <a:t>المرأة وكيف عاملها الإسلام</a:t>
            </a:r>
            <a:endParaRPr lang="en-US" sz="7200" b="1" dirty="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5" name="Oval 4"/>
          <p:cNvSpPr/>
          <p:nvPr/>
        </p:nvSpPr>
        <p:spPr>
          <a:xfrm>
            <a:off x="3581400" y="5562600"/>
            <a:ext cx="1981200" cy="5334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rgbClr val="FF0000"/>
                </a:solidFill>
                <a:latin typeface="Simplified Arabic" pitchFamily="18" charset="-78"/>
                <a:cs typeface="Simplified Arabic" pitchFamily="18" charset="-78"/>
              </a:rPr>
              <a:t>الجزء الثانى</a:t>
            </a:r>
            <a:endParaRPr lang="en-US" sz="2400" b="1" dirty="0">
              <a:solidFill>
                <a:srgbClr val="FF0000"/>
              </a:solidFill>
              <a:latin typeface="Simplified Arabic" pitchFamily="18" charset="-78"/>
              <a:cs typeface="Simplified Arabic" pitchFamily="18" charset="-78"/>
            </a:endParaRPr>
          </a:p>
        </p:txBody>
      </p:sp>
      <p:pic>
        <p:nvPicPr>
          <p:cNvPr id="6" name="Picture 5" descr="মকবন.jpg"/>
          <p:cNvPicPr>
            <a:picLocks noChangeAspect="1"/>
          </p:cNvPicPr>
          <p:nvPr/>
        </p:nvPicPr>
        <p:blipFill>
          <a:blip r:embed="rId2"/>
          <a:srcRect r="19885"/>
          <a:stretch>
            <a:fillRect/>
          </a:stretch>
        </p:blipFill>
        <p:spPr>
          <a:xfrm>
            <a:off x="1905000" y="1371600"/>
            <a:ext cx="5257800"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304800"/>
            <a:ext cx="3352800" cy="1275457"/>
          </a:xfrm>
          <a:prstGeom prst="flowChartPunchedTape">
            <a:avLst/>
          </a:prstGeom>
          <a:solidFill>
            <a:schemeClr val="bg1">
              <a:lumMod val="9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r-SA" sz="4400" dirty="0" smtClean="0">
                <a:solidFill>
                  <a:srgbClr val="002060"/>
                </a:solidFill>
                <a:latin typeface="Simplified Arabic" pitchFamily="18" charset="-78"/>
                <a:cs typeface="Simplified Arabic" pitchFamily="18" charset="-78"/>
              </a:rPr>
              <a:t>النتائخ من الدرس</a:t>
            </a:r>
            <a:endParaRPr lang="en-US" sz="4400" dirty="0">
              <a:solidFill>
                <a:srgbClr val="002060"/>
              </a:solidFill>
              <a:latin typeface="Simplified Arabic" pitchFamily="18" charset="-78"/>
              <a:cs typeface="Simplified Arabic" pitchFamily="18" charset="-78"/>
            </a:endParaRPr>
          </a:p>
        </p:txBody>
      </p:sp>
      <p:sp>
        <p:nvSpPr>
          <p:cNvPr id="3" name="TextBox 2"/>
          <p:cNvSpPr txBox="1"/>
          <p:nvPr/>
        </p:nvSpPr>
        <p:spPr>
          <a:xfrm>
            <a:off x="685800" y="1828800"/>
            <a:ext cx="7467600" cy="923330"/>
          </a:xfrm>
          <a:prstGeom prst="rect">
            <a:avLst/>
          </a:prstGeom>
          <a:noFill/>
        </p:spPr>
        <p:txBody>
          <a:bodyPr wrap="square" rtlCol="0">
            <a:spAutoFit/>
          </a:bodyPr>
          <a:lstStyle/>
          <a:p>
            <a:pPr algn="r" rtl="1"/>
            <a:r>
              <a:rPr lang="ar-SA" sz="3600" b="1" dirty="0" smtClean="0">
                <a:latin typeface="Simplified Arabic" pitchFamily="18" charset="-78"/>
                <a:cs typeface="Simplified Arabic" pitchFamily="18" charset="-78"/>
              </a:rPr>
              <a:t>يستطيع الطلاب بعد انتهاء هذا الدرس –</a:t>
            </a:r>
            <a:endParaRPr lang="ar-SA" b="1" dirty="0" smtClean="0">
              <a:latin typeface="Simplified Arabic" pitchFamily="18" charset="-78"/>
              <a:cs typeface="Simplified Arabic" pitchFamily="18" charset="-78"/>
            </a:endParaRPr>
          </a:p>
          <a:p>
            <a:pPr lvl="1" algn="r" rtl="1"/>
            <a:endParaRPr lang="ar-SA" b="1" dirty="0" smtClean="0">
              <a:latin typeface="Arial" pitchFamily="34" charset="0"/>
              <a:cs typeface="Arabic11 BT" pitchFamily="2" charset="-78"/>
            </a:endParaRPr>
          </a:p>
        </p:txBody>
      </p:sp>
      <p:sp>
        <p:nvSpPr>
          <p:cNvPr id="4" name="TextBox 3"/>
          <p:cNvSpPr txBox="1"/>
          <p:nvPr/>
        </p:nvSpPr>
        <p:spPr>
          <a:xfrm>
            <a:off x="457200" y="2667000"/>
            <a:ext cx="7848600" cy="1261884"/>
          </a:xfrm>
          <a:prstGeom prst="rect">
            <a:avLst/>
          </a:prstGeom>
          <a:noFill/>
        </p:spPr>
        <p:txBody>
          <a:bodyPr wrap="square" rtlCol="0">
            <a:spAutoFit/>
          </a:bodyPr>
          <a:lstStyle/>
          <a:p>
            <a:pPr algn="r" rtl="1"/>
            <a:r>
              <a:rPr lang="ar-SA" sz="40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ان يبين الأعمال التى خصص بها الرجال على النساء والتى تقوم بها المرأة فى المجتمع والحياة .</a:t>
            </a:r>
            <a:endParaRPr lang="ar-SA" sz="4000" dirty="0" smtClean="0">
              <a:latin typeface="Simplified Arabic" pitchFamily="18" charset="-78"/>
              <a:cs typeface="Simplified Arabic" pitchFamily="18" charset="-78"/>
            </a:endParaRPr>
          </a:p>
        </p:txBody>
      </p:sp>
      <p:sp>
        <p:nvSpPr>
          <p:cNvPr id="6" name="TextBox 5"/>
          <p:cNvSpPr txBox="1"/>
          <p:nvPr/>
        </p:nvSpPr>
        <p:spPr>
          <a:xfrm>
            <a:off x="762000" y="5906869"/>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يعين صيغ الماضى والمضارع من النص  .</a:t>
            </a:r>
            <a:endParaRPr lang="en-US" sz="3600" dirty="0">
              <a:latin typeface="Simplified Arabic" pitchFamily="18" charset="-78"/>
              <a:cs typeface="Simplified Arabic" pitchFamily="18" charset="-78"/>
            </a:endParaRPr>
          </a:p>
        </p:txBody>
      </p:sp>
      <p:sp>
        <p:nvSpPr>
          <p:cNvPr id="8" name="TextBox 7"/>
          <p:cNvSpPr txBox="1"/>
          <p:nvPr/>
        </p:nvSpPr>
        <p:spPr>
          <a:xfrm>
            <a:off x="228600" y="4133671"/>
            <a:ext cx="8077200" cy="1200329"/>
          </a:xfrm>
          <a:prstGeom prst="rect">
            <a:avLst/>
          </a:prstGeom>
          <a:noFill/>
        </p:spPr>
        <p:txBody>
          <a:bodyPr wrap="square" rtlCol="0">
            <a:spAutoFit/>
          </a:bodyPr>
          <a:lstStyle/>
          <a:p>
            <a:pPr marL="0"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يبين الألفاظ المفردات مع الجمع ويستخدمه فى الجمل.</a:t>
            </a:r>
            <a:endParaRPr lang="en-US" dirty="0">
              <a:latin typeface="Simplified Arabic" pitchFamily="18" charset="-78"/>
              <a:cs typeface="Simplified Arabic" pitchFamily="18" charset="-78"/>
            </a:endParaRPr>
          </a:p>
        </p:txBody>
      </p:sp>
      <p:sp>
        <p:nvSpPr>
          <p:cNvPr id="7" name="TextBox 6"/>
          <p:cNvSpPr txBox="1"/>
          <p:nvPr/>
        </p:nvSpPr>
        <p:spPr>
          <a:xfrm>
            <a:off x="762000" y="5221069"/>
            <a:ext cx="8077200" cy="646331"/>
          </a:xfrm>
          <a:prstGeom prst="rect">
            <a:avLst/>
          </a:prstGeom>
          <a:noFill/>
        </p:spPr>
        <p:txBody>
          <a:bodyPr wrap="square" rtlCol="0">
            <a:spAutoFit/>
          </a:bodyPr>
          <a:lstStyle/>
          <a:p>
            <a:pPr lvl="1" algn="r" rtl="1"/>
            <a:r>
              <a:rPr lang="ar-SA" sz="3600" dirty="0" smtClean="0">
                <a:latin typeface="Arial" pitchFamily="34" charset="0"/>
                <a:cs typeface="Arabic11 BT" pitchFamily="2" charset="-78"/>
              </a:rPr>
              <a:t>• </a:t>
            </a:r>
            <a:r>
              <a:rPr lang="ar-SA" sz="3600" dirty="0" smtClean="0">
                <a:latin typeface="Simplified Arabic" pitchFamily="18" charset="-78"/>
                <a:cs typeface="Simplified Arabic" pitchFamily="18" charset="-78"/>
              </a:rPr>
              <a:t>ان يقول مرادف الكلمات من النص.</a:t>
            </a:r>
            <a:endParaRPr lang="en-US" sz="36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6" grpId="0"/>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133600"/>
            <a:ext cx="8534400" cy="4524315"/>
          </a:xfrm>
          <a:prstGeom prst="rect">
            <a:avLst/>
          </a:prstGeom>
          <a:noFill/>
          <a:ln>
            <a:noFill/>
          </a:ln>
        </p:spPr>
        <p:txBody>
          <a:bodyPr wrap="square" rtlCol="0">
            <a:spAutoFit/>
          </a:bodyPr>
          <a:lstStyle/>
          <a:p>
            <a:pPr algn="just" rtl="1"/>
            <a:r>
              <a:rPr lang="ar-SA" sz="3600" dirty="0" smtClean="0">
                <a:latin typeface="Simplified Arabic" pitchFamily="18" charset="-78"/>
                <a:cs typeface="Simplified Arabic" pitchFamily="18" charset="-78"/>
              </a:rPr>
              <a:t>عن اسماء بنت يزيد الأنصارية انها أتت النبى صلى الله عليه وسلم وهو بين أصحابه، فقالت : بأبى أنت وأمى، انى وافدة النساء اليك، واعلم- نفسى لك الفداء. اما إنه ما من امرأة كائنة فى شرق ولا غرب سمعت بمخرجى هذا أو لم تسمع إلا وهى على مثل رأيى، إن الله بعثك بالحق إلى الرجال والنساء، فآمنا بك وبإلهك الذى أرسلك، وإنا معشر النساء محصورات مقصورات، قواعد بيوبكم، ومقضى شهواتكم، وحاملات أولادكم</a:t>
            </a:r>
            <a:endParaRPr lang="ar-SA" sz="3600" dirty="0" smtClean="0">
              <a:latin typeface="Arial" pitchFamily="34" charset="0"/>
              <a:cs typeface="Arabic11 BT" pitchFamily="2" charset="-78"/>
            </a:endParaRPr>
          </a:p>
        </p:txBody>
      </p:sp>
      <p:sp>
        <p:nvSpPr>
          <p:cNvPr id="6" name="Rounded Rectangle 5"/>
          <p:cNvSpPr/>
          <p:nvPr/>
        </p:nvSpPr>
        <p:spPr>
          <a:xfrm>
            <a:off x="3124200" y="228600"/>
            <a:ext cx="31242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pic>
        <p:nvPicPr>
          <p:cNvPr id="5" name="Picture 4" descr="hhggh.jpg"/>
          <p:cNvPicPr>
            <a:picLocks noChangeAspect="1"/>
          </p:cNvPicPr>
          <p:nvPr/>
        </p:nvPicPr>
        <p:blipFill>
          <a:blip r:embed="rId2"/>
          <a:stretch>
            <a:fillRect/>
          </a:stretch>
        </p:blipFill>
        <p:spPr>
          <a:xfrm>
            <a:off x="533400" y="381000"/>
            <a:ext cx="2533650" cy="1676400"/>
          </a:xfrm>
          <a:prstGeom prst="rect">
            <a:avLst/>
          </a:prstGeom>
        </p:spPr>
      </p:pic>
      <p:pic>
        <p:nvPicPr>
          <p:cNvPr id="9" name="Picture 8" descr="download নননসস.jpg"/>
          <p:cNvPicPr>
            <a:picLocks noChangeAspect="1"/>
          </p:cNvPicPr>
          <p:nvPr/>
        </p:nvPicPr>
        <p:blipFill>
          <a:blip r:embed="rId3"/>
          <a:stretch>
            <a:fillRect/>
          </a:stretch>
        </p:blipFill>
        <p:spPr>
          <a:xfrm>
            <a:off x="6172200" y="457200"/>
            <a:ext cx="2514600" cy="1600201"/>
          </a:xfrm>
          <a:prstGeom prst="rect">
            <a:avLst/>
          </a:prstGeom>
          <a:ln w="38100" cap="sq">
            <a:noFill/>
            <a:prstDash val="solid"/>
            <a:miter lim="800000"/>
          </a:ln>
          <a:effectLst>
            <a:outerShdw blurRad="50800" dist="38100" dir="2700000" algn="tl" rotWithShape="0">
              <a:srgbClr val="000000">
                <a:alpha val="43000"/>
              </a:srgbClr>
            </a:outerShdw>
          </a:effectLst>
        </p:spPr>
      </p:pic>
      <p:pic>
        <p:nvPicPr>
          <p:cNvPr id="11" name="Picture 10" descr="images নননসম.jpg"/>
          <p:cNvPicPr>
            <a:picLocks noChangeAspect="1"/>
          </p:cNvPicPr>
          <p:nvPr/>
        </p:nvPicPr>
        <p:blipFill>
          <a:blip r:embed="rId4"/>
          <a:srcRect l="42424"/>
          <a:stretch>
            <a:fillRect/>
          </a:stretch>
        </p:blipFill>
        <p:spPr>
          <a:xfrm>
            <a:off x="3581400" y="819276"/>
            <a:ext cx="2209800" cy="13143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2"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514600"/>
            <a:ext cx="8458200" cy="3970318"/>
          </a:xfrm>
          <a:prstGeom prst="rect">
            <a:avLst/>
          </a:prstGeom>
          <a:noFill/>
        </p:spPr>
        <p:txBody>
          <a:bodyPr wrap="square" rtlCol="0">
            <a:spAutoFit/>
          </a:bodyPr>
          <a:lstStyle/>
          <a:p>
            <a:pPr marL="0" lvl="1" algn="just" rtl="1"/>
            <a:r>
              <a:rPr lang="ar-SA" sz="3600" dirty="0" smtClean="0">
                <a:latin typeface="Simplified Arabic" pitchFamily="18" charset="-78"/>
                <a:cs typeface="Simplified Arabic" pitchFamily="18" charset="-78"/>
              </a:rPr>
              <a:t>وإنكم معاشر الرجال فضلتم علينا بالجمعة والجماعة، وعيادة </a:t>
            </a:r>
            <a:r>
              <a:rPr lang="ar-SA" sz="3600" dirty="0" smtClean="0">
                <a:latin typeface="Simplified Arabic" pitchFamily="18" charset="-78"/>
                <a:cs typeface="Simplified Arabic" pitchFamily="18" charset="-78"/>
              </a:rPr>
              <a:t>المرضى</a:t>
            </a:r>
            <a:r>
              <a:rPr lang="ar-SA" sz="3600" dirty="0" smtClean="0">
                <a:latin typeface="Simplified Arabic" pitchFamily="18" charset="-78"/>
                <a:cs typeface="Simplified Arabic" pitchFamily="18" charset="-78"/>
              </a:rPr>
              <a:t>، وشهود الجنائز، والحج بعد الحج، وأفضل من ذالك الجهاد فى سبيل الله، وإن الرجل منكم إذا أخرج حاجا أو معتمرا ومرابطا حفظنا لكم أموالكم، وغزلنا لكم اثوابا، وربينا لكم أولادكم، فما نشارككم فى الأجر يا رسول الله؟ قال: فالتفت النبى صلى الله عليه وسلم إلى أصحابه بوجهه كله، </a:t>
            </a:r>
            <a:endParaRPr lang="en-US" dirty="0">
              <a:latin typeface="Simplified Arabic" pitchFamily="18" charset="-78"/>
              <a:cs typeface="Simplified Arabic" pitchFamily="18" charset="-78"/>
            </a:endParaRPr>
          </a:p>
        </p:txBody>
      </p:sp>
      <p:sp>
        <p:nvSpPr>
          <p:cNvPr id="6" name="Rounded Rectangle 5"/>
          <p:cNvSpPr/>
          <p:nvPr/>
        </p:nvSpPr>
        <p:spPr>
          <a:xfrm>
            <a:off x="3124200" y="381000"/>
            <a:ext cx="31242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pic>
        <p:nvPicPr>
          <p:cNvPr id="9" name="Picture 8" descr="nbh.jpg"/>
          <p:cNvPicPr>
            <a:picLocks noChangeAspect="1"/>
          </p:cNvPicPr>
          <p:nvPr/>
        </p:nvPicPr>
        <p:blipFill>
          <a:blip r:embed="rId2"/>
          <a:stretch>
            <a:fillRect/>
          </a:stretch>
        </p:blipFill>
        <p:spPr>
          <a:xfrm>
            <a:off x="6324600" y="685800"/>
            <a:ext cx="2429933" cy="1752600"/>
          </a:xfrm>
          <a:prstGeom prst="rect">
            <a:avLst/>
          </a:prstGeom>
        </p:spPr>
      </p:pic>
      <p:pic>
        <p:nvPicPr>
          <p:cNvPr id="10" name="Picture 9" descr="jhnjhn.jpg"/>
          <p:cNvPicPr>
            <a:picLocks noChangeAspect="1"/>
          </p:cNvPicPr>
          <p:nvPr/>
        </p:nvPicPr>
        <p:blipFill>
          <a:blip r:embed="rId3"/>
          <a:stretch>
            <a:fillRect/>
          </a:stretch>
        </p:blipFill>
        <p:spPr>
          <a:xfrm>
            <a:off x="457200" y="762000"/>
            <a:ext cx="2578102" cy="1676400"/>
          </a:xfrm>
          <a:prstGeom prst="rect">
            <a:avLst/>
          </a:prstGeom>
        </p:spPr>
      </p:pic>
      <p:pic>
        <p:nvPicPr>
          <p:cNvPr id="11" name="Picture 10" descr="ন৭.jpg"/>
          <p:cNvPicPr>
            <a:picLocks noChangeAspect="1"/>
          </p:cNvPicPr>
          <p:nvPr/>
        </p:nvPicPr>
        <p:blipFill>
          <a:blip r:embed="rId4"/>
          <a:stretch>
            <a:fillRect/>
          </a:stretch>
        </p:blipFill>
        <p:spPr>
          <a:xfrm>
            <a:off x="3048000" y="1066800"/>
            <a:ext cx="3238500" cy="1409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iterate type="lt">
                                    <p:tmPct val="5000"/>
                                  </p:iterate>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514600"/>
            <a:ext cx="8534400" cy="3970318"/>
          </a:xfrm>
          <a:prstGeom prst="rect">
            <a:avLst/>
          </a:prstGeom>
          <a:noFill/>
        </p:spPr>
        <p:txBody>
          <a:bodyPr wrap="square" rtlCol="0">
            <a:spAutoFit/>
          </a:bodyPr>
          <a:lstStyle/>
          <a:p>
            <a:pPr lvl="1" algn="just" rtl="1"/>
            <a:r>
              <a:rPr lang="ar-SA" sz="3600" dirty="0" smtClean="0">
                <a:latin typeface="Simplified Arabic" pitchFamily="18" charset="-78"/>
                <a:cs typeface="Simplified Arabic" pitchFamily="18" charset="-78"/>
              </a:rPr>
              <a:t>ثم قال: “هل سمعتم مقالة امرأة قط أحسن من مسألتها فى أمر دينها من هذه ؟” فقالوا: يا رسول الله، ما ظننا أن امرأة تهتدى إلى مثل هذا، فالتفت النبى صلى الله عليه وسلم إليها، ثم قال لها: “إنصرفى أيتها المرأة، وأعلمى من خلفك من النساء أن حسن تبعل إحداكن لززوجها، وطلبها مرضاته، وأتباعها موافقته تعدل ذالك كله”. قال : فأدبرت المرأة وهى تهلل وتكبر استبشارا.</a:t>
            </a:r>
            <a:endParaRPr lang="en-US" sz="3600" dirty="0">
              <a:latin typeface="Simplified Arabic" pitchFamily="18" charset="-78"/>
              <a:cs typeface="Simplified Arabic" pitchFamily="18" charset="-78"/>
            </a:endParaRPr>
          </a:p>
        </p:txBody>
      </p:sp>
      <p:sp>
        <p:nvSpPr>
          <p:cNvPr id="7" name="Rounded Rectangle 6"/>
          <p:cNvSpPr/>
          <p:nvPr/>
        </p:nvSpPr>
        <p:spPr>
          <a:xfrm>
            <a:off x="3124200" y="304800"/>
            <a:ext cx="31242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المدروس</a:t>
            </a:r>
            <a:endParaRPr lang="en-US" sz="4000" dirty="0">
              <a:solidFill>
                <a:srgbClr val="FF0000"/>
              </a:solidFill>
              <a:latin typeface="Simplified Arabic" pitchFamily="18" charset="-78"/>
              <a:cs typeface="Simplified Arabic" pitchFamily="18" charset="-78"/>
            </a:endParaRPr>
          </a:p>
        </p:txBody>
      </p:sp>
      <p:pic>
        <p:nvPicPr>
          <p:cNvPr id="8" name="Picture 7" descr="ন৫.jpg"/>
          <p:cNvPicPr>
            <a:picLocks noChangeAspect="1"/>
          </p:cNvPicPr>
          <p:nvPr/>
        </p:nvPicPr>
        <p:blipFill>
          <a:blip r:embed="rId2"/>
          <a:stretch>
            <a:fillRect/>
          </a:stretch>
        </p:blipFill>
        <p:spPr>
          <a:xfrm>
            <a:off x="762000" y="381000"/>
            <a:ext cx="2171700" cy="2105025"/>
          </a:xfrm>
          <a:prstGeom prst="rect">
            <a:avLst/>
          </a:prstGeom>
        </p:spPr>
      </p:pic>
      <p:pic>
        <p:nvPicPr>
          <p:cNvPr id="9" name="Picture 8" descr="ন২.jpg"/>
          <p:cNvPicPr>
            <a:picLocks noChangeAspect="1"/>
          </p:cNvPicPr>
          <p:nvPr/>
        </p:nvPicPr>
        <p:blipFill>
          <a:blip r:embed="rId3"/>
          <a:stretch>
            <a:fillRect/>
          </a:stretch>
        </p:blipFill>
        <p:spPr>
          <a:xfrm>
            <a:off x="3276600" y="914400"/>
            <a:ext cx="2905125" cy="1571625"/>
          </a:xfrm>
          <a:prstGeom prst="rect">
            <a:avLst/>
          </a:prstGeom>
        </p:spPr>
      </p:pic>
      <p:pic>
        <p:nvPicPr>
          <p:cNvPr id="10" name="Picture 9" descr="ন৪.jpg"/>
          <p:cNvPicPr>
            <a:picLocks noChangeAspect="1"/>
          </p:cNvPicPr>
          <p:nvPr/>
        </p:nvPicPr>
        <p:blipFill>
          <a:blip r:embed="rId4"/>
          <a:stretch>
            <a:fillRect/>
          </a:stretch>
        </p:blipFill>
        <p:spPr>
          <a:xfrm>
            <a:off x="6248401" y="457200"/>
            <a:ext cx="25146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strVal val="#ppt_w*0.70"/>
                                          </p:val>
                                        </p:tav>
                                        <p:tav tm="100000">
                                          <p:val>
                                            <p:strVal val="#ppt_w"/>
                                          </p:val>
                                        </p:tav>
                                      </p:tavLst>
                                    </p:anim>
                                    <p:anim calcmode="lin" valueType="num">
                                      <p:cBhvr>
                                        <p:cTn id="20" dur="1000" fill="hold"/>
                                        <p:tgtEl>
                                          <p:spTgt spid="10"/>
                                        </p:tgtEl>
                                        <p:attrNameLst>
                                          <p:attrName>ppt_h</p:attrName>
                                        </p:attrNameLst>
                                      </p:cBhvr>
                                      <p:tavLst>
                                        <p:tav tm="0">
                                          <p:val>
                                            <p:strVal val="#ppt_h"/>
                                          </p:val>
                                        </p:tav>
                                        <p:tav tm="100000">
                                          <p:val>
                                            <p:strVal val="#ppt_h"/>
                                          </p:val>
                                        </p:tav>
                                      </p:tavLst>
                                    </p:anim>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1"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1756</TotalTime>
  <Words>561</Words>
  <Application>Microsoft Office PowerPoint</Application>
  <PresentationFormat>On-screen Show (4:3)</PresentationFormat>
  <Paragraphs>119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wdrruyeu43ip</cp:lastModifiedBy>
  <cp:revision>212</cp:revision>
  <dcterms:created xsi:type="dcterms:W3CDTF">2006-08-16T00:00:00Z</dcterms:created>
  <dcterms:modified xsi:type="dcterms:W3CDTF">2020-09-28T16:25:07Z</dcterms:modified>
</cp:coreProperties>
</file>