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8" r:id="rId4"/>
    <p:sldId id="259" r:id="rId5"/>
    <p:sldId id="278" r:id="rId6"/>
    <p:sldId id="260" r:id="rId7"/>
    <p:sldId id="279" r:id="rId8"/>
    <p:sldId id="261" r:id="rId9"/>
    <p:sldId id="276" r:id="rId10"/>
    <p:sldId id="263" r:id="rId11"/>
    <p:sldId id="281" r:id="rId12"/>
    <p:sldId id="264" r:id="rId13"/>
    <p:sldId id="280" r:id="rId14"/>
    <p:sldId id="282" r:id="rId15"/>
    <p:sldId id="283" r:id="rId16"/>
    <p:sldId id="268" r:id="rId17"/>
    <p:sldId id="272" r:id="rId18"/>
    <p:sldId id="271" r:id="rId19"/>
    <p:sldId id="270" r:id="rId20"/>
    <p:sldId id="269"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A5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228"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usmita\Desktop\New folder\images (1).jpg"/>
          <p:cNvPicPr>
            <a:picLocks noChangeAspect="1" noChangeArrowheads="1"/>
          </p:cNvPicPr>
          <p:nvPr/>
        </p:nvPicPr>
        <p:blipFill>
          <a:blip r:embed="rId2"/>
          <a:srcRect/>
          <a:stretch>
            <a:fillRect/>
          </a:stretch>
        </p:blipFill>
        <p:spPr bwMode="auto">
          <a:xfrm>
            <a:off x="0" y="0"/>
            <a:ext cx="9144000" cy="6849174"/>
          </a:xfrm>
          <a:prstGeom prst="rect">
            <a:avLst/>
          </a:prstGeom>
          <a:noFill/>
        </p:spPr>
      </p:pic>
      <p:sp>
        <p:nvSpPr>
          <p:cNvPr id="8" name="Rectangle 7"/>
          <p:cNvSpPr/>
          <p:nvPr/>
        </p:nvSpPr>
        <p:spPr>
          <a:xfrm>
            <a:off x="2667000" y="3733800"/>
            <a:ext cx="39624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7030A0"/>
                </a:solidFill>
                <a:latin typeface="NikoshBAN" pitchFamily="2" charset="0"/>
                <a:cs typeface="NikoshBAN" pitchFamily="2" charset="0"/>
              </a:rPr>
              <a:t>ICT Class for HSC</a:t>
            </a:r>
            <a:endParaRPr lang="en-US" sz="32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p:cNvSpPr/>
          <p:nvPr/>
        </p:nvSpPr>
        <p:spPr>
          <a:xfrm>
            <a:off x="2209800" y="152400"/>
            <a:ext cx="4495800" cy="990600"/>
          </a:xfrm>
          <a:prstGeom prst="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পন্যের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নিয়ন্ত্রন</a:t>
            </a:r>
            <a:endParaRPr lang="en-US" sz="2800" dirty="0">
              <a:solidFill>
                <a:schemeClr val="tx1"/>
              </a:solidFill>
              <a:latin typeface="NikoshBAN" pitchFamily="2" charset="0"/>
              <a:cs typeface="NikoshBAN" pitchFamily="2" charset="0"/>
            </a:endParaRPr>
          </a:p>
        </p:txBody>
      </p:sp>
      <p:pic>
        <p:nvPicPr>
          <p:cNvPr id="7" name="Picture 6" descr="download (9).jpg"/>
          <p:cNvPicPr>
            <a:picLocks noChangeAspect="1"/>
          </p:cNvPicPr>
          <p:nvPr/>
        </p:nvPicPr>
        <p:blipFill>
          <a:blip r:embed="rId2"/>
          <a:stretch>
            <a:fillRect/>
          </a:stretch>
        </p:blipFill>
        <p:spPr>
          <a:xfrm>
            <a:off x="6400800" y="1752600"/>
            <a:ext cx="2314575" cy="2819400"/>
          </a:xfrm>
          <a:prstGeom prst="rect">
            <a:avLst/>
          </a:prstGeom>
        </p:spPr>
      </p:pic>
      <p:pic>
        <p:nvPicPr>
          <p:cNvPr id="8" name="Picture 7" descr="images (14).jpg"/>
          <p:cNvPicPr>
            <a:picLocks noChangeAspect="1"/>
          </p:cNvPicPr>
          <p:nvPr/>
        </p:nvPicPr>
        <p:blipFill>
          <a:blip r:embed="rId3"/>
          <a:stretch>
            <a:fillRect/>
          </a:stretch>
        </p:blipFill>
        <p:spPr>
          <a:xfrm>
            <a:off x="3581400" y="1752600"/>
            <a:ext cx="2619375" cy="2819400"/>
          </a:xfrm>
          <a:prstGeom prst="rect">
            <a:avLst/>
          </a:prstGeom>
        </p:spPr>
      </p:pic>
      <p:sp>
        <p:nvSpPr>
          <p:cNvPr id="9" name="Rectangle 8"/>
          <p:cNvSpPr/>
          <p:nvPr/>
        </p:nvSpPr>
        <p:spPr>
          <a:xfrm>
            <a:off x="3581400" y="4724400"/>
            <a:ext cx="2792752" cy="369332"/>
          </a:xfrm>
          <a:prstGeom prst="rect">
            <a:avLst/>
          </a:prstGeom>
        </p:spPr>
        <p:txBody>
          <a:bodyPr wrap="none">
            <a:spAutoFit/>
          </a:bodyPr>
          <a:lstStyle/>
          <a:p>
            <a:r>
              <a:rPr lang="as-IN" dirty="0" smtClean="0">
                <a:latin typeface="NikoshBAN" pitchFamily="2" charset="0"/>
                <a:cs typeface="NikoshBAN" pitchFamily="2" charset="0"/>
              </a:rPr>
              <a:t>ভোক্তা অধিকার সংরক্ষণ আইন প্রসঙ্গ</a:t>
            </a:r>
            <a:endParaRPr lang="as-IN" dirty="0">
              <a:latin typeface="NikoshBAN" pitchFamily="2" charset="0"/>
              <a:cs typeface="NikoshBAN" pitchFamily="2" charset="0"/>
            </a:endParaRPr>
          </a:p>
        </p:txBody>
      </p:sp>
      <p:sp>
        <p:nvSpPr>
          <p:cNvPr id="10" name="Rectangle 9"/>
          <p:cNvSpPr/>
          <p:nvPr/>
        </p:nvSpPr>
        <p:spPr>
          <a:xfrm>
            <a:off x="6781800" y="4724400"/>
            <a:ext cx="1500731" cy="369332"/>
          </a:xfrm>
          <a:prstGeom prst="rect">
            <a:avLst/>
          </a:prstGeom>
        </p:spPr>
        <p:txBody>
          <a:bodyPr wrap="none">
            <a:spAutoFit/>
          </a:bodyPr>
          <a:lstStyle/>
          <a:p>
            <a:pPr algn="ctr"/>
            <a:r>
              <a:rPr lang="en-US" dirty="0" err="1" smtClean="0">
                <a:latin typeface="NikoshBAN" pitchFamily="2" charset="0"/>
                <a:cs typeface="NikoshBAN" pitchFamily="2" charset="0"/>
              </a:rPr>
              <a:t>পন্যের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নিয়ন্ত্রন</a:t>
            </a:r>
            <a:endParaRPr lang="en-US" dirty="0">
              <a:latin typeface="NikoshBAN" pitchFamily="2" charset="0"/>
              <a:cs typeface="NikoshBAN" pitchFamily="2" charset="0"/>
            </a:endParaRPr>
          </a:p>
        </p:txBody>
      </p:sp>
      <p:pic>
        <p:nvPicPr>
          <p:cNvPr id="11" name="Picture 10" descr="46717957_303.jpg"/>
          <p:cNvPicPr>
            <a:picLocks noChangeAspect="1"/>
          </p:cNvPicPr>
          <p:nvPr/>
        </p:nvPicPr>
        <p:blipFill>
          <a:blip r:embed="rId4"/>
          <a:stretch>
            <a:fillRect/>
          </a:stretch>
        </p:blipFill>
        <p:spPr>
          <a:xfrm>
            <a:off x="95250" y="1752600"/>
            <a:ext cx="3333750" cy="3019425"/>
          </a:xfrm>
          <a:prstGeom prst="rect">
            <a:avLst/>
          </a:prstGeom>
        </p:spPr>
      </p:pic>
      <p:sp>
        <p:nvSpPr>
          <p:cNvPr id="12" name="Rectangle 11"/>
          <p:cNvSpPr/>
          <p:nvPr/>
        </p:nvSpPr>
        <p:spPr>
          <a:xfrm>
            <a:off x="457200" y="4876800"/>
            <a:ext cx="2667000" cy="923330"/>
          </a:xfrm>
          <a:prstGeom prst="rect">
            <a:avLst/>
          </a:prstGeom>
        </p:spPr>
        <p:txBody>
          <a:bodyPr wrap="square">
            <a:spAutoFit/>
          </a:bodyPr>
          <a:lstStyle/>
          <a:p>
            <a:r>
              <a:rPr lang="as-IN" b="1" dirty="0" smtClean="0">
                <a:latin typeface="NikoshBAN" pitchFamily="2" charset="0"/>
                <a:cs typeface="NikoshBAN" pitchFamily="2" charset="0"/>
              </a:rPr>
              <a:t>বৈজ্ঞানিক পদ্ধতিতে নয়, বিএসটিআই খাবারের </a:t>
            </a:r>
            <a:r>
              <a:rPr lang="as-IN" b="1" dirty="0" smtClean="0">
                <a:latin typeface="NikoshBAN" pitchFamily="2" charset="0"/>
                <a:cs typeface="NikoshBAN" pitchFamily="2" charset="0"/>
              </a:rPr>
              <a:t>মেয়াদ ঠিক করে </a:t>
            </a:r>
            <a:endParaRPr lang="as-IN"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ppt_x</p:attrName>
                                        </p:attrNameLst>
                                      </p:cBhvr>
                                      <p:tavLst>
                                        <p:tav tm="0">
                                          <p:val>
                                            <p:strVal val="#ppt_x-.2"/>
                                          </p:val>
                                        </p:tav>
                                        <p:tav tm="100000">
                                          <p:val>
                                            <p:strVal val="#ppt_x"/>
                                          </p:val>
                                        </p:tav>
                                      </p:tavLst>
                                    </p:anim>
                                    <p:anim calcmode="lin" valueType="num">
                                      <p:cBhvr>
                                        <p:cTn id="2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
                                        </p:tgtEl>
                                      </p:cBhvr>
                                    </p:animEffect>
                                  </p:childTnLst>
                                </p:cTn>
                              </p:par>
                              <p:par>
                                <p:cTn id="22" presetID="29"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ppt_x</p:attrName>
                                        </p:attrNameLst>
                                      </p:cBhvr>
                                      <p:tavLst>
                                        <p:tav tm="0">
                                          <p:val>
                                            <p:strVal val="#ppt_x-.2"/>
                                          </p:val>
                                        </p:tav>
                                        <p:tav tm="100000">
                                          <p:val>
                                            <p:strVal val="#ppt_x"/>
                                          </p:val>
                                        </p:tav>
                                      </p:tavLst>
                                    </p:anim>
                                    <p:anim calcmode="lin" valueType="num">
                                      <p:cBhvr>
                                        <p:cTn id="3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9"/>
                                        </p:tgtEl>
                                      </p:cBhvr>
                                    </p:animEffect>
                                  </p:childTnLst>
                                </p:cTn>
                              </p:par>
                              <p:par>
                                <p:cTn id="32" presetID="29"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ppt_x</p:attrName>
                                        </p:attrNameLst>
                                      </p:cBhvr>
                                      <p:tavLst>
                                        <p:tav tm="0">
                                          <p:val>
                                            <p:strVal val="#ppt_x-.2"/>
                                          </p:val>
                                        </p:tav>
                                        <p:tav tm="100000">
                                          <p:val>
                                            <p:strVal val="#ppt_x"/>
                                          </p:val>
                                        </p:tav>
                                      </p:tavLst>
                                    </p:anim>
                                    <p:anim calcmode="lin" valueType="num">
                                      <p:cBhvr>
                                        <p:cTn id="3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ppt_x</p:attrName>
                                        </p:attrNameLst>
                                      </p:cBhvr>
                                      <p:tavLst>
                                        <p:tav tm="0">
                                          <p:val>
                                            <p:strVal val="#ppt_x-.2"/>
                                          </p:val>
                                        </p:tav>
                                        <p:tav tm="100000">
                                          <p:val>
                                            <p:strVal val="#ppt_x"/>
                                          </p:val>
                                        </p:tav>
                                      </p:tavLst>
                                    </p:anim>
                                    <p:anim calcmode="lin" valueType="num">
                                      <p:cBhvr>
                                        <p:cTn id="4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p:cNvSpPr/>
          <p:nvPr/>
        </p:nvSpPr>
        <p:spPr>
          <a:xfrm>
            <a:off x="381000" y="76200"/>
            <a:ext cx="4495800" cy="1447800"/>
          </a:xfrm>
          <a:prstGeom prst="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NikoshBAN" pitchFamily="2" charset="0"/>
                <a:cs typeface="NikoshBAN" pitchFamily="2" charset="0"/>
              </a:rPr>
              <a:t>উৎপাদন</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ক্ষেত্র্রে</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ঝুকিমুক্ত</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পরিবেশ</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নিশ্চিতকরণ</a:t>
            </a:r>
            <a:endParaRPr lang="en-US" sz="2800" b="1" dirty="0">
              <a:solidFill>
                <a:schemeClr val="tx1"/>
              </a:solidFill>
              <a:latin typeface="NikoshBAN" pitchFamily="2" charset="0"/>
              <a:cs typeface="NikoshBAN" pitchFamily="2" charset="0"/>
            </a:endParaRPr>
          </a:p>
        </p:txBody>
      </p:sp>
      <p:pic>
        <p:nvPicPr>
          <p:cNvPr id="13" name="Picture 12" descr="download (12).jpg"/>
          <p:cNvPicPr>
            <a:picLocks noChangeAspect="1"/>
          </p:cNvPicPr>
          <p:nvPr/>
        </p:nvPicPr>
        <p:blipFill>
          <a:blip r:embed="rId2"/>
          <a:stretch>
            <a:fillRect/>
          </a:stretch>
        </p:blipFill>
        <p:spPr>
          <a:xfrm>
            <a:off x="6324600" y="914400"/>
            <a:ext cx="2552700" cy="2743200"/>
          </a:xfrm>
          <a:prstGeom prst="rect">
            <a:avLst/>
          </a:prstGeom>
        </p:spPr>
      </p:pic>
      <p:pic>
        <p:nvPicPr>
          <p:cNvPr id="14" name="Picture 13" descr="download (13).jpg"/>
          <p:cNvPicPr>
            <a:picLocks noChangeAspect="1"/>
          </p:cNvPicPr>
          <p:nvPr/>
        </p:nvPicPr>
        <p:blipFill>
          <a:blip r:embed="rId3"/>
          <a:stretch>
            <a:fillRect/>
          </a:stretch>
        </p:blipFill>
        <p:spPr>
          <a:xfrm>
            <a:off x="3276600" y="1524000"/>
            <a:ext cx="2743200" cy="3581399"/>
          </a:xfrm>
          <a:prstGeom prst="rect">
            <a:avLst/>
          </a:prstGeom>
        </p:spPr>
      </p:pic>
      <p:pic>
        <p:nvPicPr>
          <p:cNvPr id="15" name="Picture 14" descr="download (11).jpg"/>
          <p:cNvPicPr>
            <a:picLocks noChangeAspect="1"/>
          </p:cNvPicPr>
          <p:nvPr/>
        </p:nvPicPr>
        <p:blipFill>
          <a:blip r:embed="rId4"/>
          <a:stretch>
            <a:fillRect/>
          </a:stretch>
        </p:blipFill>
        <p:spPr>
          <a:xfrm>
            <a:off x="304800" y="3657600"/>
            <a:ext cx="2743200" cy="2533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ppt_x</p:attrName>
                                        </p:attrNameLst>
                                      </p:cBhvr>
                                      <p:tavLst>
                                        <p:tav tm="0">
                                          <p:val>
                                            <p:strVal val="#ppt_x-.2"/>
                                          </p:val>
                                        </p:tav>
                                        <p:tav tm="100000">
                                          <p:val>
                                            <p:strVal val="#ppt_x"/>
                                          </p:val>
                                        </p:tav>
                                      </p:tavLst>
                                    </p:anim>
                                    <p:anim calcmode="lin" valueType="num">
                                      <p:cBhvr>
                                        <p:cTn id="1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
                                        </p:tgtEl>
                                      </p:cBhvr>
                                    </p:animEffect>
                                  </p:childTnLst>
                                </p:cTn>
                              </p:par>
                              <p:par>
                                <p:cTn id="17" presetID="29"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ppt_x</p:attrName>
                                        </p:attrNameLst>
                                      </p:cBhvr>
                                      <p:tavLst>
                                        <p:tav tm="0">
                                          <p:val>
                                            <p:strVal val="#ppt_x-.2"/>
                                          </p:val>
                                        </p:tav>
                                        <p:tav tm="100000">
                                          <p:val>
                                            <p:strVal val="#ppt_x"/>
                                          </p:val>
                                        </p:tav>
                                      </p:tavLst>
                                    </p:anim>
                                    <p:anim calcmode="lin" valueType="num">
                                      <p:cBhvr>
                                        <p:cTn id="2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
                                        </p:tgtEl>
                                      </p:cBhvr>
                                    </p:animEffect>
                                  </p:childTnLst>
                                </p:cTn>
                              </p:par>
                              <p:par>
                                <p:cTn id="22" presetID="29"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ppt_x</p:attrName>
                                        </p:attrNameLst>
                                      </p:cBhvr>
                                      <p:tavLst>
                                        <p:tav tm="0">
                                          <p:val>
                                            <p:strVal val="#ppt_x-.2"/>
                                          </p:val>
                                        </p:tav>
                                        <p:tav tm="100000">
                                          <p:val>
                                            <p:strVal val="#ppt_x"/>
                                          </p:val>
                                        </p:tav>
                                      </p:tavLst>
                                    </p:anim>
                                    <p:anim calcmode="lin" valueType="num">
                                      <p:cBhvr>
                                        <p:cTn id="2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447800"/>
            <a:ext cx="3276600" cy="4524315"/>
          </a:xfrm>
          <a:prstGeom prst="rect">
            <a:avLst/>
          </a:prstGeom>
        </p:spPr>
        <p:txBody>
          <a:bodyPr wrap="square">
            <a:spAutoFit/>
          </a:bodyPr>
          <a:lstStyle/>
          <a:p>
            <a:pPr algn="just"/>
            <a:r>
              <a:rPr lang="as-IN" dirty="0" smtClean="0">
                <a:latin typeface="NikoshBAN" pitchFamily="2" charset="0"/>
                <a:cs typeface="NikoshBAN" pitchFamily="2" charset="0"/>
              </a:rPr>
              <a:t> </a:t>
            </a:r>
            <a:r>
              <a:rPr lang="as-IN" dirty="0" smtClean="0">
                <a:latin typeface="NikoshBAN" pitchFamily="2" charset="0"/>
                <a:cs typeface="NikoshBAN" pitchFamily="2" charset="0"/>
              </a:rPr>
              <a:t>সব তথ্যই এই ইন্টারনেটের মাধ্যমে বিনিময় হবে। কৃষক ইচ্ছে করলে কাছাকাছি টেলিসেন্টার বা যেখানে ইন্টারনেট ব্যবহারের সুবিধা রয়েছে, সেখানে গিয়ে ই-অ্যাগ্রিক্যালচার অ্যাপ্লিকেশন থেকে নিজের অ্যাকাউন্টে লগইন করে যাবতীয় তথ্য জেনে নিতে পারবেন। এছাড়া অন্যপ্রান্তে থাকা কৃষি বিশেষজ্ঞেরা কৃষকদের যেকোনো প্রশ্নের জবাব এই অ্যাপ্লিকেশন ব্যবহার করে বা সরাসরি দিতে পারেন। ইচ্ছে করলে কৃষকেরা এসএমএস বা এমএমএস করে সরাসরি ফসলের বর্তমান অবস্থা বিশেষজ্ঞদের সাথে কথা বলতে পারবেন। এতে সঠিক ও দ্রুত সমস্যা সমাধান পাওয়ার নিশ্চয়তা পাওয়া যাবে।</a:t>
            </a:r>
            <a:br>
              <a:rPr lang="as-IN" dirty="0" smtClean="0">
                <a:latin typeface="NikoshBAN" pitchFamily="2" charset="0"/>
                <a:cs typeface="NikoshBAN" pitchFamily="2" charset="0"/>
              </a:rPr>
            </a:br>
            <a:endParaRPr lang="en-US" dirty="0">
              <a:latin typeface="NikoshBAN" pitchFamily="2" charset="0"/>
              <a:cs typeface="NikoshBAN" pitchFamily="2" charset="0"/>
            </a:endParaRPr>
          </a:p>
        </p:txBody>
      </p:sp>
      <p:sp>
        <p:nvSpPr>
          <p:cNvPr id="5" name="Horizontal Scroll 4"/>
          <p:cNvSpPr/>
          <p:nvPr/>
        </p:nvSpPr>
        <p:spPr>
          <a:xfrm>
            <a:off x="914400" y="381000"/>
            <a:ext cx="6934200" cy="9144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itchFamily="2" charset="0"/>
                <a:cs typeface="NikoshBAN" pitchFamily="2" charset="0"/>
              </a:rPr>
              <a:t>উৎপাদন</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ব্যবস্থায়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ইন্টারনেট</a:t>
            </a:r>
            <a:endParaRPr lang="en-US" sz="3200" dirty="0">
              <a:solidFill>
                <a:schemeClr val="tx1"/>
              </a:solidFill>
              <a:latin typeface="NikoshBAN" pitchFamily="2" charset="0"/>
              <a:cs typeface="NikoshBAN" pitchFamily="2" charset="0"/>
            </a:endParaRPr>
          </a:p>
        </p:txBody>
      </p:sp>
      <p:pic>
        <p:nvPicPr>
          <p:cNvPr id="7" name="Picture 6" descr="download (8).jpg"/>
          <p:cNvPicPr>
            <a:picLocks noChangeAspect="1"/>
          </p:cNvPicPr>
          <p:nvPr/>
        </p:nvPicPr>
        <p:blipFill>
          <a:blip r:embed="rId2"/>
          <a:srcRect b="9259"/>
          <a:stretch>
            <a:fillRect/>
          </a:stretch>
        </p:blipFill>
        <p:spPr>
          <a:xfrm>
            <a:off x="3733800" y="1524000"/>
            <a:ext cx="2514600" cy="3733800"/>
          </a:xfrm>
          <a:prstGeom prst="rect">
            <a:avLst/>
          </a:prstGeom>
        </p:spPr>
      </p:pic>
      <p:pic>
        <p:nvPicPr>
          <p:cNvPr id="8" name="Picture 7" descr="images (13).jpg"/>
          <p:cNvPicPr>
            <a:picLocks noChangeAspect="1"/>
          </p:cNvPicPr>
          <p:nvPr/>
        </p:nvPicPr>
        <p:blipFill>
          <a:blip r:embed="rId3"/>
          <a:stretch>
            <a:fillRect/>
          </a:stretch>
        </p:blipFill>
        <p:spPr>
          <a:xfrm>
            <a:off x="6629400" y="1447800"/>
            <a:ext cx="2286000" cy="3676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par>
                                <p:cTn id="24" presetID="29"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ppt_x</p:attrName>
                                        </p:attrNameLst>
                                      </p:cBhvr>
                                      <p:tavLst>
                                        <p:tav tm="0">
                                          <p:val>
                                            <p:strVal val="#ppt_x-.2"/>
                                          </p:val>
                                        </p:tav>
                                        <p:tav tm="100000">
                                          <p:val>
                                            <p:strVal val="#ppt_x"/>
                                          </p:val>
                                        </p:tav>
                                      </p:tavLst>
                                    </p:anim>
                                    <p:anim calcmode="lin" valueType="num">
                                      <p:cBhvr>
                                        <p:cTn id="2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914400" y="76200"/>
            <a:ext cx="6934200" cy="9144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itchFamily="2" charset="0"/>
                <a:cs typeface="NikoshBAN" pitchFamily="2" charset="0"/>
              </a:rPr>
              <a:t>ইন্ডাস্ট্রিয়াল</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অটোমেশনে</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আইসিটি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টুল</a:t>
            </a:r>
            <a:endParaRPr lang="en-US" sz="3200" dirty="0">
              <a:solidFill>
                <a:schemeClr val="tx1"/>
              </a:solidFill>
              <a:latin typeface="NikoshBAN" pitchFamily="2" charset="0"/>
              <a:cs typeface="NikoshBAN" pitchFamily="2" charset="0"/>
            </a:endParaRPr>
          </a:p>
        </p:txBody>
      </p:sp>
      <p:pic>
        <p:nvPicPr>
          <p:cNvPr id="6" name="Picture 5" descr="images (22).jpg"/>
          <p:cNvPicPr>
            <a:picLocks noChangeAspect="1"/>
          </p:cNvPicPr>
          <p:nvPr/>
        </p:nvPicPr>
        <p:blipFill>
          <a:blip r:embed="rId2"/>
          <a:stretch>
            <a:fillRect/>
          </a:stretch>
        </p:blipFill>
        <p:spPr>
          <a:xfrm>
            <a:off x="304800" y="1295400"/>
            <a:ext cx="4007787" cy="2667000"/>
          </a:xfrm>
          <a:prstGeom prst="rect">
            <a:avLst/>
          </a:prstGeom>
        </p:spPr>
      </p:pic>
      <p:pic>
        <p:nvPicPr>
          <p:cNvPr id="7" name="Picture 6" descr="images (23).jpg"/>
          <p:cNvPicPr>
            <a:picLocks noChangeAspect="1"/>
          </p:cNvPicPr>
          <p:nvPr/>
        </p:nvPicPr>
        <p:blipFill>
          <a:blip r:embed="rId3"/>
          <a:stretch>
            <a:fillRect/>
          </a:stretch>
        </p:blipFill>
        <p:spPr>
          <a:xfrm>
            <a:off x="4800600" y="1219200"/>
            <a:ext cx="3764170" cy="2733675"/>
          </a:xfrm>
          <a:prstGeom prst="rect">
            <a:avLst/>
          </a:prstGeom>
        </p:spPr>
      </p:pic>
      <p:pic>
        <p:nvPicPr>
          <p:cNvPr id="8" name="Picture 7" descr="images (24).jpg"/>
          <p:cNvPicPr>
            <a:picLocks noChangeAspect="1"/>
          </p:cNvPicPr>
          <p:nvPr/>
        </p:nvPicPr>
        <p:blipFill>
          <a:blip r:embed="rId4"/>
          <a:stretch>
            <a:fillRect/>
          </a:stretch>
        </p:blipFill>
        <p:spPr>
          <a:xfrm>
            <a:off x="1905000" y="4114800"/>
            <a:ext cx="510540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par>
                                <p:cTn id="17" presetID="2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par>
                                <p:cTn id="22" presetID="29"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914400" y="381000"/>
            <a:ext cx="6934200" cy="9144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itchFamily="2" charset="0"/>
                <a:cs typeface="NikoshBAN" pitchFamily="2" charset="0"/>
              </a:rPr>
              <a:t>ক্যাড</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এর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ব্যবহার</a:t>
            </a:r>
            <a:endParaRPr lang="en-US" sz="3200" dirty="0">
              <a:solidFill>
                <a:schemeClr val="tx1"/>
              </a:solidFill>
              <a:latin typeface="NikoshBAN" pitchFamily="2" charset="0"/>
              <a:cs typeface="NikoshBAN" pitchFamily="2" charset="0"/>
            </a:endParaRPr>
          </a:p>
        </p:txBody>
      </p:sp>
      <p:pic>
        <p:nvPicPr>
          <p:cNvPr id="3" name="Picture 2" descr="images (26).jpg"/>
          <p:cNvPicPr>
            <a:picLocks noChangeAspect="1"/>
          </p:cNvPicPr>
          <p:nvPr/>
        </p:nvPicPr>
        <p:blipFill>
          <a:blip r:embed="rId2"/>
          <a:stretch>
            <a:fillRect/>
          </a:stretch>
        </p:blipFill>
        <p:spPr>
          <a:xfrm>
            <a:off x="457200" y="1828800"/>
            <a:ext cx="2619375" cy="1743075"/>
          </a:xfrm>
          <a:prstGeom prst="rect">
            <a:avLst/>
          </a:prstGeom>
        </p:spPr>
      </p:pic>
      <p:pic>
        <p:nvPicPr>
          <p:cNvPr id="4" name="Picture 3" descr="DqRs7tsWkAEQ-mc.jpg"/>
          <p:cNvPicPr>
            <a:picLocks noChangeAspect="1"/>
          </p:cNvPicPr>
          <p:nvPr/>
        </p:nvPicPr>
        <p:blipFill>
          <a:blip r:embed="rId3"/>
          <a:stretch>
            <a:fillRect/>
          </a:stretch>
        </p:blipFill>
        <p:spPr>
          <a:xfrm>
            <a:off x="3657600" y="1371600"/>
            <a:ext cx="5200650" cy="4724400"/>
          </a:xfrm>
          <a:prstGeom prst="rect">
            <a:avLst/>
          </a:prstGeom>
        </p:spPr>
      </p:pic>
      <p:pic>
        <p:nvPicPr>
          <p:cNvPr id="6" name="Picture 5" descr="images (25).jpg"/>
          <p:cNvPicPr>
            <a:picLocks noChangeAspect="1"/>
          </p:cNvPicPr>
          <p:nvPr/>
        </p:nvPicPr>
        <p:blipFill>
          <a:blip r:embed="rId4"/>
          <a:stretch>
            <a:fillRect/>
          </a:stretch>
        </p:blipFill>
        <p:spPr>
          <a:xfrm>
            <a:off x="457200" y="3962400"/>
            <a:ext cx="2571750" cy="2057400"/>
          </a:xfrm>
          <a:prstGeom prst="rect">
            <a:avLst/>
          </a:prstGeom>
        </p:spPr>
      </p:pic>
      <p:sp>
        <p:nvSpPr>
          <p:cNvPr id="7" name="Rectangle 6"/>
          <p:cNvSpPr/>
          <p:nvPr/>
        </p:nvSpPr>
        <p:spPr>
          <a:xfrm>
            <a:off x="3733800" y="6248400"/>
            <a:ext cx="4953000" cy="369332"/>
          </a:xfrm>
          <a:prstGeom prst="rect">
            <a:avLst/>
          </a:prstGeom>
        </p:spPr>
        <p:txBody>
          <a:bodyPr wrap="square">
            <a:spAutoFit/>
          </a:bodyPr>
          <a:lstStyle/>
          <a:p>
            <a:pPr algn="ctr"/>
            <a:r>
              <a:rPr lang="en-US" dirty="0" smtClean="0"/>
              <a:t>CAD - Computer Aided Design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par>
                                <p:cTn id="17" presetID="2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par>
                                <p:cTn id="22" presetID="29"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ppt_x</p:attrName>
                                        </p:attrNameLst>
                                      </p:cBhvr>
                                      <p:tavLst>
                                        <p:tav tm="0">
                                          <p:val>
                                            <p:strVal val="#ppt_x-.2"/>
                                          </p:val>
                                        </p:tav>
                                        <p:tav tm="100000">
                                          <p:val>
                                            <p:strVal val="#ppt_x"/>
                                          </p:val>
                                        </p:tav>
                                      </p:tavLst>
                                    </p:anim>
                                    <p:anim calcmode="lin" valueType="num">
                                      <p:cBhvr>
                                        <p:cTn id="2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ppt_x</p:attrName>
                                        </p:attrNameLst>
                                      </p:cBhvr>
                                      <p:tavLst>
                                        <p:tav tm="0">
                                          <p:val>
                                            <p:strVal val="#ppt_x-.2"/>
                                          </p:val>
                                        </p:tav>
                                        <p:tav tm="100000">
                                          <p:val>
                                            <p:strVal val="#ppt_x"/>
                                          </p:val>
                                        </p:tav>
                                      </p:tavLst>
                                    </p:anim>
                                    <p:anim calcmode="lin" valueType="num">
                                      <p:cBhvr>
                                        <p:cTn id="3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914400" y="381000"/>
            <a:ext cx="6934200" cy="9144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itchFamily="2" charset="0"/>
                <a:cs typeface="NikoshBAN" pitchFamily="2" charset="0"/>
              </a:rPr>
              <a:t>শিল্পক্ষেত্রে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রোবটের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ব্যবহার</a:t>
            </a:r>
            <a:endParaRPr lang="en-US" sz="3200" dirty="0">
              <a:solidFill>
                <a:schemeClr val="tx1"/>
              </a:solidFill>
              <a:latin typeface="NikoshBAN" pitchFamily="2" charset="0"/>
              <a:cs typeface="NikoshBAN" pitchFamily="2" charset="0"/>
            </a:endParaRPr>
          </a:p>
        </p:txBody>
      </p:sp>
      <p:pic>
        <p:nvPicPr>
          <p:cNvPr id="8" name="Picture 7" descr="download (2).jpg"/>
          <p:cNvPicPr>
            <a:picLocks noChangeAspect="1"/>
          </p:cNvPicPr>
          <p:nvPr/>
        </p:nvPicPr>
        <p:blipFill>
          <a:blip r:embed="rId2"/>
          <a:stretch>
            <a:fillRect/>
          </a:stretch>
        </p:blipFill>
        <p:spPr>
          <a:xfrm>
            <a:off x="304800" y="1447800"/>
            <a:ext cx="4267200" cy="5029200"/>
          </a:xfrm>
          <a:prstGeom prst="rect">
            <a:avLst/>
          </a:prstGeom>
        </p:spPr>
      </p:pic>
      <p:pic>
        <p:nvPicPr>
          <p:cNvPr id="9" name="Picture 8" descr="download (4).jpg"/>
          <p:cNvPicPr>
            <a:picLocks noChangeAspect="1"/>
          </p:cNvPicPr>
          <p:nvPr/>
        </p:nvPicPr>
        <p:blipFill>
          <a:blip r:embed="rId3"/>
          <a:stretch>
            <a:fillRect/>
          </a:stretch>
        </p:blipFill>
        <p:spPr>
          <a:xfrm>
            <a:off x="4800600" y="1600200"/>
            <a:ext cx="3733800" cy="2286000"/>
          </a:xfrm>
          <a:prstGeom prst="rect">
            <a:avLst/>
          </a:prstGeom>
        </p:spPr>
      </p:pic>
      <p:pic>
        <p:nvPicPr>
          <p:cNvPr id="10" name="Picture 9" descr="download (3).jpg"/>
          <p:cNvPicPr>
            <a:picLocks noChangeAspect="1"/>
          </p:cNvPicPr>
          <p:nvPr/>
        </p:nvPicPr>
        <p:blipFill>
          <a:blip r:embed="rId4"/>
          <a:stretch>
            <a:fillRect/>
          </a:stretch>
        </p:blipFill>
        <p:spPr>
          <a:xfrm>
            <a:off x="4800599" y="4191000"/>
            <a:ext cx="3673929"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par>
                                <p:cTn id="17" presetID="2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par>
                                <p:cTn id="22" presetID="29"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ppt_x</p:attrName>
                                        </p:attrNameLst>
                                      </p:cBhvr>
                                      <p:tavLst>
                                        <p:tav tm="0">
                                          <p:val>
                                            <p:strVal val="#ppt_x-.2"/>
                                          </p:val>
                                        </p:tav>
                                        <p:tav tm="100000">
                                          <p:val>
                                            <p:strVal val="#ppt_x"/>
                                          </p:val>
                                        </p:tav>
                                      </p:tavLst>
                                    </p:anim>
                                    <p:anim calcmode="lin" valueType="num">
                                      <p:cBhvr>
                                        <p:cTn id="2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200400" y="6096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2E0FB1"/>
                </a:solidFill>
                <a:latin typeface="NikoshBAN" pitchFamily="2" charset="0"/>
                <a:cs typeface="NikoshBAN" pitchFamily="2" charset="0"/>
              </a:rPr>
              <a:t>একক কাজ</a:t>
            </a:r>
            <a:endParaRPr lang="en-US" sz="3600" b="1" dirty="0">
              <a:solidFill>
                <a:srgbClr val="2E0FB1"/>
              </a:solidFill>
              <a:latin typeface="NikoshBAN" pitchFamily="2" charset="0"/>
              <a:cs typeface="NikoshBAN" pitchFamily="2" charset="0"/>
            </a:endParaRPr>
          </a:p>
        </p:txBody>
      </p:sp>
      <p:sp>
        <p:nvSpPr>
          <p:cNvPr id="4" name="Rectangle 3"/>
          <p:cNvSpPr/>
          <p:nvPr/>
        </p:nvSpPr>
        <p:spPr>
          <a:xfrm>
            <a:off x="1066800" y="1905000"/>
            <a:ext cx="6781800" cy="646331"/>
          </a:xfrm>
          <a:prstGeom prst="rect">
            <a:avLst/>
          </a:prstGeom>
        </p:spPr>
        <p:txBody>
          <a:bodyPr wrap="square">
            <a:spAutoFit/>
          </a:bodyPr>
          <a:lstStyle/>
          <a:p>
            <a:r>
              <a:rPr lang="bn-IN" sz="3600" b="1" dirty="0" smtClean="0">
                <a:solidFill>
                  <a:srgbClr val="002060"/>
                </a:solidFill>
                <a:latin typeface="NikoshBAN" pitchFamily="2" charset="0"/>
                <a:cs typeface="NikoshBAN" pitchFamily="2" charset="0"/>
              </a:rPr>
              <a:t>কৃষিক্ষেত্রে ডিজিটালাইজেশন কি?</a:t>
            </a:r>
            <a:endParaRPr lang="en-US" sz="3600" b="1" dirty="0">
              <a:solidFill>
                <a:srgbClr val="002060"/>
              </a:solidFill>
              <a:latin typeface="NikoshBAN" pitchFamily="2" charset="0"/>
              <a:cs typeface="NikoshBAN" pitchFamily="2" charset="0"/>
            </a:endParaRPr>
          </a:p>
        </p:txBody>
      </p:sp>
      <p:pic>
        <p:nvPicPr>
          <p:cNvPr id="5" name="Picture 4" descr="hqdefault (2).jpg"/>
          <p:cNvPicPr>
            <a:picLocks noChangeAspect="1"/>
          </p:cNvPicPr>
          <p:nvPr/>
        </p:nvPicPr>
        <p:blipFill>
          <a:blip r:embed="rId2"/>
          <a:stretch>
            <a:fillRect/>
          </a:stretch>
        </p:blipFill>
        <p:spPr>
          <a:xfrm>
            <a:off x="914400" y="3048000"/>
            <a:ext cx="70866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2971800" y="3048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2E0FB1"/>
                </a:solidFill>
                <a:latin typeface="NikoshBAN" pitchFamily="2" charset="0"/>
                <a:cs typeface="NikoshBAN" pitchFamily="2" charset="0"/>
              </a:rPr>
              <a:t>জোড়ায় কাজ</a:t>
            </a:r>
            <a:endParaRPr lang="en-US" sz="3600" b="1" dirty="0">
              <a:solidFill>
                <a:srgbClr val="2E0FB1"/>
              </a:solidFill>
              <a:latin typeface="NikoshBAN" pitchFamily="2" charset="0"/>
              <a:cs typeface="NikoshBAN" pitchFamily="2" charset="0"/>
            </a:endParaRPr>
          </a:p>
        </p:txBody>
      </p:sp>
      <p:sp>
        <p:nvSpPr>
          <p:cNvPr id="5" name="Rectangle 4"/>
          <p:cNvSpPr/>
          <p:nvPr/>
        </p:nvSpPr>
        <p:spPr>
          <a:xfrm>
            <a:off x="762000" y="1371600"/>
            <a:ext cx="7467600" cy="954107"/>
          </a:xfrm>
          <a:prstGeom prst="rect">
            <a:avLst/>
          </a:prstGeom>
        </p:spPr>
        <p:txBody>
          <a:bodyPr wrap="square">
            <a:spAutoFit/>
          </a:bodyPr>
          <a:lstStyle/>
          <a:p>
            <a:pPr algn="ctr"/>
            <a:r>
              <a:rPr lang="en-US" sz="2800" b="1" dirty="0" err="1" smtClean="0">
                <a:solidFill>
                  <a:schemeClr val="tx2"/>
                </a:solidFill>
                <a:latin typeface="NikoshBAN" pitchFamily="2" charset="0"/>
                <a:cs typeface="NikoshBAN" pitchFamily="2" charset="0"/>
              </a:rPr>
              <a:t>উৎপাদন</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ব্যবস্থায়</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টেলিযোগাযোগ</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সেবা</a:t>
            </a:r>
            <a:r>
              <a:rPr lang="bn-IN" sz="2800" b="1" dirty="0" smtClean="0">
                <a:solidFill>
                  <a:schemeClr val="tx2"/>
                </a:solidFill>
                <a:latin typeface="NikoshBAN" pitchFamily="2" charset="0"/>
                <a:cs typeface="NikoshBAN" pitchFamily="2" charset="0"/>
              </a:rPr>
              <a:t> কিভাবে  কৃষকদের কৃষিবিপ্লব ঘটিয়েছে-ব্যাখ্যা কর।</a:t>
            </a:r>
            <a:endParaRPr lang="en-US" sz="2800" b="1" dirty="0">
              <a:solidFill>
                <a:schemeClr val="tx2"/>
              </a:solidFill>
              <a:latin typeface="NikoshBAN" pitchFamily="2" charset="0"/>
              <a:cs typeface="NikoshBAN" pitchFamily="2" charset="0"/>
            </a:endParaRPr>
          </a:p>
        </p:txBody>
      </p:sp>
      <p:pic>
        <p:nvPicPr>
          <p:cNvPr id="6" name="Picture 5" descr="images (8).jpg"/>
          <p:cNvPicPr>
            <a:picLocks noChangeAspect="1"/>
          </p:cNvPicPr>
          <p:nvPr/>
        </p:nvPicPr>
        <p:blipFill>
          <a:blip r:embed="rId2"/>
          <a:stretch>
            <a:fillRect/>
          </a:stretch>
        </p:blipFill>
        <p:spPr>
          <a:xfrm>
            <a:off x="304800" y="2667000"/>
            <a:ext cx="8534400"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048000" y="6096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2E0FB1"/>
                </a:solidFill>
                <a:latin typeface="NikoshBAN" pitchFamily="2" charset="0"/>
                <a:cs typeface="NikoshBAN" pitchFamily="2" charset="0"/>
              </a:rPr>
              <a:t>দলীয় কাজ</a:t>
            </a:r>
            <a:endParaRPr lang="en-US" sz="3600" b="1" dirty="0">
              <a:solidFill>
                <a:srgbClr val="2E0FB1"/>
              </a:solidFill>
              <a:latin typeface="NikoshBAN" pitchFamily="2" charset="0"/>
              <a:cs typeface="NikoshBAN" pitchFamily="2" charset="0"/>
            </a:endParaRPr>
          </a:p>
        </p:txBody>
      </p:sp>
      <p:sp>
        <p:nvSpPr>
          <p:cNvPr id="5" name="Rectangle 4"/>
          <p:cNvSpPr/>
          <p:nvPr/>
        </p:nvSpPr>
        <p:spPr>
          <a:xfrm>
            <a:off x="1600200" y="1828800"/>
            <a:ext cx="5867400" cy="523220"/>
          </a:xfrm>
          <a:prstGeom prst="rect">
            <a:avLst/>
          </a:prstGeom>
        </p:spPr>
        <p:txBody>
          <a:bodyPr wrap="square">
            <a:spAutoFit/>
          </a:bodyPr>
          <a:lstStyle/>
          <a:p>
            <a:r>
              <a:rPr lang="en-US" sz="2800" b="1" dirty="0" err="1" smtClean="0">
                <a:solidFill>
                  <a:schemeClr val="tx2"/>
                </a:solidFill>
                <a:latin typeface="NikoshBAN" pitchFamily="2" charset="0"/>
                <a:cs typeface="NikoshBAN" pitchFamily="2" charset="0"/>
              </a:rPr>
              <a:t>উৎপাদন</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ব্যবস্থায়</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ইন্টারনেট</a:t>
            </a:r>
            <a:r>
              <a:rPr lang="bn-IN" sz="2800" b="1" dirty="0" smtClean="0">
                <a:solidFill>
                  <a:schemeClr val="tx2"/>
                </a:solidFill>
                <a:latin typeface="NikoshBAN" pitchFamily="2" charset="0"/>
                <a:cs typeface="NikoshBAN" pitchFamily="2" charset="0"/>
              </a:rPr>
              <a:t> এর ভূমিকা লিখ। </a:t>
            </a:r>
            <a:endParaRPr lang="en-US" sz="2800" b="1" dirty="0">
              <a:solidFill>
                <a:schemeClr val="tx2"/>
              </a:solidFill>
              <a:latin typeface="NikoshBAN" pitchFamily="2" charset="0"/>
              <a:cs typeface="NikoshBAN" pitchFamily="2" charset="0"/>
            </a:endParaRPr>
          </a:p>
        </p:txBody>
      </p:sp>
      <p:pic>
        <p:nvPicPr>
          <p:cNvPr id="6" name="Picture 5" descr="download (8).jpg"/>
          <p:cNvPicPr>
            <a:picLocks noChangeAspect="1"/>
          </p:cNvPicPr>
          <p:nvPr/>
        </p:nvPicPr>
        <p:blipFill>
          <a:blip r:embed="rId2"/>
          <a:srcRect b="9091"/>
          <a:stretch>
            <a:fillRect/>
          </a:stretch>
        </p:blipFill>
        <p:spPr>
          <a:xfrm>
            <a:off x="228600" y="2895600"/>
            <a:ext cx="85344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381000" y="2286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7030A0"/>
                </a:solidFill>
                <a:latin typeface="NikoshBAN" pitchFamily="2" charset="0"/>
                <a:cs typeface="NikoshBAN" pitchFamily="2" charset="0"/>
              </a:rPr>
              <a:t>পাঠ মূল্যায়ন </a:t>
            </a:r>
            <a:r>
              <a:rPr lang="pt-BR" sz="4000" b="1" dirty="0" smtClean="0">
                <a:solidFill>
                  <a:srgbClr val="7030A0"/>
                </a:solidFill>
                <a:latin typeface="SutonnyMJ" pitchFamily="2" charset="0"/>
                <a:cs typeface="SutonnyMJ" pitchFamily="2" charset="0"/>
              </a:rPr>
              <a:t> </a:t>
            </a:r>
            <a:endParaRPr lang="en-US" sz="4000" dirty="0">
              <a:solidFill>
                <a:srgbClr val="7030A0"/>
              </a:solidFill>
            </a:endParaRPr>
          </a:p>
        </p:txBody>
      </p:sp>
      <p:sp>
        <p:nvSpPr>
          <p:cNvPr id="11" name="Horizontal Scroll 10"/>
          <p:cNvSpPr/>
          <p:nvPr/>
        </p:nvSpPr>
        <p:spPr>
          <a:xfrm>
            <a:off x="457200" y="2057400"/>
            <a:ext cx="3505200" cy="3276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2"/>
              </a:solidFill>
            </a:endParaRPr>
          </a:p>
          <a:p>
            <a:pPr algn="ctr">
              <a:buFont typeface="Wingdings" pitchFamily="2" charset="2"/>
              <a:buChar char="v"/>
            </a:pPr>
            <a:r>
              <a:rPr lang="bn-IN" sz="4000" b="1" dirty="0" smtClean="0">
                <a:solidFill>
                  <a:schemeClr val="tx2"/>
                </a:solidFill>
                <a:latin typeface="NikoshBAN" pitchFamily="2" charset="0"/>
                <a:cs typeface="NikoshBAN" pitchFamily="2" charset="0"/>
              </a:rPr>
              <a:t>ক্যাড কি?</a:t>
            </a:r>
          </a:p>
          <a:p>
            <a:pPr algn="ctr">
              <a:buFont typeface="Wingdings" pitchFamily="2" charset="2"/>
              <a:buChar char="v"/>
            </a:pPr>
            <a:r>
              <a:rPr lang="en-US" sz="4000" b="1" dirty="0" smtClean="0">
                <a:solidFill>
                  <a:schemeClr val="tx2"/>
                </a:solidFill>
                <a:latin typeface="NikoshBAN" pitchFamily="2" charset="0"/>
                <a:cs typeface="NikoshBAN" pitchFamily="2" charset="0"/>
              </a:rPr>
              <a:t>PLC </a:t>
            </a:r>
            <a:r>
              <a:rPr lang="bn-IN" sz="4000" b="1" dirty="0" smtClean="0">
                <a:solidFill>
                  <a:schemeClr val="tx2"/>
                </a:solidFill>
                <a:latin typeface="NikoshBAN" pitchFamily="2" charset="0"/>
                <a:cs typeface="NikoshBAN" pitchFamily="2" charset="0"/>
              </a:rPr>
              <a:t>কি?</a:t>
            </a:r>
            <a:endParaRPr lang="en-US" sz="4000" b="1" dirty="0">
              <a:solidFill>
                <a:schemeClr val="tx2"/>
              </a:solidFill>
              <a:latin typeface="NikoshBAN" pitchFamily="2" charset="0"/>
              <a:cs typeface="NikoshBAN" pitchFamily="2" charset="0"/>
            </a:endParaRPr>
          </a:p>
        </p:txBody>
      </p:sp>
      <p:pic>
        <p:nvPicPr>
          <p:cNvPr id="12" name="Picture 11" descr="images (24).jpg"/>
          <p:cNvPicPr>
            <a:picLocks noChangeAspect="1"/>
          </p:cNvPicPr>
          <p:nvPr/>
        </p:nvPicPr>
        <p:blipFill>
          <a:blip r:embed="rId2"/>
          <a:stretch>
            <a:fillRect/>
          </a:stretch>
        </p:blipFill>
        <p:spPr>
          <a:xfrm>
            <a:off x="4495800" y="838200"/>
            <a:ext cx="4267200" cy="556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ppt_x</p:attrName>
                                        </p:attrNameLst>
                                      </p:cBhvr>
                                      <p:tavLst>
                                        <p:tav tm="0">
                                          <p:val>
                                            <p:strVal val="#ppt_x-.2"/>
                                          </p:val>
                                        </p:tav>
                                        <p:tav tm="100000">
                                          <p:val>
                                            <p:strVal val="#ppt_x"/>
                                          </p:val>
                                        </p:tav>
                                      </p:tavLst>
                                    </p:anim>
                                    <p:anim calcmode="lin" valueType="num">
                                      <p:cBhvr>
                                        <p:cTn id="2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81000" y="1143000"/>
            <a:ext cx="1752600" cy="5334000"/>
            <a:chOff x="685800" y="609600"/>
            <a:chExt cx="1752600" cy="5334000"/>
          </a:xfrm>
          <a:solidFill>
            <a:schemeClr val="bg2">
              <a:lumMod val="75000"/>
            </a:schemeClr>
          </a:solidFill>
        </p:grpSpPr>
        <p:sp>
          <p:nvSpPr>
            <p:cNvPr id="4" name="Rectangle 3"/>
            <p:cNvSpPr/>
            <p:nvPr/>
          </p:nvSpPr>
          <p:spPr>
            <a:xfrm>
              <a:off x="685800" y="24384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002060"/>
                  </a:solidFill>
                  <a:latin typeface="NikoshBAN" pitchFamily="2" charset="0"/>
                  <a:cs typeface="NikoshBAN" pitchFamily="2" charset="0"/>
                </a:rPr>
                <a:t>পাঠ ঘোষনা  </a:t>
              </a:r>
              <a:endParaRPr lang="en-US" sz="2400" b="1" dirty="0">
                <a:solidFill>
                  <a:srgbClr val="002060"/>
                </a:solidFill>
                <a:latin typeface="NikoshBAN" pitchFamily="2" charset="0"/>
                <a:cs typeface="NikoshBAN" pitchFamily="2" charset="0"/>
              </a:endParaRPr>
            </a:p>
          </p:txBody>
        </p:sp>
        <p:sp>
          <p:nvSpPr>
            <p:cNvPr id="5" name="Rectangle 4"/>
            <p:cNvSpPr/>
            <p:nvPr/>
          </p:nvSpPr>
          <p:spPr>
            <a:xfrm>
              <a:off x="685800" y="15240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002060"/>
                  </a:solidFill>
                  <a:latin typeface="NikoshBAN" pitchFamily="2" charset="0"/>
                  <a:cs typeface="NikoshBAN" pitchFamily="2" charset="0"/>
                </a:rPr>
                <a:t>পরিচিতি  </a:t>
              </a:r>
              <a:endParaRPr lang="en-US" sz="2400" b="1" dirty="0">
                <a:solidFill>
                  <a:srgbClr val="002060"/>
                </a:solidFill>
                <a:latin typeface="NikoshBAN" pitchFamily="2" charset="0"/>
                <a:cs typeface="NikoshBAN" pitchFamily="2" charset="0"/>
              </a:endParaRPr>
            </a:p>
          </p:txBody>
        </p:sp>
        <p:sp>
          <p:nvSpPr>
            <p:cNvPr id="6" name="Rectangle 5"/>
            <p:cNvSpPr/>
            <p:nvPr/>
          </p:nvSpPr>
          <p:spPr>
            <a:xfrm>
              <a:off x="685800" y="6096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002060"/>
                  </a:solidFill>
                  <a:latin typeface="NikoshBAN" pitchFamily="2" charset="0"/>
                  <a:cs typeface="NikoshBAN" pitchFamily="2" charset="0"/>
                </a:rPr>
                <a:t>শুভেচ্ছা বিনিময় </a:t>
              </a:r>
              <a:endParaRPr lang="en-US" sz="2400" b="1" dirty="0">
                <a:solidFill>
                  <a:srgbClr val="002060"/>
                </a:solidFill>
                <a:latin typeface="NikoshBAN" pitchFamily="2" charset="0"/>
                <a:cs typeface="NikoshBAN" pitchFamily="2" charset="0"/>
              </a:endParaRPr>
            </a:p>
          </p:txBody>
        </p:sp>
        <p:sp>
          <p:nvSpPr>
            <p:cNvPr id="7" name="Rectangle 6"/>
            <p:cNvSpPr/>
            <p:nvPr/>
          </p:nvSpPr>
          <p:spPr>
            <a:xfrm>
              <a:off x="685800" y="33528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002060"/>
                  </a:solidFill>
                  <a:latin typeface="NikoshBAN" pitchFamily="2" charset="0"/>
                  <a:cs typeface="NikoshBAN" pitchFamily="2" charset="0"/>
                </a:rPr>
                <a:t>শিখনফল  </a:t>
              </a:r>
              <a:endParaRPr lang="en-US" sz="2400" b="1" dirty="0">
                <a:solidFill>
                  <a:srgbClr val="002060"/>
                </a:solidFill>
                <a:latin typeface="NikoshBAN" pitchFamily="2" charset="0"/>
                <a:cs typeface="NikoshBAN" pitchFamily="2" charset="0"/>
              </a:endParaRPr>
            </a:p>
          </p:txBody>
        </p:sp>
        <p:sp>
          <p:nvSpPr>
            <p:cNvPr id="8" name="Rectangle 7"/>
            <p:cNvSpPr/>
            <p:nvPr/>
          </p:nvSpPr>
          <p:spPr>
            <a:xfrm>
              <a:off x="685800" y="42672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002060"/>
                  </a:solidFill>
                  <a:latin typeface="NikoshBAN" pitchFamily="2" charset="0"/>
                  <a:cs typeface="NikoshBAN" pitchFamily="2" charset="0"/>
                </a:rPr>
                <a:t>প্রথম কাজ  </a:t>
              </a:r>
              <a:endParaRPr lang="en-US" sz="2400" b="1" dirty="0">
                <a:solidFill>
                  <a:srgbClr val="002060"/>
                </a:solidFill>
                <a:latin typeface="NikoshBAN" pitchFamily="2" charset="0"/>
                <a:cs typeface="NikoshBAN" pitchFamily="2" charset="0"/>
              </a:endParaRPr>
            </a:p>
          </p:txBody>
        </p:sp>
        <p:sp>
          <p:nvSpPr>
            <p:cNvPr id="9" name="Rectangle 8"/>
            <p:cNvSpPr/>
            <p:nvPr/>
          </p:nvSpPr>
          <p:spPr>
            <a:xfrm>
              <a:off x="685800" y="51816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002060"/>
                  </a:solidFill>
                  <a:latin typeface="NikoshBAN" pitchFamily="2" charset="0"/>
                  <a:cs typeface="NikoshBAN" pitchFamily="2" charset="0"/>
                </a:rPr>
                <a:t>মূল আলোচনা  </a:t>
              </a:r>
              <a:endParaRPr lang="en-US" sz="2400" b="1" dirty="0">
                <a:solidFill>
                  <a:srgbClr val="002060"/>
                </a:solidFill>
                <a:latin typeface="NikoshBAN" pitchFamily="2" charset="0"/>
                <a:cs typeface="NikoshBAN" pitchFamily="2" charset="0"/>
              </a:endParaRPr>
            </a:p>
          </p:txBody>
        </p:sp>
      </p:grpSp>
      <p:grpSp>
        <p:nvGrpSpPr>
          <p:cNvPr id="18" name="Group 17"/>
          <p:cNvGrpSpPr/>
          <p:nvPr/>
        </p:nvGrpSpPr>
        <p:grpSpPr>
          <a:xfrm>
            <a:off x="7086600" y="1143000"/>
            <a:ext cx="1752600" cy="5334000"/>
            <a:chOff x="6858000" y="609600"/>
            <a:chExt cx="1752600" cy="5334000"/>
          </a:xfrm>
          <a:solidFill>
            <a:schemeClr val="bg2">
              <a:lumMod val="75000"/>
            </a:schemeClr>
          </a:solidFill>
        </p:grpSpPr>
        <p:sp>
          <p:nvSpPr>
            <p:cNvPr id="10" name="Rectangle 9"/>
            <p:cNvSpPr/>
            <p:nvPr/>
          </p:nvSpPr>
          <p:spPr>
            <a:xfrm>
              <a:off x="6858000" y="6096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002060"/>
                  </a:solidFill>
                  <a:latin typeface="NikoshBAN" pitchFamily="2" charset="0"/>
                  <a:cs typeface="NikoshBAN" pitchFamily="2" charset="0"/>
                </a:rPr>
                <a:t>একক কাজ  </a:t>
              </a:r>
              <a:endParaRPr lang="en-US" sz="2400" b="1" dirty="0">
                <a:solidFill>
                  <a:srgbClr val="002060"/>
                </a:solidFill>
                <a:latin typeface="NikoshBAN" pitchFamily="2" charset="0"/>
                <a:cs typeface="NikoshBAN" pitchFamily="2" charset="0"/>
              </a:endParaRPr>
            </a:p>
          </p:txBody>
        </p:sp>
        <p:sp>
          <p:nvSpPr>
            <p:cNvPr id="11" name="Rectangle 10"/>
            <p:cNvSpPr/>
            <p:nvPr/>
          </p:nvSpPr>
          <p:spPr>
            <a:xfrm>
              <a:off x="6858000" y="15240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002060"/>
                  </a:solidFill>
                  <a:latin typeface="NikoshBAN" pitchFamily="2" charset="0"/>
                  <a:cs typeface="NikoshBAN" pitchFamily="2" charset="0"/>
                </a:rPr>
                <a:t>জোড়ায় কাজ  </a:t>
              </a:r>
              <a:endParaRPr lang="en-US" sz="2400" b="1" dirty="0">
                <a:solidFill>
                  <a:srgbClr val="002060"/>
                </a:solidFill>
                <a:latin typeface="NikoshBAN" pitchFamily="2" charset="0"/>
                <a:cs typeface="NikoshBAN" pitchFamily="2" charset="0"/>
              </a:endParaRPr>
            </a:p>
          </p:txBody>
        </p:sp>
        <p:sp>
          <p:nvSpPr>
            <p:cNvPr id="12" name="Rectangle 11"/>
            <p:cNvSpPr/>
            <p:nvPr/>
          </p:nvSpPr>
          <p:spPr>
            <a:xfrm>
              <a:off x="6858000" y="24384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002060"/>
                  </a:solidFill>
                  <a:latin typeface="NikoshBAN" pitchFamily="2" charset="0"/>
                  <a:cs typeface="NikoshBAN" pitchFamily="2" charset="0"/>
                </a:rPr>
                <a:t> দলীয় কাজ </a:t>
              </a:r>
              <a:endParaRPr lang="en-US" sz="2400" b="1" dirty="0">
                <a:solidFill>
                  <a:srgbClr val="002060"/>
                </a:solidFill>
                <a:latin typeface="NikoshBAN" pitchFamily="2" charset="0"/>
                <a:cs typeface="NikoshBAN" pitchFamily="2" charset="0"/>
              </a:endParaRPr>
            </a:p>
          </p:txBody>
        </p:sp>
        <p:sp>
          <p:nvSpPr>
            <p:cNvPr id="13" name="Rectangle 12"/>
            <p:cNvSpPr/>
            <p:nvPr/>
          </p:nvSpPr>
          <p:spPr>
            <a:xfrm>
              <a:off x="6858000" y="33528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002060"/>
                  </a:solidFill>
                  <a:latin typeface="NikoshBAN" pitchFamily="2" charset="0"/>
                  <a:cs typeface="NikoshBAN" pitchFamily="2" charset="0"/>
                </a:rPr>
                <a:t>মূল্যায়ন  </a:t>
              </a:r>
              <a:endParaRPr lang="en-US" sz="2400" b="1" dirty="0">
                <a:solidFill>
                  <a:srgbClr val="002060"/>
                </a:solidFill>
                <a:latin typeface="NikoshBAN" pitchFamily="2" charset="0"/>
                <a:cs typeface="NikoshBAN" pitchFamily="2" charset="0"/>
              </a:endParaRPr>
            </a:p>
          </p:txBody>
        </p:sp>
        <p:sp>
          <p:nvSpPr>
            <p:cNvPr id="14" name="Rectangle 13"/>
            <p:cNvSpPr/>
            <p:nvPr/>
          </p:nvSpPr>
          <p:spPr>
            <a:xfrm>
              <a:off x="6858000" y="42672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002060"/>
                  </a:solidFill>
                  <a:latin typeface="NikoshBAN" pitchFamily="2" charset="0"/>
                  <a:cs typeface="NikoshBAN" pitchFamily="2" charset="0"/>
                </a:rPr>
                <a:t>বাড়ীর কাজ  </a:t>
              </a:r>
              <a:endParaRPr lang="en-US" sz="2400" b="1" dirty="0">
                <a:solidFill>
                  <a:srgbClr val="002060"/>
                </a:solidFill>
                <a:latin typeface="NikoshBAN" pitchFamily="2" charset="0"/>
                <a:cs typeface="NikoshBAN" pitchFamily="2" charset="0"/>
              </a:endParaRPr>
            </a:p>
          </p:txBody>
        </p:sp>
        <p:sp>
          <p:nvSpPr>
            <p:cNvPr id="15" name="Rectangle 14"/>
            <p:cNvSpPr/>
            <p:nvPr/>
          </p:nvSpPr>
          <p:spPr>
            <a:xfrm>
              <a:off x="6858000" y="51816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002060"/>
                  </a:solidFill>
                  <a:latin typeface="NikoshBAN" pitchFamily="2" charset="0"/>
                  <a:cs typeface="NikoshBAN" pitchFamily="2" charset="0"/>
                </a:rPr>
                <a:t>ধন্যবাদ  </a:t>
              </a:r>
              <a:endParaRPr lang="en-US" sz="2400" b="1" dirty="0">
                <a:solidFill>
                  <a:srgbClr val="002060"/>
                </a:solidFill>
                <a:latin typeface="NikoshBAN" pitchFamily="2" charset="0"/>
                <a:cs typeface="NikoshBAN" pitchFamily="2" charset="0"/>
              </a:endParaRPr>
            </a:p>
          </p:txBody>
        </p:sp>
      </p:grpSp>
      <p:sp>
        <p:nvSpPr>
          <p:cNvPr id="16" name="Rectangle 15"/>
          <p:cNvSpPr/>
          <p:nvPr/>
        </p:nvSpPr>
        <p:spPr>
          <a:xfrm>
            <a:off x="2743200" y="76200"/>
            <a:ext cx="3657600" cy="990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accent4">
                    <a:lumMod val="20000"/>
                    <a:lumOff val="80000"/>
                  </a:schemeClr>
                </a:solidFill>
                <a:latin typeface="NikoshBAN" pitchFamily="2" charset="0"/>
                <a:cs typeface="NikoshBAN" pitchFamily="2" charset="0"/>
              </a:rPr>
              <a:t>সূচিপত্র   </a:t>
            </a:r>
            <a:endParaRPr lang="en-US" sz="3600" b="1" dirty="0">
              <a:solidFill>
                <a:schemeClr val="accent4">
                  <a:lumMod val="20000"/>
                  <a:lumOff val="80000"/>
                </a:schemeClr>
              </a:solidFill>
              <a:latin typeface="NikoshBAN" pitchFamily="2" charset="0"/>
              <a:cs typeface="NikoshBAN" pitchFamily="2" charset="0"/>
            </a:endParaRPr>
          </a:p>
        </p:txBody>
      </p:sp>
      <p:pic>
        <p:nvPicPr>
          <p:cNvPr id="21" name="Picture 20" descr="5cffc87e-df10-4700-b14b-1186afb0a056-1906300416.jpg"/>
          <p:cNvPicPr>
            <a:picLocks noChangeAspect="1"/>
          </p:cNvPicPr>
          <p:nvPr/>
        </p:nvPicPr>
        <p:blipFill>
          <a:blip r:embed="rId2"/>
          <a:stretch>
            <a:fillRect/>
          </a:stretch>
        </p:blipFill>
        <p:spPr>
          <a:xfrm>
            <a:off x="2514600" y="1381125"/>
            <a:ext cx="4191001" cy="5019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0" fill="hold"/>
                                        <p:tgtEl>
                                          <p:spTgt spid="17"/>
                                        </p:tgtEl>
                                        <p:attrNameLst>
                                          <p:attrName>ppt_x</p:attrName>
                                        </p:attrNameLst>
                                      </p:cBhvr>
                                      <p:tavLst>
                                        <p:tav tm="0">
                                          <p:val>
                                            <p:strVal val="#ppt_x"/>
                                          </p:val>
                                        </p:tav>
                                        <p:tav tm="100000">
                                          <p:val>
                                            <p:strVal val="#ppt_x"/>
                                          </p:val>
                                        </p:tav>
                                      </p:tavLst>
                                    </p:anim>
                                    <p:anim calcmode="lin" valueType="num">
                                      <p:cBhvr additive="base">
                                        <p:cTn id="8" dur="5000" fill="hold"/>
                                        <p:tgtEl>
                                          <p:spTgt spid="17"/>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0" fill="hold"/>
                                        <p:tgtEl>
                                          <p:spTgt spid="18"/>
                                        </p:tgtEl>
                                        <p:attrNameLst>
                                          <p:attrName>ppt_x</p:attrName>
                                        </p:attrNameLst>
                                      </p:cBhvr>
                                      <p:tavLst>
                                        <p:tav tm="0">
                                          <p:val>
                                            <p:strVal val="#ppt_x"/>
                                          </p:val>
                                        </p:tav>
                                        <p:tav tm="100000">
                                          <p:val>
                                            <p:strVal val="#ppt_x"/>
                                          </p:val>
                                        </p:tav>
                                      </p:tavLst>
                                    </p:anim>
                                    <p:anim calcmode="lin" valueType="num">
                                      <p:cBhvr additive="base">
                                        <p:cTn id="12" dur="5000" fill="hold"/>
                                        <p:tgtEl>
                                          <p:spTgt spid="18"/>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0" fill="hold"/>
                                        <p:tgtEl>
                                          <p:spTgt spid="16"/>
                                        </p:tgtEl>
                                        <p:attrNameLst>
                                          <p:attrName>ppt_x</p:attrName>
                                        </p:attrNameLst>
                                      </p:cBhvr>
                                      <p:tavLst>
                                        <p:tav tm="0">
                                          <p:val>
                                            <p:strVal val="#ppt_x"/>
                                          </p:val>
                                        </p:tav>
                                        <p:tav tm="100000">
                                          <p:val>
                                            <p:strVal val="#ppt_x"/>
                                          </p:val>
                                        </p:tav>
                                      </p:tavLst>
                                    </p:anim>
                                    <p:anim calcmode="lin" valueType="num">
                                      <p:cBhvr additive="base">
                                        <p:cTn id="16"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2971800" y="1524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4E123E"/>
                </a:solidFill>
                <a:latin typeface="NikoshBAN" pitchFamily="2" charset="0"/>
                <a:cs typeface="NikoshBAN" pitchFamily="2" charset="0"/>
              </a:rPr>
              <a:t>বাড়ির কাজ</a:t>
            </a:r>
            <a:endParaRPr lang="en-US" sz="4000" b="1" dirty="0">
              <a:solidFill>
                <a:srgbClr val="4E123E"/>
              </a:solidFill>
              <a:latin typeface="NikoshBAN" pitchFamily="2" charset="0"/>
              <a:cs typeface="NikoshBAN" pitchFamily="2" charset="0"/>
            </a:endParaRPr>
          </a:p>
        </p:txBody>
      </p:sp>
      <p:sp>
        <p:nvSpPr>
          <p:cNvPr id="4" name="Rectangle 3"/>
          <p:cNvSpPr/>
          <p:nvPr/>
        </p:nvSpPr>
        <p:spPr>
          <a:xfrm>
            <a:off x="2057400" y="1524000"/>
            <a:ext cx="5638800" cy="523220"/>
          </a:xfrm>
          <a:prstGeom prst="rect">
            <a:avLst/>
          </a:prstGeom>
        </p:spPr>
        <p:txBody>
          <a:bodyPr wrap="square">
            <a:spAutoFit/>
          </a:bodyPr>
          <a:lstStyle/>
          <a:p>
            <a:pPr>
              <a:buFont typeface="Wingdings" pitchFamily="2" charset="2"/>
              <a:buChar char="Ø"/>
            </a:pPr>
            <a:r>
              <a:rPr lang="bn-IN" sz="2800" b="1" dirty="0" smtClean="0">
                <a:solidFill>
                  <a:schemeClr val="tx2"/>
                </a:solidFill>
                <a:latin typeface="NikoshBAN" pitchFamily="2" charset="0"/>
                <a:cs typeface="NikoshBAN" pitchFamily="2" charset="0"/>
              </a:rPr>
              <a:t>কৃষি উন্নয়নে আইসিটির </a:t>
            </a:r>
            <a:r>
              <a:rPr lang="bn-IN" sz="2800" b="1" dirty="0" smtClean="0">
                <a:solidFill>
                  <a:schemeClr val="tx2"/>
                </a:solidFill>
                <a:latin typeface="NikoshBAN" pitchFamily="2" charset="0"/>
                <a:cs typeface="NikoshBAN" pitchFamily="2" charset="0"/>
              </a:rPr>
              <a:t>ভুমিকা লিখ । </a:t>
            </a:r>
            <a:endParaRPr lang="en-US" sz="2800" b="1" dirty="0" smtClean="0">
              <a:solidFill>
                <a:schemeClr val="tx2"/>
              </a:solidFill>
              <a:latin typeface="NikoshBAN" pitchFamily="2" charset="0"/>
              <a:cs typeface="NikoshBAN" pitchFamily="2" charset="0"/>
            </a:endParaRPr>
          </a:p>
        </p:txBody>
      </p:sp>
      <p:pic>
        <p:nvPicPr>
          <p:cNvPr id="5" name="Picture 4" descr="maxresdefault (2j).jpg"/>
          <p:cNvPicPr>
            <a:picLocks noChangeAspect="1"/>
          </p:cNvPicPr>
          <p:nvPr/>
        </p:nvPicPr>
        <p:blipFill>
          <a:blip r:embed="rId2"/>
          <a:stretch>
            <a:fillRect/>
          </a:stretch>
        </p:blipFill>
        <p:spPr>
          <a:xfrm>
            <a:off x="152400" y="2476500"/>
            <a:ext cx="8839200" cy="4229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7).jpg"/>
          <p:cNvPicPr>
            <a:picLocks noChangeAspect="1"/>
          </p:cNvPicPr>
          <p:nvPr/>
        </p:nvPicPr>
        <p:blipFill>
          <a:blip r:embed="rId2"/>
          <a:stretch>
            <a:fillRect/>
          </a:stretch>
        </p:blipFill>
        <p:spPr>
          <a:xfrm>
            <a:off x="76200" y="228600"/>
            <a:ext cx="3581400" cy="3276600"/>
          </a:xfrm>
          <a:prstGeom prst="rect">
            <a:avLst/>
          </a:prstGeom>
        </p:spPr>
      </p:pic>
      <p:pic>
        <p:nvPicPr>
          <p:cNvPr id="5" name="Picture 4" descr="images (20).jpg"/>
          <p:cNvPicPr>
            <a:picLocks noChangeAspect="1"/>
          </p:cNvPicPr>
          <p:nvPr/>
        </p:nvPicPr>
        <p:blipFill>
          <a:blip r:embed="rId3"/>
          <a:stretch>
            <a:fillRect/>
          </a:stretch>
        </p:blipFill>
        <p:spPr>
          <a:xfrm>
            <a:off x="3657600" y="76200"/>
            <a:ext cx="5334000" cy="6629400"/>
          </a:xfrm>
          <a:prstGeom prst="rect">
            <a:avLst/>
          </a:prstGeom>
        </p:spPr>
      </p:pic>
      <p:sp>
        <p:nvSpPr>
          <p:cNvPr id="6" name="Vertical Scroll 5"/>
          <p:cNvSpPr/>
          <p:nvPr/>
        </p:nvSpPr>
        <p:spPr>
          <a:xfrm>
            <a:off x="228600" y="3581400"/>
            <a:ext cx="2895600" cy="3124200"/>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NikoshBAN" pitchFamily="2" charset="0"/>
                <a:cs typeface="NikoshBAN" pitchFamily="2" charset="0"/>
              </a:rPr>
              <a:t>THANKS TO </a:t>
            </a:r>
          </a:p>
          <a:p>
            <a:pPr algn="ctr"/>
            <a:r>
              <a:rPr lang="en-US" sz="2000" dirty="0" smtClean="0">
                <a:solidFill>
                  <a:schemeClr val="tx1"/>
                </a:solidFill>
                <a:latin typeface="NikoshBAN" pitchFamily="2" charset="0"/>
                <a:cs typeface="NikoshBAN" pitchFamily="2" charset="0"/>
              </a:rPr>
              <a:t>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29"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724400" y="1219200"/>
            <a:ext cx="4114800" cy="4832092"/>
            <a:chOff x="4724400" y="1219200"/>
            <a:chExt cx="4114800" cy="4832092"/>
          </a:xfrm>
        </p:grpSpPr>
        <p:sp>
          <p:nvSpPr>
            <p:cNvPr id="23" name="Rectangle 22"/>
            <p:cNvSpPr/>
            <p:nvPr/>
          </p:nvSpPr>
          <p:spPr>
            <a:xfrm>
              <a:off x="5562600" y="1295400"/>
              <a:ext cx="2048959" cy="646331"/>
            </a:xfrm>
            <a:prstGeom prst="rect">
              <a:avLst/>
            </a:prstGeom>
          </p:spPr>
          <p:txBody>
            <a:bodyPr wrap="none">
              <a:spAutoFit/>
            </a:bodyPr>
            <a:lstStyle/>
            <a:p>
              <a:pPr algn="ctr"/>
              <a:r>
                <a:rPr lang="bn-IN" sz="3600" b="1" dirty="0" smtClean="0">
                  <a:solidFill>
                    <a:srgbClr val="002060"/>
                  </a:solidFill>
                  <a:latin typeface="NikoshBAN" pitchFamily="2" charset="0"/>
                  <a:cs typeface="NikoshBAN" pitchFamily="2" charset="0"/>
                </a:rPr>
                <a:t>পাঠ পরিচিতি</a:t>
              </a:r>
            </a:p>
          </p:txBody>
        </p:sp>
        <p:sp>
          <p:nvSpPr>
            <p:cNvPr id="24" name="Rectangle 23"/>
            <p:cNvSpPr/>
            <p:nvPr/>
          </p:nvSpPr>
          <p:spPr>
            <a:xfrm>
              <a:off x="4724400" y="1219200"/>
              <a:ext cx="4114800" cy="4832092"/>
            </a:xfrm>
            <a:prstGeom prst="rect">
              <a:avLst/>
            </a:prstGeom>
            <a:ln w="38100">
              <a:solidFill>
                <a:srgbClr val="4E123E"/>
              </a:solidFill>
            </a:ln>
          </p:spPr>
          <p:txBody>
            <a:bodyPr wrap="square">
              <a:spAutoFit/>
            </a:bodyPr>
            <a:lstStyle/>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400" b="1" dirty="0" smtClean="0">
                <a:solidFill>
                  <a:srgbClr val="4E123E"/>
                </a:solidFill>
                <a:latin typeface="NikoshBAN" pitchFamily="2" charset="0"/>
                <a:cs typeface="NikoshBAN" pitchFamily="2" charset="0"/>
              </a:endParaRPr>
            </a:p>
            <a:p>
              <a:pPr algn="ctr"/>
              <a:endParaRPr lang="bn-IN" sz="2400" b="1" dirty="0" smtClean="0">
                <a:solidFill>
                  <a:srgbClr val="4E123E"/>
                </a:solidFill>
                <a:latin typeface="NikoshBAN" pitchFamily="2" charset="0"/>
                <a:cs typeface="NikoshBAN" pitchFamily="2" charset="0"/>
              </a:endParaRPr>
            </a:p>
            <a:p>
              <a:pPr algn="ctr"/>
              <a:r>
                <a:rPr lang="bn-IN" sz="2400" b="1" dirty="0" smtClean="0">
                  <a:solidFill>
                    <a:schemeClr val="tx1">
                      <a:lumMod val="85000"/>
                      <a:lumOff val="15000"/>
                    </a:schemeClr>
                  </a:solidFill>
                  <a:latin typeface="NikoshBAN" pitchFamily="2" charset="0"/>
                  <a:cs typeface="NikoshBAN" pitchFamily="2" charset="0"/>
                </a:rPr>
                <a:t>শ্রেণীঃ একাদশ-দ্বাদশ</a:t>
              </a:r>
            </a:p>
            <a:p>
              <a:pPr algn="ctr"/>
              <a:r>
                <a:rPr lang="bn-IN" sz="2400" b="1" dirty="0" smtClean="0">
                  <a:solidFill>
                    <a:schemeClr val="tx1">
                      <a:lumMod val="85000"/>
                      <a:lumOff val="15000"/>
                    </a:schemeClr>
                  </a:solidFill>
                  <a:latin typeface="NikoshBAN" pitchFamily="2" charset="0"/>
                  <a:cs typeface="NikoshBAN" pitchFamily="2" charset="0"/>
                </a:rPr>
                <a:t>বিষয়ঃ তথ্য ও যোগাযোগ প্রযুক্তি</a:t>
              </a:r>
            </a:p>
            <a:p>
              <a:pPr algn="ctr"/>
              <a:r>
                <a:rPr lang="bn-IN" sz="2400" b="1" dirty="0" smtClean="0">
                  <a:solidFill>
                    <a:schemeClr val="tx1">
                      <a:lumMod val="85000"/>
                      <a:lumOff val="15000"/>
                    </a:schemeClr>
                  </a:solidFill>
                  <a:latin typeface="NikoshBAN" pitchFamily="2" charset="0"/>
                  <a:cs typeface="NikoshBAN" pitchFamily="2" charset="0"/>
                </a:rPr>
                <a:t>অধ্যায়-১</a:t>
              </a:r>
            </a:p>
            <a:p>
              <a:pPr algn="ctr"/>
              <a:r>
                <a:rPr lang="bn-IN" sz="2400" b="1" dirty="0" smtClean="0">
                  <a:solidFill>
                    <a:schemeClr val="tx1">
                      <a:lumMod val="85000"/>
                      <a:lumOff val="15000"/>
                    </a:schemeClr>
                  </a:solidFill>
                  <a:latin typeface="NikoshBAN" pitchFamily="2" charset="0"/>
                  <a:cs typeface="NikoshBAN" pitchFamily="2" charset="0"/>
                </a:rPr>
                <a:t>তথ্য ও যোগাযোগ প্রযুক্তি </a:t>
              </a:r>
            </a:p>
            <a:p>
              <a:pPr algn="ctr"/>
              <a:r>
                <a:rPr lang="bn-IN" sz="2400" b="1" dirty="0" smtClean="0">
                  <a:solidFill>
                    <a:schemeClr val="tx1">
                      <a:lumMod val="85000"/>
                      <a:lumOff val="15000"/>
                    </a:schemeClr>
                  </a:solidFill>
                  <a:latin typeface="NikoshBAN" pitchFamily="2" charset="0"/>
                  <a:cs typeface="NikoshBAN" pitchFamily="2" charset="0"/>
                </a:rPr>
                <a:t>বিশ্ব ও বাংলাদেশ প্রেক্ষিত </a:t>
              </a:r>
              <a:endParaRPr lang="en-US" sz="2400" dirty="0">
                <a:solidFill>
                  <a:schemeClr val="tx1">
                    <a:lumMod val="85000"/>
                    <a:lumOff val="15000"/>
                  </a:schemeClr>
                </a:solidFill>
              </a:endParaRPr>
            </a:p>
          </p:txBody>
        </p:sp>
        <p:pic>
          <p:nvPicPr>
            <p:cNvPr id="25" name="Picture 24" descr="ict book question – opticsprintsnsigns"/>
            <p:cNvPicPr/>
            <p:nvPr/>
          </p:nvPicPr>
          <p:blipFill>
            <a:blip r:embed="rId2"/>
            <a:srcRect r="50000" b="-128"/>
            <a:stretch>
              <a:fillRect/>
            </a:stretch>
          </p:blipFill>
          <p:spPr bwMode="auto">
            <a:xfrm>
              <a:off x="6172200" y="1981200"/>
              <a:ext cx="1295400" cy="1981200"/>
            </a:xfrm>
            <a:prstGeom prst="rect">
              <a:avLst/>
            </a:prstGeom>
            <a:noFill/>
            <a:ln>
              <a:solidFill>
                <a:srgbClr val="00206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grpSp>
      <p:sp>
        <p:nvSpPr>
          <p:cNvPr id="26" name="Rectangle 25"/>
          <p:cNvSpPr/>
          <p:nvPr/>
        </p:nvSpPr>
        <p:spPr>
          <a:xfrm>
            <a:off x="3869393" y="228600"/>
            <a:ext cx="1540807" cy="707886"/>
          </a:xfrm>
          <a:prstGeom prst="rect">
            <a:avLst/>
          </a:prstGeom>
        </p:spPr>
        <p:txBody>
          <a:bodyPr wrap="none">
            <a:spAutoFit/>
          </a:bodyPr>
          <a:lstStyle/>
          <a:p>
            <a:pPr algn="ctr"/>
            <a:r>
              <a:rPr lang="bn-IN" sz="4000" b="1" dirty="0" smtClean="0">
                <a:solidFill>
                  <a:srgbClr val="4E123E"/>
                </a:solidFill>
                <a:latin typeface="NikoshBAN" pitchFamily="2" charset="0"/>
                <a:cs typeface="NikoshBAN" pitchFamily="2" charset="0"/>
              </a:rPr>
              <a:t>পরিচিতি</a:t>
            </a:r>
            <a:endParaRPr lang="en-US" sz="4000" dirty="0">
              <a:solidFill>
                <a:srgbClr val="4E123E"/>
              </a:solidFill>
            </a:endParaRPr>
          </a:p>
        </p:txBody>
      </p:sp>
      <p:grpSp>
        <p:nvGrpSpPr>
          <p:cNvPr id="27" name="Group 26"/>
          <p:cNvGrpSpPr/>
          <p:nvPr/>
        </p:nvGrpSpPr>
        <p:grpSpPr>
          <a:xfrm>
            <a:off x="192157" y="1219200"/>
            <a:ext cx="4343400" cy="4876800"/>
            <a:chOff x="192157" y="1219200"/>
            <a:chExt cx="4343400" cy="4876800"/>
          </a:xfrm>
        </p:grpSpPr>
        <p:grpSp>
          <p:nvGrpSpPr>
            <p:cNvPr id="19" name="Group 22"/>
            <p:cNvGrpSpPr/>
            <p:nvPr/>
          </p:nvGrpSpPr>
          <p:grpSpPr>
            <a:xfrm>
              <a:off x="192157" y="1219200"/>
              <a:ext cx="4343400" cy="4876800"/>
              <a:chOff x="192157" y="1219200"/>
              <a:chExt cx="4343400" cy="4876800"/>
            </a:xfrm>
          </p:grpSpPr>
          <p:sp>
            <p:nvSpPr>
              <p:cNvPr id="20" name="Rectangle 19"/>
              <p:cNvSpPr/>
              <p:nvPr/>
            </p:nvSpPr>
            <p:spPr>
              <a:xfrm>
                <a:off x="192157" y="1219200"/>
                <a:ext cx="4343400" cy="4876800"/>
              </a:xfrm>
              <a:prstGeom prst="rect">
                <a:avLst/>
              </a:prstGeom>
              <a:noFill/>
              <a:ln w="28575" cap="flat" cmpd="sng" algn="ctr">
                <a:solidFill>
                  <a:srgbClr val="4E123E"/>
                </a:solidFill>
                <a:prstDash val="solid"/>
              </a:ln>
              <a:effectLst>
                <a:outerShdw blurRad="44450" dist="27940" dir="5400000" algn="ctr">
                  <a:srgbClr val="000000">
                    <a:alpha val="32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dirty="0" smtClean="0">
                  <a:ln>
                    <a:noFill/>
                  </a:ln>
                  <a:solidFill>
                    <a:srgbClr val="F79646"/>
                  </a:solidFill>
                  <a:effectLst/>
                  <a:uLnTx/>
                  <a:uFillTx/>
                  <a:latin typeface="SutonnyMJ" pitchFamily="2" charset="0"/>
                  <a:ea typeface="+mn-ea"/>
                  <a:cs typeface="SutonnyMJ"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4400" kern="0" dirty="0">
                  <a:solidFill>
                    <a:srgbClr val="F79646"/>
                  </a:solidFill>
                  <a:latin typeface="SutonnyMJ" pitchFamily="2" charset="0"/>
                  <a:cs typeface="SutonnyMJ"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bn-IN" sz="4400" b="0" i="0" u="none" strike="noStrike" kern="0" cap="none" spc="0" normalizeH="0" baseline="0" noProof="0" dirty="0" smtClean="0">
                  <a:ln>
                    <a:noFill/>
                  </a:ln>
                  <a:solidFill>
                    <a:srgbClr val="F79646"/>
                  </a:solidFill>
                  <a:effectLst/>
                  <a:uLnTx/>
                  <a:uFillTx/>
                  <a:latin typeface="SutonnyMJ" pitchFamily="2" charset="0"/>
                  <a:ea typeface="+mn-ea"/>
                  <a:cs typeface="SutonnyMJ"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bn-IN" sz="4400" kern="0" dirty="0" smtClean="0">
                  <a:solidFill>
                    <a:srgbClr val="F79646"/>
                  </a:solidFill>
                  <a:latin typeface="SutonnyMJ" pitchFamily="2" charset="0"/>
                  <a:cs typeface="SutonnyMJ"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bn-IN" sz="4000" b="1" kern="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bn-IN" sz="4000" b="1" kern="0" dirty="0" smtClean="0">
                    <a:solidFill>
                      <a:schemeClr val="accent6">
                        <a:lumMod val="50000"/>
                      </a:schemeClr>
                    </a:solidFill>
                    <a:effectLst>
                      <a:outerShdw blurRad="38100" dist="38100" dir="2700000" algn="tl">
                        <a:srgbClr val="000000">
                          <a:alpha val="43137"/>
                        </a:srgbClr>
                      </a:outerShdw>
                    </a:effectLst>
                    <a:latin typeface="NikoshBAN" pitchFamily="2" charset="0"/>
                    <a:cs typeface="NikoshBAN" pitchFamily="2" charset="0"/>
                  </a:rPr>
                  <a:t>সুস্‌মিতা</a:t>
                </a:r>
                <a:r>
                  <a:rPr kumimoji="0" lang="en-US" sz="4000" b="1" i="0" u="none" strike="noStrike" kern="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4000" b="1" i="0" u="none" strike="noStrike" kern="0" cap="none" spc="0" normalizeH="0" baseline="0" noProof="0" dirty="0" err="1" smtClean="0">
                    <a:ln>
                      <a:noFill/>
                    </a:ln>
                    <a:solidFill>
                      <a:schemeClr val="accent6">
                        <a:lumMod val="50000"/>
                      </a:schemeClr>
                    </a:solidFill>
                    <a:effectLst>
                      <a:outerShdw blurRad="38100" dist="38100" dir="2700000" algn="tl">
                        <a:srgbClr val="000000">
                          <a:alpha val="43137"/>
                        </a:srgbClr>
                      </a:outerShdw>
                    </a:effectLst>
                    <a:uLnTx/>
                    <a:uFillTx/>
                    <a:latin typeface="NikoshBAN" pitchFamily="2" charset="0"/>
                    <a:cs typeface="NikoshBAN" pitchFamily="2" charset="0"/>
                  </a:rPr>
                  <a:t>রায়</a:t>
                </a:r>
                <a:r>
                  <a:rPr kumimoji="0" lang="en-US" sz="4000" b="1" i="0" u="none" strike="noStrike" kern="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NikoshBAN" pitchFamily="2" charset="0"/>
                    <a:cs typeface="NikoshBAN" pitchFamily="2" charset="0"/>
                  </a:rPr>
                  <a:t> </a:t>
                </a:r>
              </a:p>
              <a:p>
                <a:pPr lvl="0" algn="ctr">
                  <a:defRPr/>
                </a:pPr>
                <a:r>
                  <a:rPr lang="as-IN" sz="2400" b="1" kern="0" dirty="0" smtClean="0">
                    <a:solidFill>
                      <a:schemeClr val="tx1">
                        <a:lumMod val="85000"/>
                        <a:lumOff val="15000"/>
                      </a:schemeClr>
                    </a:solidFill>
                    <a:latin typeface="NikoshBAN" pitchFamily="2" charset="0"/>
                    <a:cs typeface="NikoshBAN" pitchFamily="2" charset="0"/>
                  </a:rPr>
                  <a:t>প্রভাষক, </a:t>
                </a:r>
                <a:endParaRPr lang="bn-IN" sz="2400" b="1" kern="0" dirty="0" smtClean="0">
                  <a:solidFill>
                    <a:schemeClr val="tx1">
                      <a:lumMod val="85000"/>
                      <a:lumOff val="15000"/>
                    </a:schemeClr>
                  </a:solidFill>
                  <a:latin typeface="NikoshBAN" pitchFamily="2" charset="0"/>
                  <a:cs typeface="NikoshBAN" pitchFamily="2" charset="0"/>
                </a:endParaRPr>
              </a:p>
              <a:p>
                <a:pPr lvl="0" algn="ctr">
                  <a:defRPr/>
                </a:pPr>
                <a:r>
                  <a:rPr lang="as-IN" sz="2400" b="1" kern="0" dirty="0" smtClean="0">
                    <a:solidFill>
                      <a:schemeClr val="tx1">
                        <a:lumMod val="85000"/>
                        <a:lumOff val="15000"/>
                      </a:schemeClr>
                    </a:solidFill>
                    <a:latin typeface="NikoshBAN" pitchFamily="2" charset="0"/>
                    <a:cs typeface="NikoshBAN" pitchFamily="2" charset="0"/>
                  </a:rPr>
                  <a:t>তথ্য ও যোগাযোগ প্রযুক্তি</a:t>
                </a:r>
              </a:p>
              <a:p>
                <a:pPr lvl="0" algn="ctr">
                  <a:defRPr/>
                </a:pPr>
                <a:r>
                  <a:rPr lang="en-US" sz="2400" b="1" kern="0" dirty="0" err="1" smtClean="0">
                    <a:solidFill>
                      <a:schemeClr val="tx1">
                        <a:lumMod val="85000"/>
                        <a:lumOff val="15000"/>
                      </a:schemeClr>
                    </a:solidFill>
                    <a:latin typeface="NikoshBAN" pitchFamily="2" charset="0"/>
                    <a:cs typeface="NikoshBAN" pitchFamily="2" charset="0"/>
                  </a:rPr>
                  <a:t>চিরিরবন্দর</a:t>
                </a:r>
                <a:r>
                  <a:rPr lang="bn-IN" sz="2400" b="1" kern="0" dirty="0" smtClean="0">
                    <a:solidFill>
                      <a:schemeClr val="tx1">
                        <a:lumMod val="85000"/>
                        <a:lumOff val="15000"/>
                      </a:schemeClr>
                    </a:solidFill>
                    <a:latin typeface="NikoshBAN" pitchFamily="2" charset="0"/>
                    <a:cs typeface="NikoshBAN" pitchFamily="2" charset="0"/>
                  </a:rPr>
                  <a:t> সরকারি</a:t>
                </a:r>
                <a:r>
                  <a:rPr lang="en-US" sz="2400" b="1" kern="0" dirty="0" smtClean="0">
                    <a:solidFill>
                      <a:schemeClr val="tx1">
                        <a:lumMod val="85000"/>
                        <a:lumOff val="15000"/>
                      </a:schemeClr>
                    </a:solidFill>
                    <a:latin typeface="NikoshBAN" pitchFamily="2" charset="0"/>
                    <a:cs typeface="NikoshBAN" pitchFamily="2" charset="0"/>
                  </a:rPr>
                  <a:t> </a:t>
                </a:r>
                <a:r>
                  <a:rPr lang="as-IN" sz="2400" b="1" kern="0" dirty="0" smtClean="0">
                    <a:solidFill>
                      <a:schemeClr val="tx1">
                        <a:lumMod val="85000"/>
                        <a:lumOff val="15000"/>
                      </a:schemeClr>
                    </a:solidFill>
                    <a:latin typeface="NikoshBAN" pitchFamily="2" charset="0"/>
                    <a:cs typeface="NikoshBAN" pitchFamily="2" charset="0"/>
                  </a:rPr>
                  <a:t>কলেজ,</a:t>
                </a:r>
                <a:r>
                  <a:rPr lang="en-US" sz="2400" b="1" kern="0" dirty="0" smtClean="0">
                    <a:solidFill>
                      <a:schemeClr val="tx1">
                        <a:lumMod val="85000"/>
                        <a:lumOff val="15000"/>
                      </a:schemeClr>
                    </a:solidFill>
                    <a:latin typeface="NikoshBAN" pitchFamily="2" charset="0"/>
                    <a:cs typeface="NikoshBAN" pitchFamily="2" charset="0"/>
                  </a:rPr>
                  <a:t> </a:t>
                </a:r>
                <a:endParaRPr lang="bn-IN" sz="2400" b="1" kern="0" dirty="0" smtClean="0">
                  <a:solidFill>
                    <a:schemeClr val="tx1">
                      <a:lumMod val="85000"/>
                      <a:lumOff val="15000"/>
                    </a:schemeClr>
                  </a:solidFill>
                  <a:latin typeface="NikoshBAN" pitchFamily="2" charset="0"/>
                  <a:cs typeface="NikoshBAN" pitchFamily="2" charset="0"/>
                </a:endParaRPr>
              </a:p>
              <a:p>
                <a:pPr lvl="0" algn="ctr">
                  <a:defRPr/>
                </a:pPr>
                <a:r>
                  <a:rPr lang="en-US" sz="2400" b="1" kern="0" dirty="0" err="1" smtClean="0">
                    <a:solidFill>
                      <a:schemeClr val="tx1">
                        <a:lumMod val="85000"/>
                        <a:lumOff val="15000"/>
                      </a:schemeClr>
                    </a:solidFill>
                    <a:latin typeface="NikoshBAN" pitchFamily="2" charset="0"/>
                    <a:cs typeface="NikoshBAN" pitchFamily="2" charset="0"/>
                  </a:rPr>
                  <a:t>দিনাজপুর</a:t>
                </a:r>
                <a:r>
                  <a:rPr lang="bn-IN" sz="2400" b="1" kern="0" dirty="0" smtClean="0">
                    <a:solidFill>
                      <a:schemeClr val="tx1">
                        <a:lumMod val="85000"/>
                        <a:lumOff val="15000"/>
                      </a:schemeClr>
                    </a:solidFill>
                    <a:latin typeface="NikoshBAN" pitchFamily="2" charset="0"/>
                    <a:cs typeface="NikoshBAN" pitchFamily="2" charset="0"/>
                  </a:rPr>
                  <a:t>।</a:t>
                </a:r>
                <a:endParaRPr lang="en-US" sz="2400" b="1" kern="0" dirty="0" smtClean="0">
                  <a:solidFill>
                    <a:schemeClr val="tx1">
                      <a:lumMod val="85000"/>
                      <a:lumOff val="15000"/>
                    </a:schemeClr>
                  </a:solidFill>
                  <a:latin typeface="NikoshBAN" pitchFamily="2" charset="0"/>
                  <a:cs typeface="NikoshBAN" pitchFamily="2" charset="0"/>
                </a:endParaRPr>
              </a:p>
              <a:p>
                <a:pPr lvl="0" algn="ctr">
                  <a:defRPr/>
                </a:pPr>
                <a:r>
                  <a:rPr kumimoji="0" lang="en-US" b="0" i="0" u="none" strike="noStrike" kern="0" cap="none" spc="0" normalizeH="0" baseline="0" noProof="0" dirty="0" smtClean="0">
                    <a:ln>
                      <a:noFill/>
                    </a:ln>
                    <a:solidFill>
                      <a:srgbClr val="FF00FF"/>
                    </a:solidFill>
                    <a:effectLst/>
                    <a:uLnTx/>
                    <a:uFillTx/>
                    <a:latin typeface="SutonnyMJ" pitchFamily="2" charset="0"/>
                    <a:ea typeface="NikoshBAN" pitchFamily="2" charset="0"/>
                    <a:cs typeface="SutonnyMJ" pitchFamily="2"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rgbClr val="FF00FF"/>
                  </a:solidFill>
                  <a:effectLst/>
                  <a:uLnTx/>
                  <a:uFillTx/>
                  <a:latin typeface="SutonnyMJ" pitchFamily="2" charset="0"/>
                  <a:ea typeface="NikoshBAN" pitchFamily="2" charset="0"/>
                  <a:cs typeface="SutonnyMJ"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0000FF"/>
                    </a:solidFill>
                    <a:effectLst/>
                    <a:uLnTx/>
                    <a:uFillTx/>
                    <a:latin typeface="Times New Roman" pitchFamily="18" charset="0"/>
                    <a:ea typeface="NikoshBAN" pitchFamily="2" charset="0"/>
                    <a:cs typeface="Times New Roman" pitchFamily="18" charset="0"/>
                  </a:rPr>
                  <a:t>   </a:t>
                </a:r>
                <a:endParaRPr kumimoji="0" lang="en-US" b="0" i="0" u="none" strike="noStrike" kern="0" cap="none" spc="0" normalizeH="0" baseline="0" noProof="0" dirty="0">
                  <a:ln>
                    <a:noFill/>
                  </a:ln>
                  <a:solidFill>
                    <a:srgbClr val="00B050"/>
                  </a:solidFill>
                  <a:effectLst/>
                  <a:uLnTx/>
                  <a:uFillTx/>
                  <a:latin typeface="SutonnyMJ" pitchFamily="2" charset="0"/>
                  <a:ea typeface="NikoshBAN" pitchFamily="2" charset="0"/>
                  <a:cs typeface="SutonnyMJ" pitchFamily="2" charset="0"/>
                </a:endParaRPr>
              </a:p>
            </p:txBody>
          </p:sp>
          <p:sp>
            <p:nvSpPr>
              <p:cNvPr id="21" name="Rectangle 20"/>
              <p:cNvSpPr/>
              <p:nvPr/>
            </p:nvSpPr>
            <p:spPr>
              <a:xfrm>
                <a:off x="1047476" y="1219200"/>
                <a:ext cx="2457724" cy="646331"/>
              </a:xfrm>
              <a:prstGeom prst="rect">
                <a:avLst/>
              </a:prstGeom>
            </p:spPr>
            <p:txBody>
              <a:bodyPr wrap="none">
                <a:spAutoFit/>
              </a:bodyPr>
              <a:lstStyle/>
              <a:p>
                <a:pPr algn="ctr"/>
                <a:r>
                  <a:rPr lang="bn-IN" sz="3600" b="1" dirty="0" smtClean="0">
                    <a:solidFill>
                      <a:srgbClr val="002060"/>
                    </a:solidFill>
                    <a:latin typeface="NikoshBAN" pitchFamily="2" charset="0"/>
                    <a:cs typeface="NikoshBAN" pitchFamily="2" charset="0"/>
                  </a:rPr>
                  <a:t>শিক্ষক পরিচিতি</a:t>
                </a:r>
                <a:endParaRPr lang="en-US" sz="3600" dirty="0">
                  <a:solidFill>
                    <a:srgbClr val="002060"/>
                  </a:solidFill>
                </a:endParaRPr>
              </a:p>
            </p:txBody>
          </p:sp>
        </p:grpSp>
        <p:pic>
          <p:nvPicPr>
            <p:cNvPr id="2049" name="Picture 1" descr="E:\MULTIMIDIA CONTENT\Complete Presetatio for Teacher.gov.bd\Susmita photos pp\Susmita (10).jpg"/>
            <p:cNvPicPr>
              <a:picLocks noChangeAspect="1" noChangeArrowheads="1"/>
            </p:cNvPicPr>
            <p:nvPr/>
          </p:nvPicPr>
          <p:blipFill>
            <a:blip r:embed="rId3"/>
            <a:srcRect/>
            <a:stretch>
              <a:fillRect/>
            </a:stretch>
          </p:blipFill>
          <p:spPr bwMode="auto">
            <a:xfrm>
              <a:off x="1447800" y="1828800"/>
              <a:ext cx="1634408" cy="192405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ppt_x</p:attrName>
                                        </p:attrNameLst>
                                      </p:cBhvr>
                                      <p:tavLst>
                                        <p:tav tm="0">
                                          <p:val>
                                            <p:strVal val="#ppt_x-.2"/>
                                          </p:val>
                                        </p:tav>
                                        <p:tav tm="100000">
                                          <p:val>
                                            <p:strVal val="#ppt_x"/>
                                          </p:val>
                                        </p:tav>
                                      </p:tavLst>
                                    </p:anim>
                                    <p:anim calcmode="lin" valueType="num">
                                      <p:cBhvr>
                                        <p:cTn id="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0" fill="hold"/>
                                        <p:tgtEl>
                                          <p:spTgt spid="27"/>
                                        </p:tgtEl>
                                        <p:attrNameLst>
                                          <p:attrName>ppt_x</p:attrName>
                                        </p:attrNameLst>
                                      </p:cBhvr>
                                      <p:tavLst>
                                        <p:tav tm="0">
                                          <p:val>
                                            <p:strVal val="#ppt_x"/>
                                          </p:val>
                                        </p:tav>
                                        <p:tav tm="100000">
                                          <p:val>
                                            <p:strVal val="#ppt_x"/>
                                          </p:val>
                                        </p:tav>
                                      </p:tavLst>
                                    </p:anim>
                                    <p:anim calcmode="lin" valueType="num">
                                      <p:cBhvr additive="base">
                                        <p:cTn id="15" dur="5000" fill="hold"/>
                                        <p:tgtEl>
                                          <p:spTgt spid="27"/>
                                        </p:tgtEl>
                                        <p:attrNameLst>
                                          <p:attrName>ppt_y</p:attrName>
                                        </p:attrNameLst>
                                      </p:cBhvr>
                                      <p:tavLst>
                                        <p:tav tm="0">
                                          <p:val>
                                            <p:strVal val="1+#ppt_h/2"/>
                                          </p:val>
                                        </p:tav>
                                        <p:tav tm="100000">
                                          <p:val>
                                            <p:strVal val="#ppt_y"/>
                                          </p:val>
                                        </p:tav>
                                      </p:tavLst>
                                    </p:anim>
                                  </p:childTnLst>
                                </p:cTn>
                              </p:par>
                              <p:par>
                                <p:cTn id="16" presetID="7"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0" fill="hold"/>
                                        <p:tgtEl>
                                          <p:spTgt spid="22"/>
                                        </p:tgtEl>
                                        <p:attrNameLst>
                                          <p:attrName>ppt_x</p:attrName>
                                        </p:attrNameLst>
                                      </p:cBhvr>
                                      <p:tavLst>
                                        <p:tav tm="0">
                                          <p:val>
                                            <p:strVal val="#ppt_x"/>
                                          </p:val>
                                        </p:tav>
                                        <p:tav tm="100000">
                                          <p:val>
                                            <p:strVal val="#ppt_x"/>
                                          </p:val>
                                        </p:tav>
                                      </p:tavLst>
                                    </p:anim>
                                    <p:anim calcmode="lin" valueType="num">
                                      <p:cBhvr additive="base">
                                        <p:cTn id="19"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62580"/>
            <a:ext cx="1645001" cy="523220"/>
          </a:xfrm>
          <a:prstGeom prst="rect">
            <a:avLst/>
          </a:prstGeom>
        </p:spPr>
        <p:txBody>
          <a:bodyPr wrap="none">
            <a:spAutoFit/>
          </a:bodyPr>
          <a:lstStyle/>
          <a:p>
            <a:pPr algn="ctr"/>
            <a:r>
              <a:rPr lang="bn-IN" sz="2800" b="1" dirty="0" smtClean="0">
                <a:solidFill>
                  <a:srgbClr val="002060"/>
                </a:solidFill>
                <a:latin typeface="NikoshBAN" pitchFamily="2" charset="0"/>
                <a:cs typeface="NikoshBAN" pitchFamily="2" charset="0"/>
              </a:rPr>
              <a:t>ছবি গুলি দেখ</a:t>
            </a:r>
            <a:endParaRPr lang="en-US" sz="2800" dirty="0">
              <a:solidFill>
                <a:srgbClr val="002060"/>
              </a:solidFill>
            </a:endParaRPr>
          </a:p>
        </p:txBody>
      </p:sp>
      <p:sp>
        <p:nvSpPr>
          <p:cNvPr id="1026" name="AutoShape 2" descr="BANDWIDTH OF SIGNAL - You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1" name="Rectangle 3"/>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descr="images (9).jpg"/>
          <p:cNvPicPr>
            <a:picLocks noChangeAspect="1"/>
          </p:cNvPicPr>
          <p:nvPr/>
        </p:nvPicPr>
        <p:blipFill>
          <a:blip r:embed="rId2"/>
          <a:stretch>
            <a:fillRect/>
          </a:stretch>
        </p:blipFill>
        <p:spPr>
          <a:xfrm>
            <a:off x="3886200" y="304800"/>
            <a:ext cx="4800600" cy="3048000"/>
          </a:xfrm>
          <a:prstGeom prst="rect">
            <a:avLst/>
          </a:prstGeom>
        </p:spPr>
      </p:pic>
      <p:pic>
        <p:nvPicPr>
          <p:cNvPr id="15" name="Picture 14" descr="images (8).jpg"/>
          <p:cNvPicPr>
            <a:picLocks noChangeAspect="1"/>
          </p:cNvPicPr>
          <p:nvPr/>
        </p:nvPicPr>
        <p:blipFill>
          <a:blip r:embed="rId3"/>
          <a:stretch>
            <a:fillRect/>
          </a:stretch>
        </p:blipFill>
        <p:spPr>
          <a:xfrm>
            <a:off x="304800" y="914400"/>
            <a:ext cx="3200400" cy="2438400"/>
          </a:xfrm>
          <a:prstGeom prst="rect">
            <a:avLst/>
          </a:prstGeom>
        </p:spPr>
      </p:pic>
      <p:pic>
        <p:nvPicPr>
          <p:cNvPr id="19" name="Picture 18" descr="images (31).jpg"/>
          <p:cNvPicPr>
            <a:picLocks noChangeAspect="1"/>
          </p:cNvPicPr>
          <p:nvPr/>
        </p:nvPicPr>
        <p:blipFill>
          <a:blip r:embed="rId4"/>
          <a:stretch>
            <a:fillRect/>
          </a:stretch>
        </p:blipFill>
        <p:spPr>
          <a:xfrm>
            <a:off x="3886200" y="3657600"/>
            <a:ext cx="4953000" cy="2971800"/>
          </a:xfrm>
          <a:prstGeom prst="rect">
            <a:avLst/>
          </a:prstGeom>
        </p:spPr>
      </p:pic>
      <p:pic>
        <p:nvPicPr>
          <p:cNvPr id="20" name="Picture 19" descr="images (29).jpg"/>
          <p:cNvPicPr>
            <a:picLocks noChangeAspect="1"/>
          </p:cNvPicPr>
          <p:nvPr/>
        </p:nvPicPr>
        <p:blipFill>
          <a:blip r:embed="rId5"/>
          <a:stretch>
            <a:fillRect/>
          </a:stretch>
        </p:blipFill>
        <p:spPr>
          <a:xfrm>
            <a:off x="304800" y="3429000"/>
            <a:ext cx="3200400"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ppt_x</p:attrName>
                                        </p:attrNameLst>
                                      </p:cBhvr>
                                      <p:tavLst>
                                        <p:tav tm="0">
                                          <p:val>
                                            <p:strVal val="#ppt_x-.2"/>
                                          </p:val>
                                        </p:tav>
                                        <p:tav tm="100000">
                                          <p:val>
                                            <p:strVal val="#ppt_x"/>
                                          </p:val>
                                        </p:tav>
                                      </p:tavLst>
                                    </p:anim>
                                    <p:anim calcmode="lin" valueType="num">
                                      <p:cBhvr>
                                        <p:cTn id="1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
                                        </p:tgtEl>
                                      </p:cBhvr>
                                    </p:animEffect>
                                  </p:childTnLst>
                                </p:cTn>
                              </p:par>
                              <p:par>
                                <p:cTn id="17" presetID="2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par>
                                <p:cTn id="22" presetID="29"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ppt_x</p:attrName>
                                        </p:attrNameLst>
                                      </p:cBhvr>
                                      <p:tavLst>
                                        <p:tav tm="0">
                                          <p:val>
                                            <p:strVal val="#ppt_x-.2"/>
                                          </p:val>
                                        </p:tav>
                                        <p:tav tm="100000">
                                          <p:val>
                                            <p:strVal val="#ppt_x"/>
                                          </p:val>
                                        </p:tav>
                                      </p:tavLst>
                                    </p:anim>
                                    <p:anim calcmode="lin" valueType="num">
                                      <p:cBhvr>
                                        <p:cTn id="2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9"/>
                                        </p:tgtEl>
                                      </p:cBhvr>
                                    </p:animEffect>
                                  </p:childTnLst>
                                </p:cTn>
                              </p:par>
                              <p:par>
                                <p:cTn id="27" presetID="29"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ppt_x</p:attrName>
                                        </p:attrNameLst>
                                      </p:cBhvr>
                                      <p:tavLst>
                                        <p:tav tm="0">
                                          <p:val>
                                            <p:strVal val="#ppt_x-.2"/>
                                          </p:val>
                                        </p:tav>
                                        <p:tav tm="100000">
                                          <p:val>
                                            <p:strVal val="#ppt_x"/>
                                          </p:val>
                                        </p:tav>
                                      </p:tavLst>
                                    </p:anim>
                                    <p:anim calcmode="lin" valueType="num">
                                      <p:cBhvr>
                                        <p:cTn id="30"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72" y="76200"/>
            <a:ext cx="6219972" cy="523220"/>
          </a:xfrm>
          <a:prstGeom prst="rect">
            <a:avLst/>
          </a:prstGeom>
        </p:spPr>
        <p:txBody>
          <a:bodyPr wrap="none">
            <a:spAutoFit/>
          </a:bodyPr>
          <a:lstStyle/>
          <a:p>
            <a:pPr algn="ctr"/>
            <a:r>
              <a:rPr lang="bn-IN" sz="2800" b="1" dirty="0" smtClean="0">
                <a:solidFill>
                  <a:srgbClr val="002060"/>
                </a:solidFill>
                <a:latin typeface="NikoshBAN" pitchFamily="2" charset="0"/>
                <a:cs typeface="NikoshBAN" pitchFamily="2" charset="0"/>
              </a:rPr>
              <a:t>ছবি গুলি দেখে আমরা কি বুঝতে পারলাম...............।।</a:t>
            </a:r>
            <a:endParaRPr lang="en-US" sz="2800" dirty="0">
              <a:solidFill>
                <a:srgbClr val="002060"/>
              </a:solidFill>
            </a:endParaRPr>
          </a:p>
        </p:txBody>
      </p:sp>
      <p:sp>
        <p:nvSpPr>
          <p:cNvPr id="1026" name="AutoShape 2" descr="BANDWIDTH OF SIGNAL - You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1" name="Rectangle 3"/>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descr="images (11).jpg"/>
          <p:cNvPicPr>
            <a:picLocks noChangeAspect="1"/>
          </p:cNvPicPr>
          <p:nvPr/>
        </p:nvPicPr>
        <p:blipFill>
          <a:blip r:embed="rId2"/>
          <a:stretch>
            <a:fillRect/>
          </a:stretch>
        </p:blipFill>
        <p:spPr>
          <a:xfrm>
            <a:off x="161925" y="914400"/>
            <a:ext cx="4029075" cy="2667000"/>
          </a:xfrm>
          <a:prstGeom prst="rect">
            <a:avLst/>
          </a:prstGeom>
        </p:spPr>
      </p:pic>
      <p:pic>
        <p:nvPicPr>
          <p:cNvPr id="12" name="Picture 11" descr="images (12).jpg"/>
          <p:cNvPicPr>
            <a:picLocks noChangeAspect="1"/>
          </p:cNvPicPr>
          <p:nvPr/>
        </p:nvPicPr>
        <p:blipFill>
          <a:blip r:embed="rId3"/>
          <a:stretch>
            <a:fillRect/>
          </a:stretch>
        </p:blipFill>
        <p:spPr>
          <a:xfrm>
            <a:off x="4419600" y="914401"/>
            <a:ext cx="4191000" cy="2667000"/>
          </a:xfrm>
          <a:prstGeom prst="rect">
            <a:avLst/>
          </a:prstGeom>
        </p:spPr>
      </p:pic>
      <p:pic>
        <p:nvPicPr>
          <p:cNvPr id="13" name="Picture 12" descr="images (17).jpg"/>
          <p:cNvPicPr>
            <a:picLocks noChangeAspect="1"/>
          </p:cNvPicPr>
          <p:nvPr/>
        </p:nvPicPr>
        <p:blipFill>
          <a:blip r:embed="rId4"/>
          <a:stretch>
            <a:fillRect/>
          </a:stretch>
        </p:blipFill>
        <p:spPr>
          <a:xfrm>
            <a:off x="228600" y="3733799"/>
            <a:ext cx="3962400" cy="2895601"/>
          </a:xfrm>
          <a:prstGeom prst="rect">
            <a:avLst/>
          </a:prstGeom>
        </p:spPr>
      </p:pic>
      <p:pic>
        <p:nvPicPr>
          <p:cNvPr id="15" name="Picture 14" descr="images (10).jpg"/>
          <p:cNvPicPr>
            <a:picLocks noChangeAspect="1"/>
          </p:cNvPicPr>
          <p:nvPr/>
        </p:nvPicPr>
        <p:blipFill>
          <a:blip r:embed="rId5"/>
          <a:stretch>
            <a:fillRect/>
          </a:stretch>
        </p:blipFill>
        <p:spPr>
          <a:xfrm>
            <a:off x="4419600" y="3809999"/>
            <a:ext cx="4419600" cy="26855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par>
                                <p:cTn id="17" presetID="2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ppt_x</p:attrName>
                                        </p:attrNameLst>
                                      </p:cBhvr>
                                      <p:tavLst>
                                        <p:tav tm="0">
                                          <p:val>
                                            <p:strVal val="#ppt_x-.2"/>
                                          </p:val>
                                        </p:tav>
                                        <p:tav tm="100000">
                                          <p:val>
                                            <p:strVal val="#ppt_x"/>
                                          </p:val>
                                        </p:tav>
                                      </p:tavLst>
                                    </p:anim>
                                    <p:anim calcmode="lin" valueType="num">
                                      <p:cBhvr>
                                        <p:cTn id="2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
                                        </p:tgtEl>
                                      </p:cBhvr>
                                    </p:animEffect>
                                  </p:childTnLst>
                                </p:cTn>
                              </p:par>
                              <p:par>
                                <p:cTn id="22" presetID="29"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ppt_x</p:attrName>
                                        </p:attrNameLst>
                                      </p:cBhvr>
                                      <p:tavLst>
                                        <p:tav tm="0">
                                          <p:val>
                                            <p:strVal val="#ppt_x-.2"/>
                                          </p:val>
                                        </p:tav>
                                        <p:tav tm="100000">
                                          <p:val>
                                            <p:strVal val="#ppt_x"/>
                                          </p:val>
                                        </p:tav>
                                      </p:tavLst>
                                    </p:anim>
                                    <p:anim calcmode="lin" valueType="num">
                                      <p:cBhvr>
                                        <p:cTn id="2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
                                        </p:tgtEl>
                                      </p:cBhvr>
                                    </p:animEffect>
                                  </p:childTnLst>
                                </p:cTn>
                              </p:par>
                              <p:par>
                                <p:cTn id="27" presetID="29"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ppt_x</p:attrName>
                                        </p:attrNameLst>
                                      </p:cBhvr>
                                      <p:tavLst>
                                        <p:tav tm="0">
                                          <p:val>
                                            <p:strVal val="#ppt_x-.2"/>
                                          </p:val>
                                        </p:tav>
                                        <p:tav tm="100000">
                                          <p:val>
                                            <p:strVal val="#ppt_x"/>
                                          </p:val>
                                        </p:tav>
                                      </p:tavLst>
                                    </p:anim>
                                    <p:anim calcmode="lin" valueType="num">
                                      <p:cBhvr>
                                        <p:cTn id="3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057400"/>
            <a:ext cx="2090637" cy="707886"/>
          </a:xfrm>
          <a:prstGeom prst="rect">
            <a:avLst/>
          </a:prstGeom>
        </p:spPr>
        <p:txBody>
          <a:bodyPr wrap="none">
            <a:spAutoFit/>
          </a:bodyPr>
          <a:lstStyle/>
          <a:p>
            <a:pPr algn="ctr"/>
            <a:r>
              <a:rPr lang="bn-IN" sz="4000" b="1" dirty="0" smtClean="0">
                <a:solidFill>
                  <a:srgbClr val="4E123E"/>
                </a:solidFill>
                <a:latin typeface="NikoshBAN" pitchFamily="2" charset="0"/>
                <a:cs typeface="NikoshBAN" pitchFamily="2" charset="0"/>
              </a:rPr>
              <a:t>পাঠ ঘোষণা </a:t>
            </a:r>
            <a:endParaRPr lang="en-US" sz="4000" dirty="0">
              <a:solidFill>
                <a:srgbClr val="4E123E"/>
              </a:solidFill>
            </a:endParaRPr>
          </a:p>
        </p:txBody>
      </p:sp>
      <p:sp>
        <p:nvSpPr>
          <p:cNvPr id="3" name="Rectangle 2"/>
          <p:cNvSpPr/>
          <p:nvPr/>
        </p:nvSpPr>
        <p:spPr>
          <a:xfrm>
            <a:off x="381000" y="3124200"/>
            <a:ext cx="3200400" cy="1754326"/>
          </a:xfrm>
          <a:prstGeom prst="rect">
            <a:avLst/>
          </a:prstGeom>
        </p:spPr>
        <p:txBody>
          <a:bodyPr wrap="square">
            <a:spAutoFit/>
          </a:bodyPr>
          <a:lstStyle/>
          <a:p>
            <a:r>
              <a:rPr lang="bn-IN" sz="3600" b="1" dirty="0" smtClean="0">
                <a:solidFill>
                  <a:srgbClr val="002060"/>
                </a:solidFill>
                <a:latin typeface="NikoshBAN" pitchFamily="2" charset="0"/>
                <a:cs typeface="NikoshBAN" pitchFamily="2" charset="0"/>
              </a:rPr>
              <a:t>আলোচ্য </a:t>
            </a:r>
            <a:r>
              <a:rPr lang="bn-IN" sz="3600" b="1" dirty="0" smtClean="0">
                <a:solidFill>
                  <a:srgbClr val="002060"/>
                </a:solidFill>
                <a:latin typeface="NikoshBAN" pitchFamily="2" charset="0"/>
                <a:cs typeface="NikoshBAN" pitchFamily="2" charset="0"/>
              </a:rPr>
              <a:t>বিষয়-আইসিটি নির্ভর উৎপাদন ব্যবস্থা</a:t>
            </a:r>
            <a:endParaRPr lang="en-US" sz="3600" dirty="0">
              <a:solidFill>
                <a:srgbClr val="002060"/>
              </a:solidFill>
            </a:endParaRPr>
          </a:p>
        </p:txBody>
      </p:sp>
      <p:pic>
        <p:nvPicPr>
          <p:cNvPr id="7" name="Picture 6" descr="images (18).jpg"/>
          <p:cNvPicPr>
            <a:picLocks noChangeAspect="1"/>
          </p:cNvPicPr>
          <p:nvPr/>
        </p:nvPicPr>
        <p:blipFill>
          <a:blip r:embed="rId2"/>
          <a:stretch>
            <a:fillRect/>
          </a:stretch>
        </p:blipFill>
        <p:spPr>
          <a:xfrm>
            <a:off x="3124200" y="457200"/>
            <a:ext cx="5486400" cy="609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p:cNvSpPr/>
          <p:nvPr/>
        </p:nvSpPr>
        <p:spPr>
          <a:xfrm>
            <a:off x="2209800" y="152400"/>
            <a:ext cx="4495800" cy="990600"/>
          </a:xfrm>
          <a:prstGeom prst="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NikoshBAN" pitchFamily="2" charset="0"/>
                <a:cs typeface="NikoshBAN" pitchFamily="2" charset="0"/>
              </a:rPr>
              <a:t>উৎপাদন</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ব্যবস্থায়</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টেলিযোগাযোগ</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সেবা</a:t>
            </a:r>
            <a:endParaRPr lang="en-US" sz="2800" b="1" dirty="0">
              <a:solidFill>
                <a:schemeClr val="tx1"/>
              </a:solidFill>
              <a:latin typeface="NikoshBAN" pitchFamily="2" charset="0"/>
              <a:cs typeface="NikoshBAN" pitchFamily="2" charset="0"/>
            </a:endParaRPr>
          </a:p>
        </p:txBody>
      </p:sp>
      <p:pic>
        <p:nvPicPr>
          <p:cNvPr id="7" name="Picture 6" descr="green-2.jpg"/>
          <p:cNvPicPr>
            <a:picLocks noChangeAspect="1"/>
          </p:cNvPicPr>
          <p:nvPr/>
        </p:nvPicPr>
        <p:blipFill>
          <a:blip r:embed="rId2"/>
          <a:srcRect b="8108"/>
          <a:stretch>
            <a:fillRect/>
          </a:stretch>
        </p:blipFill>
        <p:spPr>
          <a:xfrm>
            <a:off x="6096000" y="1219200"/>
            <a:ext cx="2743200" cy="2590800"/>
          </a:xfrm>
          <a:prstGeom prst="rect">
            <a:avLst/>
          </a:prstGeom>
        </p:spPr>
      </p:pic>
      <p:sp>
        <p:nvSpPr>
          <p:cNvPr id="8" name="Rectangle 7"/>
          <p:cNvSpPr/>
          <p:nvPr/>
        </p:nvSpPr>
        <p:spPr>
          <a:xfrm>
            <a:off x="5712279" y="3886200"/>
            <a:ext cx="3203121" cy="369332"/>
          </a:xfrm>
          <a:prstGeom prst="rect">
            <a:avLst/>
          </a:prstGeom>
        </p:spPr>
        <p:txBody>
          <a:bodyPr wrap="none">
            <a:spAutoFit/>
          </a:bodyPr>
          <a:lstStyle/>
          <a:p>
            <a:r>
              <a:rPr lang="as-IN" dirty="0" smtClean="0">
                <a:latin typeface="NikoshBAN" pitchFamily="2" charset="0"/>
                <a:cs typeface="NikoshBAN" pitchFamily="2" charset="0"/>
              </a:rPr>
              <a:t>প্রান্তিক কৃষকদের পাশে গ্রীন ডেল্টা ইন্স্যুরেন্স</a:t>
            </a:r>
            <a:endParaRPr lang="as-IN" dirty="0">
              <a:latin typeface="NikoshBAN" pitchFamily="2" charset="0"/>
              <a:cs typeface="NikoshBAN" pitchFamily="2" charset="0"/>
            </a:endParaRPr>
          </a:p>
        </p:txBody>
      </p:sp>
      <p:pic>
        <p:nvPicPr>
          <p:cNvPr id="9" name="Picture 8" descr="Mobile-banking-in-Bangladesh.jpg"/>
          <p:cNvPicPr>
            <a:picLocks noChangeAspect="1"/>
          </p:cNvPicPr>
          <p:nvPr/>
        </p:nvPicPr>
        <p:blipFill>
          <a:blip r:embed="rId3"/>
          <a:stretch>
            <a:fillRect/>
          </a:stretch>
        </p:blipFill>
        <p:spPr>
          <a:xfrm>
            <a:off x="3352800" y="1295400"/>
            <a:ext cx="2414588" cy="3657600"/>
          </a:xfrm>
          <a:prstGeom prst="rect">
            <a:avLst/>
          </a:prstGeom>
        </p:spPr>
      </p:pic>
      <p:pic>
        <p:nvPicPr>
          <p:cNvPr id="10" name="Picture 9" descr="images (6).jpg"/>
          <p:cNvPicPr>
            <a:picLocks noChangeAspect="1"/>
          </p:cNvPicPr>
          <p:nvPr/>
        </p:nvPicPr>
        <p:blipFill>
          <a:blip r:embed="rId4"/>
          <a:stretch>
            <a:fillRect/>
          </a:stretch>
        </p:blipFill>
        <p:spPr>
          <a:xfrm>
            <a:off x="228600" y="1143000"/>
            <a:ext cx="2847975" cy="2667000"/>
          </a:xfrm>
          <a:prstGeom prst="rect">
            <a:avLst/>
          </a:prstGeom>
        </p:spPr>
      </p:pic>
      <p:sp>
        <p:nvSpPr>
          <p:cNvPr id="11" name="Rectangle 10"/>
          <p:cNvSpPr/>
          <p:nvPr/>
        </p:nvSpPr>
        <p:spPr>
          <a:xfrm>
            <a:off x="304800" y="3810000"/>
            <a:ext cx="2514600" cy="646331"/>
          </a:xfrm>
          <a:prstGeom prst="rect">
            <a:avLst/>
          </a:prstGeom>
        </p:spPr>
        <p:txBody>
          <a:bodyPr wrap="square">
            <a:spAutoFit/>
          </a:bodyPr>
          <a:lstStyle/>
          <a:p>
            <a:pPr algn="ctr" fontAlgn="base"/>
            <a:r>
              <a:rPr lang="as-IN" b="1" dirty="0" smtClean="0">
                <a:latin typeface="NikoshBAN" pitchFamily="2" charset="0"/>
                <a:cs typeface="NikoshBAN" pitchFamily="2" charset="0"/>
              </a:rPr>
              <a:t>ডিজিটালাইজেশনের সুবিধা পাচ্ছেন কৃষকরা</a:t>
            </a:r>
            <a:endParaRPr lang="as-IN" b="1" dirty="0">
              <a:latin typeface="NikoshBAN" pitchFamily="2" charset="0"/>
              <a:cs typeface="NikoshBAN" pitchFamily="2" charset="0"/>
            </a:endParaRPr>
          </a:p>
        </p:txBody>
      </p:sp>
      <p:sp>
        <p:nvSpPr>
          <p:cNvPr id="12" name="Rectangle 11"/>
          <p:cNvSpPr/>
          <p:nvPr/>
        </p:nvSpPr>
        <p:spPr>
          <a:xfrm>
            <a:off x="344787" y="6488668"/>
            <a:ext cx="2398413" cy="369332"/>
          </a:xfrm>
          <a:prstGeom prst="rect">
            <a:avLst/>
          </a:prstGeom>
        </p:spPr>
        <p:txBody>
          <a:bodyPr wrap="none">
            <a:spAutoFit/>
          </a:bodyPr>
          <a:lstStyle/>
          <a:p>
            <a:r>
              <a:rPr lang="as-IN" dirty="0" smtClean="0">
                <a:latin typeface="NikoshBAN" pitchFamily="2" charset="0"/>
                <a:cs typeface="NikoshBAN" pitchFamily="2" charset="0"/>
              </a:rPr>
              <a:t>কৃষকের দোর গোড়ায় তথ্য সেবা</a:t>
            </a:r>
            <a:endParaRPr lang="en-US" dirty="0">
              <a:latin typeface="NikoshBAN" pitchFamily="2" charset="0"/>
              <a:cs typeface="NikoshBAN" pitchFamily="2" charset="0"/>
            </a:endParaRPr>
          </a:p>
        </p:txBody>
      </p:sp>
      <p:pic>
        <p:nvPicPr>
          <p:cNvPr id="13" name="Picture 12" descr="images (7).jpg"/>
          <p:cNvPicPr>
            <a:picLocks noChangeAspect="1"/>
          </p:cNvPicPr>
          <p:nvPr/>
        </p:nvPicPr>
        <p:blipFill>
          <a:blip r:embed="rId5"/>
          <a:stretch>
            <a:fillRect/>
          </a:stretch>
        </p:blipFill>
        <p:spPr>
          <a:xfrm>
            <a:off x="238125" y="4629150"/>
            <a:ext cx="2581275" cy="1771650"/>
          </a:xfrm>
          <a:prstGeom prst="rect">
            <a:avLst/>
          </a:prstGeom>
        </p:spPr>
      </p:pic>
      <p:pic>
        <p:nvPicPr>
          <p:cNvPr id="14" name="Picture 13" descr="images (8).jpg"/>
          <p:cNvPicPr>
            <a:picLocks noChangeAspect="1"/>
          </p:cNvPicPr>
          <p:nvPr/>
        </p:nvPicPr>
        <p:blipFill>
          <a:blip r:embed="rId6"/>
          <a:stretch>
            <a:fillRect/>
          </a:stretch>
        </p:blipFill>
        <p:spPr>
          <a:xfrm>
            <a:off x="6057900" y="4267200"/>
            <a:ext cx="2857500" cy="1600200"/>
          </a:xfrm>
          <a:prstGeom prst="rect">
            <a:avLst/>
          </a:prstGeom>
        </p:spPr>
      </p:pic>
      <p:sp>
        <p:nvSpPr>
          <p:cNvPr id="15" name="Rectangle 14"/>
          <p:cNvSpPr/>
          <p:nvPr/>
        </p:nvSpPr>
        <p:spPr>
          <a:xfrm>
            <a:off x="6135987" y="5943600"/>
            <a:ext cx="2398413" cy="369332"/>
          </a:xfrm>
          <a:prstGeom prst="rect">
            <a:avLst/>
          </a:prstGeom>
        </p:spPr>
        <p:txBody>
          <a:bodyPr wrap="none">
            <a:spAutoFit/>
          </a:bodyPr>
          <a:lstStyle/>
          <a:p>
            <a:r>
              <a:rPr lang="as-IN" dirty="0" smtClean="0">
                <a:latin typeface="NikoshBAN" pitchFamily="2" charset="0"/>
                <a:cs typeface="NikoshBAN" pitchFamily="2" charset="0"/>
              </a:rPr>
              <a:t>কৃষকের দোর গোড়ায় তথ্য সেবা</a:t>
            </a:r>
            <a:endParaRPr lang="en-US" dirty="0">
              <a:latin typeface="NikoshBAN" pitchFamily="2" charset="0"/>
              <a:cs typeface="NikoshBAN" pitchFamily="2" charset="0"/>
            </a:endParaRPr>
          </a:p>
        </p:txBody>
      </p:sp>
      <p:sp>
        <p:nvSpPr>
          <p:cNvPr id="16" name="Rectangle 15"/>
          <p:cNvSpPr/>
          <p:nvPr/>
        </p:nvSpPr>
        <p:spPr>
          <a:xfrm>
            <a:off x="3505200" y="5334000"/>
            <a:ext cx="1675459" cy="369332"/>
          </a:xfrm>
          <a:prstGeom prst="rect">
            <a:avLst/>
          </a:prstGeom>
        </p:spPr>
        <p:txBody>
          <a:bodyPr wrap="none">
            <a:spAutoFit/>
          </a:bodyPr>
          <a:lstStyle/>
          <a:p>
            <a:r>
              <a:rPr lang="as-IN" dirty="0" smtClean="0">
                <a:latin typeface="NikoshBAN" pitchFamily="2" charset="0"/>
                <a:cs typeface="NikoshBAN" pitchFamily="2" charset="0"/>
              </a:rPr>
              <a:t>“কৃষি কল সেন্টারের”</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ppt_x</p:attrName>
                                        </p:attrNameLst>
                                      </p:cBhvr>
                                      <p:tavLst>
                                        <p:tav tm="0">
                                          <p:val>
                                            <p:strVal val="#ppt_x-.2"/>
                                          </p:val>
                                        </p:tav>
                                        <p:tav tm="100000">
                                          <p:val>
                                            <p:strVal val="#ppt_x"/>
                                          </p:val>
                                        </p:tav>
                                      </p:tavLst>
                                    </p:anim>
                                    <p:anim calcmode="lin" valueType="num">
                                      <p:cBhvr>
                                        <p:cTn id="2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
                                        </p:tgtEl>
                                      </p:cBhvr>
                                    </p:animEffect>
                                  </p:childTnLst>
                                </p:cTn>
                              </p:par>
                              <p:par>
                                <p:cTn id="22" presetID="29"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ppt_x</p:attrName>
                                        </p:attrNameLst>
                                      </p:cBhvr>
                                      <p:tavLst>
                                        <p:tav tm="0">
                                          <p:val>
                                            <p:strVal val="#ppt_x-.2"/>
                                          </p:val>
                                        </p:tav>
                                        <p:tav tm="100000">
                                          <p:val>
                                            <p:strVal val="#ppt_x"/>
                                          </p:val>
                                        </p:tav>
                                      </p:tavLst>
                                    </p:anim>
                                    <p:anim calcmode="lin" valueType="num">
                                      <p:cBhvr>
                                        <p:cTn id="2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ppt_x</p:attrName>
                                        </p:attrNameLst>
                                      </p:cBhvr>
                                      <p:tavLst>
                                        <p:tav tm="0">
                                          <p:val>
                                            <p:strVal val="#ppt_x-.2"/>
                                          </p:val>
                                        </p:tav>
                                        <p:tav tm="100000">
                                          <p:val>
                                            <p:strVal val="#ppt_x"/>
                                          </p:val>
                                        </p:tav>
                                      </p:tavLst>
                                    </p:anim>
                                    <p:anim calcmode="lin" valueType="num">
                                      <p:cBhvr>
                                        <p:cTn id="3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2"/>
                                        </p:tgtEl>
                                      </p:cBhvr>
                                    </p:animEffect>
                                  </p:childTnLst>
                                </p:cTn>
                              </p:par>
                              <p:par>
                                <p:cTn id="32" presetID="29"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ppt_x</p:attrName>
                                        </p:attrNameLst>
                                      </p:cBhvr>
                                      <p:tavLst>
                                        <p:tav tm="0">
                                          <p:val>
                                            <p:strVal val="#ppt_x-.2"/>
                                          </p:val>
                                        </p:tav>
                                        <p:tav tm="100000">
                                          <p:val>
                                            <p:strVal val="#ppt_x"/>
                                          </p:val>
                                        </p:tav>
                                      </p:tavLst>
                                    </p:anim>
                                    <p:anim calcmode="lin" valueType="num">
                                      <p:cBhvr>
                                        <p:cTn id="3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6" dur="1000"/>
                                        <p:tgtEl>
                                          <p:spTgt spid="9"/>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ppt_x</p:attrName>
                                        </p:attrNameLst>
                                      </p:cBhvr>
                                      <p:tavLst>
                                        <p:tav tm="0">
                                          <p:val>
                                            <p:strVal val="#ppt_x-.2"/>
                                          </p:val>
                                        </p:tav>
                                        <p:tav tm="100000">
                                          <p:val>
                                            <p:strVal val="#ppt_x"/>
                                          </p:val>
                                        </p:tav>
                                      </p:tavLst>
                                    </p:anim>
                                    <p:anim calcmode="lin" valueType="num">
                                      <p:cBhvr>
                                        <p:cTn id="4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6"/>
                                        </p:tgtEl>
                                      </p:cBhvr>
                                    </p:animEffect>
                                  </p:childTnLst>
                                </p:cTn>
                              </p:par>
                              <p:par>
                                <p:cTn id="42" presetID="29"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ppt_x</p:attrName>
                                        </p:attrNameLst>
                                      </p:cBhvr>
                                      <p:tavLst>
                                        <p:tav tm="0">
                                          <p:val>
                                            <p:strVal val="#ppt_x-.2"/>
                                          </p:val>
                                        </p:tav>
                                        <p:tav tm="100000">
                                          <p:val>
                                            <p:strVal val="#ppt_x"/>
                                          </p:val>
                                        </p:tav>
                                      </p:tavLst>
                                    </p:anim>
                                    <p:anim calcmode="lin" valueType="num">
                                      <p:cBhvr>
                                        <p:cTn id="4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6" dur="1000"/>
                                        <p:tgtEl>
                                          <p:spTgt spid="7"/>
                                        </p:tgtEl>
                                      </p:cBhvr>
                                    </p:animEffect>
                                  </p:childTnLst>
                                </p:cTn>
                              </p:par>
                              <p:par>
                                <p:cTn id="47" presetID="29"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ppt_x</p:attrName>
                                        </p:attrNameLst>
                                      </p:cBhvr>
                                      <p:tavLst>
                                        <p:tav tm="0">
                                          <p:val>
                                            <p:strVal val="#ppt_x-.2"/>
                                          </p:val>
                                        </p:tav>
                                        <p:tav tm="100000">
                                          <p:val>
                                            <p:strVal val="#ppt_x"/>
                                          </p:val>
                                        </p:tav>
                                      </p:tavLst>
                                    </p:anim>
                                    <p:anim calcmode="lin" valueType="num">
                                      <p:cBhvr>
                                        <p:cTn id="5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8"/>
                                        </p:tgtEl>
                                      </p:cBhvr>
                                    </p:animEffect>
                                  </p:childTnLst>
                                </p:cTn>
                              </p:par>
                              <p:par>
                                <p:cTn id="52" presetID="29"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ppt_x</p:attrName>
                                        </p:attrNameLst>
                                      </p:cBhvr>
                                      <p:tavLst>
                                        <p:tav tm="0">
                                          <p:val>
                                            <p:strVal val="#ppt_x-.2"/>
                                          </p:val>
                                        </p:tav>
                                        <p:tav tm="100000">
                                          <p:val>
                                            <p:strVal val="#ppt_x"/>
                                          </p:val>
                                        </p:tav>
                                      </p:tavLst>
                                    </p:anim>
                                    <p:anim calcmode="lin" valueType="num">
                                      <p:cBhvr>
                                        <p:cTn id="5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4"/>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ppt_x</p:attrName>
                                        </p:attrNameLst>
                                      </p:cBhvr>
                                      <p:tavLst>
                                        <p:tav tm="0">
                                          <p:val>
                                            <p:strVal val="#ppt_x-.2"/>
                                          </p:val>
                                        </p:tav>
                                        <p:tav tm="100000">
                                          <p:val>
                                            <p:strVal val="#ppt_x"/>
                                          </p:val>
                                        </p:tav>
                                      </p:tavLst>
                                    </p:anim>
                                    <p:anim calcmode="lin" valueType="num">
                                      <p:cBhvr>
                                        <p:cTn id="6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P spid="12"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3276600" cy="707886"/>
          </a:xfrm>
          <a:prstGeom prst="rect">
            <a:avLst/>
          </a:prstGeom>
        </p:spPr>
        <p:txBody>
          <a:bodyPr wrap="square">
            <a:spAutoFit/>
          </a:bodyPr>
          <a:lstStyle/>
          <a:p>
            <a:pPr algn="ctr"/>
            <a:r>
              <a:rPr lang="bn-IN" sz="4000" b="1" dirty="0" smtClean="0">
                <a:solidFill>
                  <a:schemeClr val="accent2">
                    <a:lumMod val="75000"/>
                  </a:schemeClr>
                </a:solidFill>
                <a:latin typeface="NikoshBAN" pitchFamily="2" charset="0"/>
                <a:cs typeface="NikoshBAN" pitchFamily="2" charset="0"/>
              </a:rPr>
              <a:t>শিখনফল</a:t>
            </a:r>
            <a:endParaRPr lang="en-US" sz="4000" dirty="0">
              <a:solidFill>
                <a:schemeClr val="accent2">
                  <a:lumMod val="75000"/>
                </a:schemeClr>
              </a:solidFill>
            </a:endParaRPr>
          </a:p>
        </p:txBody>
      </p:sp>
      <p:sp>
        <p:nvSpPr>
          <p:cNvPr id="3" name="Rectangle 2"/>
          <p:cNvSpPr/>
          <p:nvPr/>
        </p:nvSpPr>
        <p:spPr>
          <a:xfrm>
            <a:off x="609600" y="1219200"/>
            <a:ext cx="4953000" cy="646331"/>
          </a:xfrm>
          <a:prstGeom prst="rect">
            <a:avLst/>
          </a:prstGeom>
        </p:spPr>
        <p:txBody>
          <a:bodyPr wrap="square">
            <a:spAutoFit/>
          </a:bodyPr>
          <a:lstStyle/>
          <a:p>
            <a:pPr algn="just"/>
            <a:r>
              <a:rPr lang="bn-IN" sz="3600" b="1" dirty="0" smtClean="0">
                <a:solidFill>
                  <a:srgbClr val="0070C0"/>
                </a:solidFill>
                <a:latin typeface="NikoshBAN" pitchFamily="2" charset="0"/>
                <a:cs typeface="NikoshBAN" pitchFamily="2" charset="0"/>
              </a:rPr>
              <a:t>পাঠ শেষে শিক্ষার্থীরা .........</a:t>
            </a:r>
            <a:endParaRPr lang="en-US" sz="3600" dirty="0">
              <a:solidFill>
                <a:srgbClr val="0070C0"/>
              </a:solidFill>
            </a:endParaRPr>
          </a:p>
        </p:txBody>
      </p:sp>
      <p:sp>
        <p:nvSpPr>
          <p:cNvPr id="4" name="Rectangle 3"/>
          <p:cNvSpPr/>
          <p:nvPr/>
        </p:nvSpPr>
        <p:spPr>
          <a:xfrm>
            <a:off x="533400" y="2149257"/>
            <a:ext cx="3810000" cy="3539430"/>
          </a:xfrm>
          <a:prstGeom prst="rect">
            <a:avLst/>
          </a:prstGeom>
        </p:spPr>
        <p:txBody>
          <a:bodyPr wrap="square">
            <a:spAutoFit/>
          </a:bodyPr>
          <a:lstStyle/>
          <a:p>
            <a:pPr algn="just"/>
            <a:r>
              <a:rPr lang="bn-IN" sz="2800" b="1" dirty="0" smtClean="0">
                <a:solidFill>
                  <a:schemeClr val="tx2"/>
                </a:solidFill>
                <a:latin typeface="NikoshBAN" pitchFamily="2" charset="0"/>
                <a:cs typeface="NikoshBAN" pitchFamily="2" charset="0"/>
              </a:rPr>
              <a:t>১। </a:t>
            </a:r>
            <a:r>
              <a:rPr lang="bn-IN" sz="2800" b="1" dirty="0" smtClean="0">
                <a:solidFill>
                  <a:schemeClr val="tx2"/>
                </a:solidFill>
                <a:latin typeface="NikoshBAN" pitchFamily="2" charset="0"/>
                <a:cs typeface="NikoshBAN" pitchFamily="2" charset="0"/>
              </a:rPr>
              <a:t>কৃষিক্ষেত্রে ডিজিটালাইজেশন </a:t>
            </a:r>
            <a:r>
              <a:rPr lang="bn-IN" sz="2800" b="1" dirty="0" smtClean="0">
                <a:solidFill>
                  <a:schemeClr val="tx2"/>
                </a:solidFill>
                <a:latin typeface="NikoshBAN" pitchFamily="2" charset="0"/>
                <a:cs typeface="NikoshBAN" pitchFamily="2" charset="0"/>
              </a:rPr>
              <a:t>কি বলতে পারবে;</a:t>
            </a:r>
            <a:endParaRPr lang="bn-IN" sz="2800" b="1" dirty="0" smtClean="0">
              <a:solidFill>
                <a:schemeClr val="tx2"/>
              </a:solidFill>
              <a:latin typeface="NikoshBAN" pitchFamily="2" charset="0"/>
              <a:cs typeface="NikoshBAN" pitchFamily="2" charset="0"/>
            </a:endParaRPr>
          </a:p>
          <a:p>
            <a:pPr algn="just"/>
            <a:r>
              <a:rPr lang="bn-IN" sz="2800" b="1" dirty="0" smtClean="0">
                <a:solidFill>
                  <a:schemeClr val="tx2"/>
                </a:solidFill>
                <a:latin typeface="NikoshBAN" pitchFamily="2" charset="0"/>
                <a:cs typeface="NikoshBAN" pitchFamily="2" charset="0"/>
              </a:rPr>
              <a:t> </a:t>
            </a:r>
            <a:r>
              <a:rPr lang="bn-IN" sz="2800" b="1" dirty="0" smtClean="0">
                <a:solidFill>
                  <a:schemeClr val="tx2"/>
                </a:solidFill>
                <a:latin typeface="NikoshBAN" pitchFamily="2" charset="0"/>
                <a:cs typeface="NikoshBAN" pitchFamily="2" charset="0"/>
              </a:rPr>
              <a:t>২</a:t>
            </a:r>
            <a:r>
              <a:rPr lang="bn-IN"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উৎপাদন</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ব্যবস্থায়</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টেলিযোগাযোগ</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সেবা</a:t>
            </a:r>
            <a:r>
              <a:rPr lang="bn-IN" sz="2800" b="1" dirty="0" smtClean="0">
                <a:solidFill>
                  <a:schemeClr val="tx2"/>
                </a:solidFill>
                <a:latin typeface="NikoshBAN" pitchFamily="2" charset="0"/>
                <a:cs typeface="NikoshBAN" pitchFamily="2" charset="0"/>
              </a:rPr>
              <a:t> কিভাবে  কৃষকদের কৃষিবিপ্লব ঘটিয়েছে-ব্যাখ্যা </a:t>
            </a:r>
            <a:r>
              <a:rPr lang="bn-IN" sz="2800" b="1" dirty="0" smtClean="0">
                <a:solidFill>
                  <a:schemeClr val="tx2"/>
                </a:solidFill>
                <a:latin typeface="NikoshBAN" pitchFamily="2" charset="0"/>
                <a:cs typeface="NikoshBAN" pitchFamily="2" charset="0"/>
              </a:rPr>
              <a:t>করতে পারবে;</a:t>
            </a:r>
          </a:p>
          <a:p>
            <a:pPr algn="just"/>
            <a:r>
              <a:rPr lang="bn-IN" sz="2800" b="1" dirty="0" smtClean="0">
                <a:solidFill>
                  <a:schemeClr val="tx2"/>
                </a:solidFill>
                <a:latin typeface="NikoshBAN" pitchFamily="2" charset="0"/>
                <a:cs typeface="NikoshBAN" pitchFamily="2" charset="0"/>
              </a:rPr>
              <a:t>৩। </a:t>
            </a:r>
            <a:r>
              <a:rPr lang="en-US" sz="2800" b="1" dirty="0" err="1" smtClean="0">
                <a:solidFill>
                  <a:schemeClr val="tx2"/>
                </a:solidFill>
                <a:latin typeface="NikoshBAN" pitchFamily="2" charset="0"/>
                <a:cs typeface="NikoshBAN" pitchFamily="2" charset="0"/>
              </a:rPr>
              <a:t>উৎপাদন</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ব্যবস্থায়</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ইন্টারনেট</a:t>
            </a:r>
            <a:r>
              <a:rPr lang="bn-IN" sz="2800" b="1" dirty="0" smtClean="0">
                <a:solidFill>
                  <a:schemeClr val="tx2"/>
                </a:solidFill>
                <a:latin typeface="NikoshBAN" pitchFamily="2" charset="0"/>
                <a:cs typeface="NikoshBAN" pitchFamily="2" charset="0"/>
              </a:rPr>
              <a:t> এর ভূমিকা </a:t>
            </a:r>
            <a:r>
              <a:rPr lang="bn-IN" sz="2800" b="1" dirty="0" smtClean="0">
                <a:solidFill>
                  <a:schemeClr val="tx2"/>
                </a:solidFill>
                <a:latin typeface="NikoshBAN" pitchFamily="2" charset="0"/>
                <a:cs typeface="NikoshBAN" pitchFamily="2" charset="0"/>
              </a:rPr>
              <a:t>ব্যাখ্যা করতে পারবে।</a:t>
            </a:r>
            <a:endParaRPr lang="bn-IN" sz="2800" b="1" dirty="0" smtClean="0">
              <a:solidFill>
                <a:schemeClr val="tx2"/>
              </a:solidFill>
              <a:latin typeface="NikoshBAN" pitchFamily="2" charset="0"/>
              <a:cs typeface="NikoshBAN" pitchFamily="2" charset="0"/>
            </a:endParaRPr>
          </a:p>
        </p:txBody>
      </p:sp>
      <p:pic>
        <p:nvPicPr>
          <p:cNvPr id="7" name="Picture 6" descr="images (21).jpg"/>
          <p:cNvPicPr>
            <a:picLocks noChangeAspect="1"/>
          </p:cNvPicPr>
          <p:nvPr/>
        </p:nvPicPr>
        <p:blipFill>
          <a:blip r:embed="rId2"/>
          <a:stretch>
            <a:fillRect/>
          </a:stretch>
        </p:blipFill>
        <p:spPr>
          <a:xfrm>
            <a:off x="4800600" y="1143000"/>
            <a:ext cx="4114800" cy="525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ave 7"/>
          <p:cNvSpPr/>
          <p:nvPr/>
        </p:nvSpPr>
        <p:spPr>
          <a:xfrm>
            <a:off x="2209800" y="152400"/>
            <a:ext cx="4495800" cy="990600"/>
          </a:xfrm>
          <a:prstGeom prst="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উপাত্ত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সংগ্রহ</a:t>
            </a:r>
            <a:endParaRPr lang="en-US" sz="2800" dirty="0">
              <a:solidFill>
                <a:schemeClr val="tx1"/>
              </a:solidFill>
              <a:latin typeface="NikoshBAN" pitchFamily="2" charset="0"/>
              <a:cs typeface="NikoshBAN" pitchFamily="2" charset="0"/>
            </a:endParaRPr>
          </a:p>
        </p:txBody>
      </p:sp>
      <p:pic>
        <p:nvPicPr>
          <p:cNvPr id="9" name="Picture 8" descr="agriculture-inner20190609111138.jpg"/>
          <p:cNvPicPr>
            <a:picLocks noChangeAspect="1"/>
          </p:cNvPicPr>
          <p:nvPr/>
        </p:nvPicPr>
        <p:blipFill>
          <a:blip r:embed="rId2"/>
          <a:stretch>
            <a:fillRect/>
          </a:stretch>
        </p:blipFill>
        <p:spPr>
          <a:xfrm>
            <a:off x="228600" y="1323975"/>
            <a:ext cx="3739892" cy="2105025"/>
          </a:xfrm>
          <a:prstGeom prst="rect">
            <a:avLst/>
          </a:prstGeom>
        </p:spPr>
      </p:pic>
      <p:pic>
        <p:nvPicPr>
          <p:cNvPr id="10" name="Picture 9" descr="download (10).jpg"/>
          <p:cNvPicPr>
            <a:picLocks noChangeAspect="1"/>
          </p:cNvPicPr>
          <p:nvPr/>
        </p:nvPicPr>
        <p:blipFill>
          <a:blip r:embed="rId3"/>
          <a:stretch>
            <a:fillRect/>
          </a:stretch>
        </p:blipFill>
        <p:spPr>
          <a:xfrm>
            <a:off x="4724400" y="1295400"/>
            <a:ext cx="3886200" cy="2057400"/>
          </a:xfrm>
          <a:prstGeom prst="rect">
            <a:avLst/>
          </a:prstGeom>
        </p:spPr>
      </p:pic>
      <p:pic>
        <p:nvPicPr>
          <p:cNvPr id="11" name="Picture 10" descr="image-185596-1560032336.jpg"/>
          <p:cNvPicPr>
            <a:picLocks noChangeAspect="1"/>
          </p:cNvPicPr>
          <p:nvPr/>
        </p:nvPicPr>
        <p:blipFill>
          <a:blip r:embed="rId4"/>
          <a:stretch>
            <a:fillRect/>
          </a:stretch>
        </p:blipFill>
        <p:spPr>
          <a:xfrm>
            <a:off x="304800" y="3581400"/>
            <a:ext cx="3657600" cy="2895600"/>
          </a:xfrm>
          <a:prstGeom prst="rect">
            <a:avLst/>
          </a:prstGeom>
        </p:spPr>
      </p:pic>
      <p:pic>
        <p:nvPicPr>
          <p:cNvPr id="12" name="Picture 11" descr="images (15).jpg"/>
          <p:cNvPicPr>
            <a:picLocks noChangeAspect="1"/>
          </p:cNvPicPr>
          <p:nvPr/>
        </p:nvPicPr>
        <p:blipFill>
          <a:blip r:embed="rId5"/>
          <a:stretch>
            <a:fillRect/>
          </a:stretch>
        </p:blipFill>
        <p:spPr>
          <a:xfrm>
            <a:off x="4724400" y="3733800"/>
            <a:ext cx="3838575"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2"/>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gtEl>
                                      </p:cBhvr>
                                    </p:animEffect>
                                  </p:childTnLst>
                                </p:cTn>
                              </p:par>
                              <p:par>
                                <p:cTn id="17" presetID="2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par>
                                <p:cTn id="22" presetID="29"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ppt_x</p:attrName>
                                        </p:attrNameLst>
                                      </p:cBhvr>
                                      <p:tavLst>
                                        <p:tav tm="0">
                                          <p:val>
                                            <p:strVal val="#ppt_x-.2"/>
                                          </p:val>
                                        </p:tav>
                                        <p:tav tm="100000">
                                          <p:val>
                                            <p:strVal val="#ppt_x"/>
                                          </p:val>
                                        </p:tav>
                                      </p:tavLst>
                                    </p:anim>
                                    <p:anim calcmode="lin" valueType="num">
                                      <p:cBhvr>
                                        <p:cTn id="2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1"/>
                                        </p:tgtEl>
                                      </p:cBhvr>
                                    </p:animEffect>
                                  </p:childTnLst>
                                </p:cTn>
                              </p:par>
                              <p:par>
                                <p:cTn id="27" presetID="29"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ppt_x</p:attrName>
                                        </p:attrNameLst>
                                      </p:cBhvr>
                                      <p:tavLst>
                                        <p:tav tm="0">
                                          <p:val>
                                            <p:strVal val="#ppt_x-.2"/>
                                          </p:val>
                                        </p:tav>
                                        <p:tav tm="100000">
                                          <p:val>
                                            <p:strVal val="#ppt_x"/>
                                          </p:val>
                                        </p:tav>
                                      </p:tavLst>
                                    </p:anim>
                                    <p:anim calcmode="lin" valueType="num">
                                      <p:cBhvr>
                                        <p:cTn id="3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318</Words>
  <Application>Microsoft Office PowerPoint</Application>
  <PresentationFormat>On-screen Show (4:3)</PresentationFormat>
  <Paragraphs>85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Susmita</dc:creator>
  <cp:lastModifiedBy>Susmita</cp:lastModifiedBy>
  <cp:revision>173</cp:revision>
  <dcterms:created xsi:type="dcterms:W3CDTF">2006-08-16T00:00:00Z</dcterms:created>
  <dcterms:modified xsi:type="dcterms:W3CDTF">2020-09-29T17:11:29Z</dcterms:modified>
</cp:coreProperties>
</file>