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2" r:id="rId3"/>
    <p:sldId id="334" r:id="rId4"/>
    <p:sldId id="349" r:id="rId5"/>
    <p:sldId id="258" r:id="rId6"/>
    <p:sldId id="259" r:id="rId7"/>
    <p:sldId id="315" r:id="rId8"/>
    <p:sldId id="317" r:id="rId9"/>
    <p:sldId id="299" r:id="rId10"/>
    <p:sldId id="300" r:id="rId11"/>
    <p:sldId id="308" r:id="rId12"/>
    <p:sldId id="301" r:id="rId13"/>
    <p:sldId id="343" r:id="rId14"/>
    <p:sldId id="344" r:id="rId15"/>
    <p:sldId id="342" r:id="rId16"/>
    <p:sldId id="304" r:id="rId17"/>
    <p:sldId id="309" r:id="rId18"/>
    <p:sldId id="302" r:id="rId19"/>
    <p:sldId id="325" r:id="rId20"/>
    <p:sldId id="327" r:id="rId21"/>
    <p:sldId id="345" r:id="rId22"/>
    <p:sldId id="303" r:id="rId23"/>
    <p:sldId id="333" r:id="rId24"/>
    <p:sldId id="306" r:id="rId25"/>
    <p:sldId id="350" r:id="rId26"/>
    <p:sldId id="330" r:id="rId27"/>
    <p:sldId id="351" r:id="rId28"/>
    <p:sldId id="331" r:id="rId29"/>
    <p:sldId id="338" r:id="rId30"/>
    <p:sldId id="339" r:id="rId31"/>
    <p:sldId id="335" r:id="rId32"/>
    <p:sldId id="336" r:id="rId33"/>
    <p:sldId id="337" r:id="rId34"/>
    <p:sldId id="340" r:id="rId35"/>
    <p:sldId id="282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79" autoAdjust="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8D517-1396-4B6D-98AE-5705F354E650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F4A3-0033-481C-ADAE-B57775AA7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6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3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4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4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4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EA13E-B1DF-42D8-8CCF-6ECB3532E6A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C278-C6B3-4581-AC56-3A8ED1D01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859810"/>
            <a:ext cx="4812969" cy="5099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5955" y="2205117"/>
            <a:ext cx="6185647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19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600" dirty="0" smtClean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2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856333" y="471315"/>
            <a:ext cx="56647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আরো তিন প্রকার বৈদ্যুতিক সার্কিট রয়েছে যথা,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ক্লোজড সার্কিট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ওপেন সার্কিট</a:t>
            </a:r>
          </a:p>
          <a:p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শর্ট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7" y="852274"/>
            <a:ext cx="5266757" cy="56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2376" y="686403"/>
            <a:ext cx="9349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সিরিজ সার্কিট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সংযোগে দুই বা ততোধিক লোড একটার পর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সংযুক্ত করা হয় তাকে সিরিজ সার্কিট বলে।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27" y="2711596"/>
            <a:ext cx="7539535" cy="30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5491" y="1181714"/>
                <a:ext cx="11072427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54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সিরিজ সার্কিটের বৈশিষ্ট্য</a:t>
                </a:r>
              </a:p>
              <a:p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মোট রেজিস্ট্যান্সের, সকল শাখার রেজিস্ট্যান্সের যোগফলের সমান।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40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4000" b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4000" b="1" dirty="0" smtClean="0">
                    <a:ln/>
                    <a:solidFill>
                      <a:schemeClr val="accent4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dirty="0">
                            <a:ln/>
                            <a:solidFill>
                              <a:schemeClr val="accent4"/>
                            </a:solidFill>
                          </a:rPr>
                          <m:t>+</m:t>
                        </m:r>
                        <m: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ln/>
                    <a:solidFill>
                      <a:schemeClr val="accent4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IN" sz="4000" b="1" dirty="0">
                    <a:ln/>
                    <a:solidFill>
                      <a:schemeClr val="accent4"/>
                    </a:solidFill>
                  </a:rPr>
                  <a:t> </a:t>
                </a:r>
                <a:r>
                  <a:rPr lang="bn-IN" sz="4000" b="1" dirty="0" smtClean="0">
                    <a:ln/>
                    <a:solidFill>
                      <a:schemeClr val="accent4"/>
                    </a:solidFill>
                  </a:rPr>
                  <a:t>---------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smtClean="0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000" b="1" dirty="0" smtClean="0">
                    <a:ln/>
                    <a:solidFill>
                      <a:schemeClr val="accent4"/>
                    </a:solidFill>
                  </a:rPr>
                  <a:t> </a:t>
                </a:r>
                <a:endParaRPr lang="en-US" sz="4000" b="1" dirty="0">
                  <a:ln/>
                  <a:solidFill>
                    <a:schemeClr val="accent4"/>
                  </a:solidFill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সার্কিটের মোট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কারেন্ট, প্রতি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শাখার কারেন্ট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40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4000" b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4000" b="1" dirty="0">
                    <a:ln/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000" b="1" i="0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ln/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IN" sz="4000" b="1" dirty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bn-IN" sz="4000" b="1" dirty="0" smtClean="0">
                    <a:ln/>
                    <a:solidFill>
                      <a:schemeClr val="tx1"/>
                    </a:solidFill>
                  </a:rPr>
                  <a:t>---------</a:t>
                </a:r>
                <a:r>
                  <a:rPr lang="en-US" sz="4000" b="1" dirty="0" smtClean="0">
                    <a:ln/>
                    <a:solidFill>
                      <a:schemeClr val="tx1"/>
                    </a:solidFill>
                  </a:rPr>
                  <a:t>---</a:t>
                </a:r>
                <a:r>
                  <a:rPr lang="bn-IN" sz="4000" b="1" dirty="0" smtClean="0">
                    <a:ln/>
                    <a:solidFill>
                      <a:schemeClr val="tx1"/>
                    </a:solidFill>
                  </a:rPr>
                  <a:t> </a:t>
                </a:r>
                <a:r>
                  <a:rPr lang="en-US" sz="4000" b="1" dirty="0" smtClean="0">
                    <a:ln/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bn-IN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সার্কিটের </a:t>
                </a:r>
                <a:r>
                  <a:rPr lang="bn-IN" sz="40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</a:t>
                </a:r>
                <a:r>
                  <a:rPr lang="bn-IN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ভোল্টেজ, </a:t>
                </a:r>
                <a:r>
                  <a:rPr lang="bn-IN" sz="40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 শাখার </a:t>
                </a:r>
                <a:r>
                  <a:rPr lang="bn-IN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 যোগফলের </a:t>
                </a:r>
                <a:r>
                  <a:rPr lang="bn-IN" sz="40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bn-IN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bn-IN" sz="4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000" b="1" dirty="0" smtClean="0">
                    <a:solidFill>
                      <a:srgbClr val="0000FF"/>
                    </a:solidFill>
                  </a:rPr>
                  <a:t>---------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4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1" y="1181714"/>
                <a:ext cx="11072427" cy="4616648"/>
              </a:xfrm>
              <a:prstGeom prst="rect">
                <a:avLst/>
              </a:prstGeom>
              <a:blipFill rotWithShape="0">
                <a:blip r:embed="rId2"/>
                <a:stretch>
                  <a:fillRect l="-2974" t="-3699" r="-330" b="-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1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3957" y="746403"/>
                <a:ext cx="11526691" cy="4985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54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সিরিজ সার্কিটের বৈশিষ্ট্য ব্যাখ্যা</a:t>
                </a:r>
              </a:p>
              <a:p>
                <a:endParaRPr lang="bn-IN" sz="4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44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4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</a:t>
                </a:r>
                <a:r>
                  <a:rPr lang="bn-IN" sz="44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রেজিস্ট্যান্সের, সকল শাখার রেজিস্ট্যান্সের যোগফলের </a:t>
                </a:r>
                <a:r>
                  <a:rPr lang="bn-IN" sz="44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সমান।</a:t>
                </a:r>
                <a:endParaRPr lang="en-US" sz="440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400" b="1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4400" b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4400" b="1" dirty="0">
                    <a:ln/>
                    <a:solidFill>
                      <a:schemeClr val="accent4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 dirty="0">
                            <a:ln/>
                            <a:solidFill>
                              <a:schemeClr val="accent4"/>
                            </a:solidFill>
                          </a:rPr>
                          <m:t>+</m:t>
                        </m:r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n/>
                    <a:solidFill>
                      <a:schemeClr val="accent4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IN" sz="4400" b="1" dirty="0">
                    <a:ln/>
                    <a:solidFill>
                      <a:schemeClr val="accent4"/>
                    </a:solidFill>
                  </a:rPr>
                  <a:t> ---------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4400" b="1" dirty="0" smtClean="0">
                  <a:ln/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n/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400" b="1" i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4400" b="1">
                            <a:ln/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4400" b="1" dirty="0" smtClean="0">
                    <a:ln/>
                    <a:solidFill>
                      <a:schemeClr val="accent4"/>
                    </a:solidFill>
                  </a:rPr>
                  <a:t>=</a:t>
                </a:r>
                <a:r>
                  <a:rPr lang="en-US" sz="4400" b="1" dirty="0">
                    <a:ln/>
                    <a:solidFill>
                      <a:schemeClr val="accent4"/>
                    </a:solidFill>
                  </a:rPr>
                  <a:t>10+15+25</a:t>
                </a:r>
                <a:r>
                  <a:rPr lang="bn-IN" sz="4400" b="1" dirty="0">
                    <a:ln/>
                    <a:solidFill>
                      <a:schemeClr val="accent4"/>
                    </a:solidFill>
                  </a:rPr>
                  <a:t> </a:t>
                </a:r>
                <a:r>
                  <a:rPr lang="en-US" sz="4400" b="1" dirty="0" smtClean="0">
                    <a:ln/>
                    <a:solidFill>
                      <a:schemeClr val="accent4"/>
                    </a:solidFill>
                  </a:rPr>
                  <a:t> =</a:t>
                </a:r>
                <a:r>
                  <a:rPr lang="en-US" sz="4400" b="1" dirty="0">
                    <a:ln/>
                    <a:solidFill>
                      <a:schemeClr val="accent4"/>
                    </a:solidFill>
                  </a:rPr>
                  <a:t>50 </a:t>
                </a:r>
                <a14:m>
                  <m:oMath xmlns:m="http://schemas.openxmlformats.org/officeDocument/2006/math">
                    <m:r>
                      <a:rPr lang="en-US" sz="4400" b="1" i="1">
                        <a:ln/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4400" b="1" dirty="0">
                    <a:ln/>
                    <a:solidFill>
                      <a:schemeClr val="accent4"/>
                    </a:solidFill>
                  </a:rPr>
                  <a:t> </a:t>
                </a:r>
                <a:endParaRPr lang="bn-IN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7" y="746403"/>
                <a:ext cx="11526691" cy="4985980"/>
              </a:xfrm>
              <a:prstGeom prst="rect">
                <a:avLst/>
              </a:prstGeom>
              <a:blipFill rotWithShape="0">
                <a:blip r:embed="rId2"/>
                <a:stretch>
                  <a:fillRect l="-2803" t="-3423" r="-106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65" y="1341296"/>
            <a:ext cx="10949365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68087" y="2854789"/>
                <a:ext cx="3511489" cy="358931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2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2 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 smtClean="0"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𝟓𝟎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 smtClean="0">
                    <a:cs typeface="NikoshBAN" panose="02000000000000000000" pitchFamily="2" charset="0"/>
                  </a:rPr>
                  <a:t> =2 A</a:t>
                </a:r>
              </a:p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 smtClean="0">
                    <a:cs typeface="NikoshBAN" panose="02000000000000000000" pitchFamily="2" charset="0"/>
                  </a:rPr>
                  <a:t>=2A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87" y="2854789"/>
                <a:ext cx="3511489" cy="3589316"/>
              </a:xfrm>
              <a:prstGeom prst="rect">
                <a:avLst/>
              </a:prstGeom>
              <a:blipFill rotWithShape="0">
                <a:blip r:embed="rId3"/>
                <a:stretch>
                  <a:fillRect r="-172" b="-571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67836" y="3350876"/>
                <a:ext cx="672353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সার্কিটের মোট কারেন্ট, 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 শাখার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 সমান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>
                            <a:ln/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 sz="4400" b="1">
                            <a:ln/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4400" b="1" dirty="0">
                    <a:ln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4400" b="1">
                            <a:ln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n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IN" sz="4400" b="1" dirty="0" smtClean="0">
                    <a:ln/>
                  </a:rPr>
                  <a:t>--------</a:t>
                </a:r>
                <a:r>
                  <a:rPr lang="en-US" sz="4400" b="1" dirty="0" smtClean="0">
                    <a:ln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400" b="1" i="1">
                            <a:ln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n/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36" y="3350876"/>
                <a:ext cx="6723530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3721" t="-6034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48" t="3953" r="1299" b="3102"/>
          <a:stretch/>
        </p:blipFill>
        <p:spPr>
          <a:xfrm>
            <a:off x="586853" y="286603"/>
            <a:ext cx="10945505" cy="22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3245" y="2820928"/>
                <a:ext cx="4987553" cy="3785652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=2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10=20 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sz="4000" b="1" dirty="0">
                    <a:solidFill>
                      <a:srgbClr val="0000FF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15=30 </a:t>
                </a:r>
                <a:r>
                  <a:rPr lang="en-US" sz="4000" b="1" dirty="0">
                    <a:solidFill>
                      <a:srgbClr val="0000FF"/>
                    </a:solidFill>
                  </a:rPr>
                  <a:t>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=</a:t>
                </a:r>
                <a:r>
                  <a:rPr lang="en-US" sz="4000" b="1" dirty="0">
                    <a:solidFill>
                      <a:srgbClr val="0000FF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25=50 V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4000" b="1" dirty="0" smtClean="0">
                  <a:solidFill>
                    <a:srgbClr val="0000FF"/>
                  </a:solidFill>
                </a:endParaRPr>
              </a:p>
              <a:p>
                <a:r>
                  <a:rPr lang="en-US" sz="40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0000FF"/>
                    </a:solidFill>
                  </a:rPr>
                  <a:t>       = 20+30+50</a:t>
                </a:r>
              </a:p>
              <a:p>
                <a:r>
                  <a:rPr lang="en-US" sz="4000" b="1" dirty="0" smtClean="0">
                    <a:solidFill>
                      <a:srgbClr val="0000FF"/>
                    </a:solidFill>
                  </a:rPr>
                  <a:t>        =100VOLT</a:t>
                </a:r>
                <a:endParaRPr lang="en-US" sz="4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5" y="2820928"/>
                <a:ext cx="4987553" cy="3785652"/>
              </a:xfrm>
              <a:prstGeom prst="rect">
                <a:avLst/>
              </a:prstGeom>
              <a:blipFill rotWithShape="0">
                <a:blip r:embed="rId3"/>
                <a:stretch>
                  <a:fillRect t="-2392" r="-1456" b="-5423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04184" y="3674638"/>
                <a:ext cx="616028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সার্কিটের মোট ভোল্টেজ, সকল </a:t>
                </a:r>
                <a:endParaRPr lang="bn-IN" sz="4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4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শাখার ভোল্টেজ </a:t>
                </a:r>
                <a:r>
                  <a:rPr lang="bn-IN" sz="4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যোগফলের সমান</a:t>
                </a:r>
                <a:r>
                  <a:rPr lang="bn-IN" sz="4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FF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FF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IN" sz="4400" b="1" dirty="0" smtClean="0">
                    <a:solidFill>
                      <a:srgbClr val="0000FF"/>
                    </a:solidFill>
                  </a:rPr>
                  <a:t>----+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4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184" y="3674638"/>
                <a:ext cx="6160285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3267" t="-6034" r="-3168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48" t="3953" r="1299" b="3102"/>
          <a:stretch/>
        </p:blipFill>
        <p:spPr>
          <a:xfrm>
            <a:off x="504967" y="477672"/>
            <a:ext cx="10945505" cy="223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224" y="616351"/>
            <a:ext cx="876777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 </a:t>
            </a:r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 ব্যবহার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বিভিন্ন আলোকসজ্জা।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টর্চ লাইট ও গাড়ীর ব্যাটারি।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মোটরের কয়েল।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ঘ) ভোল্টমিটারের সাথে মাল্টিপ্লায়ার সংযোগ।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296" r="-1"/>
          <a:stretch/>
        </p:blipFill>
        <p:spPr>
          <a:xfrm>
            <a:off x="7930055" y="315285"/>
            <a:ext cx="3887317" cy="58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71" y="277771"/>
            <a:ext cx="10586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 সার্কিট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সংযোগে দুই বা ততোধিক লোডের একই প্রান্তগুলো একটা বিন্দুতে এবং অপর প্রান্তগুলো অন্য বিন্দুতে সংযুক্ত করা হয় তাকে প্যারালাল সার্কিট বলে।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38" y="3306224"/>
            <a:ext cx="8077900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7438" y="599392"/>
                <a:ext cx="10770663" cy="5581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54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প্যারালাল সার্কিটের বৈশিষ্ট্য</a:t>
                </a:r>
              </a:p>
              <a:p>
                <a:r>
                  <a:rPr lang="bn-IN" sz="40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সার্কিটের মোট রেজিস্ট্যান্সের, সকল শাখার বিপরীত </a:t>
                </a:r>
                <a:r>
                  <a:rPr lang="bn-IN" sz="4000" b="1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রেজিস্ট্যান্সের</a:t>
                </a:r>
                <a:r>
                  <a:rPr lang="bn-IN" sz="40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যোগফলের সমান।  </a:t>
                </a:r>
              </a:p>
              <a:p>
                <a:r>
                  <a:rPr lang="bn-IN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:r>
                  <a:rPr lang="en-US" sz="40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>
                    <a:solidFill>
                      <a:srgbClr val="FFC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>
                    <a:solidFill>
                      <a:srgbClr val="FFC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C000"/>
                    </a:solidFill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FFC000"/>
                    </a:solidFill>
                  </a:rPr>
                  <a:t>+ - - - - - - - - - - - - -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endParaRPr lang="en-US" sz="4000" b="1" dirty="0">
                  <a:solidFill>
                    <a:srgbClr val="FFC000"/>
                  </a:solidFill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সার্কিটের মোট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কারেন্ট, প্রতি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শাখার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কারেন্টের যোগফলের সমান।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</a:t>
                </a:r>
                <a:r>
                  <a:rPr lang="en-US" sz="4000" b="1" dirty="0" smtClean="0">
                    <a:latin typeface="Microsoft PhagsPa" panose="020B0502040204020203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0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smtClean="0"/>
                  <a:t>+ - - - - - - - -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4000" b="1" dirty="0"/>
              </a:p>
              <a:p>
                <a:r>
                  <a:rPr lang="bn-IN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সার্কিটের মোট ভোল্টেজ, প্রতি শাখার ভোল্টেজ সমান। </a:t>
                </a:r>
              </a:p>
              <a:p>
                <a:r>
                  <a:rPr lang="bn-IN" sz="40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অর্থাৎ </a:t>
                </a:r>
                <a:r>
                  <a:rPr lang="en-US" sz="40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</a:rPr>
                  <a:t>= - - - - - - - - -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4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38" y="599392"/>
                <a:ext cx="10770663" cy="5581656"/>
              </a:xfrm>
              <a:prstGeom prst="rect">
                <a:avLst/>
              </a:prstGeom>
              <a:blipFill rotWithShape="0">
                <a:blip r:embed="rId2"/>
                <a:stretch>
                  <a:fillRect l="-3058" t="-3057" r="-623" b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75992" y="1123047"/>
                <a:ext cx="3790186" cy="4632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=15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992" y="1123047"/>
                <a:ext cx="3790186" cy="4632294"/>
              </a:xfrm>
              <a:prstGeom prst="rect">
                <a:avLst/>
              </a:prstGeom>
              <a:blipFill rotWithShape="0">
                <a:blip r:embed="rId2"/>
                <a:stretch>
                  <a:fillRect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5357" y="353217"/>
                <a:ext cx="7593562" cy="3339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54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প্যারালাল সার্কিটের </a:t>
                </a:r>
                <a:r>
                  <a:rPr lang="bn-IN" sz="54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 ব্যাখ্যা</a:t>
                </a:r>
              </a:p>
              <a:p>
                <a:r>
                  <a:rPr lang="bn-IN" sz="44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সার্কিটের মোট রেজিস্ট্যান্সের, সকল শাখার </a:t>
                </a:r>
              </a:p>
              <a:p>
                <a:r>
                  <a:rPr lang="bn-IN" sz="44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 রেজিস্ট্যান্সের </a:t>
                </a:r>
                <a:r>
                  <a:rPr lang="bn-IN" sz="4400" b="1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যোগফলের সমান।</a:t>
                </a:r>
                <a:r>
                  <a:rPr lang="bn-IN" sz="4400" b="1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solidFill>
                      <a:srgbClr val="FFC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solidFill>
                      <a:srgbClr val="FFC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C000"/>
                    </a:solidFill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solidFill>
                      <a:srgbClr val="FFC000"/>
                    </a:solidFill>
                  </a:rPr>
                  <a:t> + - - - - - - </a:t>
                </a:r>
                <a:r>
                  <a:rPr lang="en-US" sz="4400" b="1" dirty="0" smtClean="0">
                    <a:solidFill>
                      <a:srgbClr val="FFC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endParaRPr lang="bn-IN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57" y="353217"/>
                <a:ext cx="7593562" cy="3339056"/>
              </a:xfrm>
              <a:prstGeom prst="rect">
                <a:avLst/>
              </a:prstGeom>
              <a:blipFill rotWithShape="0">
                <a:blip r:embed="rId4"/>
                <a:stretch>
                  <a:fillRect l="-4254" t="-5109" r="-2167" b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86" y="3678317"/>
            <a:ext cx="763895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31" y="2481389"/>
            <a:ext cx="5992887" cy="3572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4225" y="699247"/>
            <a:ext cx="6387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23" y="2834509"/>
            <a:ext cx="2853175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8933" y="1000923"/>
                <a:ext cx="4051737" cy="4820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5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40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3 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=2 A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bn-IN" sz="4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 smtClean="0">
                    <a:solidFill>
                      <a:srgbClr val="FF0000"/>
                    </a:solidFill>
                  </a:rPr>
                  <a:t>       =5+3+2 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        = 10 </a:t>
                </a:r>
                <a:r>
                  <a:rPr lang="en-US" sz="4000" b="1" dirty="0" err="1" smtClean="0">
                    <a:solidFill>
                      <a:srgbClr val="FF0000"/>
                    </a:solidFill>
                  </a:rPr>
                  <a:t>Apm</a:t>
                </a:r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33" y="1000923"/>
                <a:ext cx="4051737" cy="4820422"/>
              </a:xfrm>
              <a:prstGeom prst="rect">
                <a:avLst/>
              </a:prstGeom>
              <a:blipFill rotWithShape="0">
                <a:blip r:embed="rId2"/>
                <a:stretch>
                  <a:fillRect r="-3910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15432" y="3751293"/>
                <a:ext cx="652630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সার্কিটের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কারেন্ট, প্রতি শাখার কারেন্টের যোগফলের সমান।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sSub>
                      <m:sSub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/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/>
                  <a:t> + - - </a:t>
                </a:r>
                <a:r>
                  <a:rPr lang="en-US" sz="4400" b="1" dirty="0" smtClean="0"/>
                  <a:t>- </a:t>
                </a:r>
                <a:r>
                  <a:rPr lang="en-US" sz="4400" b="1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32" y="3751293"/>
                <a:ext cx="6526309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3832" t="-5731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984" y="798639"/>
            <a:ext cx="763895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9964" y="1140259"/>
                <a:ext cx="535610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0=150 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=3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50=150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75=150 V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4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4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        =150=150=150</a:t>
                </a:r>
              </a:p>
              <a:p>
                <a:r>
                  <a:rPr lang="en-US" sz="4000" b="1" dirty="0" smtClean="0">
                    <a:solidFill>
                      <a:srgbClr val="FF0000"/>
                    </a:solidFill>
                  </a:rPr>
                  <a:t>        =150 VOLT</a:t>
                </a:r>
                <a:endParaRPr lang="en-US" sz="4000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64" y="1140259"/>
                <a:ext cx="5356103" cy="3785652"/>
              </a:xfrm>
              <a:prstGeom prst="rect">
                <a:avLst/>
              </a:prstGeom>
              <a:blipFill rotWithShape="0">
                <a:blip r:embed="rId2"/>
                <a:stretch>
                  <a:fillRect t="-2899" r="-2503" b="-5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029201" y="3764740"/>
                <a:ext cx="621702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সার্কিটের </a:t>
                </a:r>
                <a:r>
                  <a:rPr lang="bn-IN" sz="4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ভোল্টেজ, প্রতি </a:t>
                </a:r>
                <a:endParaRPr lang="en-US" sz="4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4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শাখার </a:t>
                </a:r>
                <a:r>
                  <a:rPr lang="bn-IN" sz="44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 সমান। </a:t>
                </a:r>
              </a:p>
              <a:p>
                <a14:m>
                  <m:oMath xmlns:m="http://schemas.openxmlformats.org/officeDocument/2006/math">
                    <m:r>
                      <a:rPr lang="bn-IN" sz="4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IN" sz="44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</a:rPr>
                  <a:t>=- </a:t>
                </a:r>
                <a:r>
                  <a:rPr lang="en-US" sz="4400" b="1" dirty="0">
                    <a:solidFill>
                      <a:srgbClr val="0000FF"/>
                    </a:solidFill>
                  </a:rPr>
                  <a:t>- -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1" y="3764740"/>
                <a:ext cx="6217022" cy="2123658"/>
              </a:xfrm>
              <a:prstGeom prst="rect">
                <a:avLst/>
              </a:prstGeom>
              <a:blipFill rotWithShape="0">
                <a:blip r:embed="rId3"/>
                <a:stretch>
                  <a:fillRect t="-6034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702" r="2684"/>
          <a:stretch/>
        </p:blipFill>
        <p:spPr>
          <a:xfrm>
            <a:off x="5554405" y="449975"/>
            <a:ext cx="6223779" cy="32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408" y="621317"/>
            <a:ext cx="90275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 সার্কিটের ব্যবহার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প্রতিটা লোড আলাদা আলাদা ভাবে নিয়ন্ত্রণ করা যায়।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 কারেন্ট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একাধিক পথ থাকে।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 প্রতিটা লোডে একই পরিমান ভোল্টেজ পায়।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আবাসিক, অফিস-আদালত, কল-কারখানা,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রাস্তা-ঘাট ও খেলার মাঠ।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বিদ্যুৎ সরবরাহ ও বিতরণ ব্যবস্থায়।</a:t>
            </a:r>
          </a:p>
        </p:txBody>
      </p:sp>
    </p:spTree>
    <p:extLst>
      <p:ext uri="{BB962C8B-B14F-4D97-AF65-F5344CB8AC3E}">
        <p14:creationId xmlns:p14="http://schemas.microsoft.com/office/powerpoint/2010/main" val="42311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944" y="409903"/>
            <a:ext cx="9790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সিরিজ-প্যারালাল গাণিতিক সমাধান দেখবো 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3021" y="4808829"/>
                <a:ext cx="92183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solidFill>
                      <a:srgbClr val="FF0066"/>
                    </a:solidFill>
                  </a:rPr>
                  <a:t> </a:t>
                </a:r>
                <a:r>
                  <a:rPr lang="bn-IN" sz="44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 চিত্র অনুসারে মোট রেজিস্ট্যান্স</a:t>
                </a:r>
                <a:r>
                  <a:rPr lang="bn-IN" sz="44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44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 কারেন্ট ও</a:t>
                </a:r>
                <a:r>
                  <a:rPr lang="en-US" sz="44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4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 বের কর?</a:t>
                </a:r>
                <a:endParaRPr lang="en-US" sz="44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21" y="4808829"/>
                <a:ext cx="9218346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2644" t="-11814" r="-3305"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07" y="971343"/>
            <a:ext cx="9480610" cy="38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26513" y="2838267"/>
                <a:ext cx="5039263" cy="340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প্যারালালে সংযুক্ত</a:t>
                </a:r>
                <a:endParaRPr lang="bn-IN" sz="4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den>
                    </m:f>
                  </m:oMath>
                </a14:m>
                <a:endParaRPr lang="en-US" sz="4000" dirty="0" smtClean="0"/>
              </a:p>
              <a:p>
                <a:r>
                  <a:rPr lang="en-US" sz="4000" dirty="0" smtClean="0"/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/>
                  <a:t>         </a:t>
                </a:r>
              </a:p>
              <a:p>
                <a:r>
                  <a:rPr lang="en-US" sz="4000" dirty="0" smtClean="0"/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 smtClean="0"/>
                  <a:t> = 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13" y="2838267"/>
                <a:ext cx="5039263" cy="3403432"/>
              </a:xfrm>
              <a:prstGeom prst="rect">
                <a:avLst/>
              </a:prstGeom>
              <a:blipFill rotWithShape="0">
                <a:blip r:embed="rId2"/>
                <a:stretch>
                  <a:fillRect t="-2867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51" y="331447"/>
            <a:ext cx="6401355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601021" y="3362682"/>
                <a:ext cx="561272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bn-IN" sz="4000" b="1" dirty="0"/>
                  <a:t>,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𝟓𝟔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সিরিজে সংযুক্ত</a:t>
                </a:r>
                <a:endParaRPr lang="bn-IN" sz="4000" dirty="0" smtClean="0"/>
              </a:p>
              <a:p>
                <a:r>
                  <a:rPr lang="bn-IN" sz="4000" dirty="0" smtClean="0"/>
                  <a:t>  </a:t>
                </a:r>
                <a:r>
                  <a:rPr lang="en-US" sz="4000" dirty="0" smtClean="0"/>
                  <a:t>     </a:t>
                </a:r>
                <a:r>
                  <a:rPr lang="bn-IN" sz="4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4567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</a:p>
              <a:p>
                <a:r>
                  <a:rPr lang="bn-IN" sz="4000" dirty="0" smtClean="0"/>
                  <a:t>   </a:t>
                </a:r>
                <a:r>
                  <a:rPr lang="en-US" sz="4000" dirty="0" smtClean="0"/>
                  <a:t>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0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sz="40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</a:p>
              <a:p>
                <a:r>
                  <a:rPr lang="bn-IN" sz="4000" dirty="0" smtClean="0"/>
                  <a:t>   </a:t>
                </a:r>
                <a:r>
                  <a:rPr lang="en-US" sz="4000" dirty="0" smtClean="0"/>
                  <a:t>         = 15 + 3 + 15</a:t>
                </a:r>
              </a:p>
              <a:p>
                <a:r>
                  <a:rPr lang="bn-IN" sz="4000" dirty="0" smtClean="0"/>
                  <a:t>   </a:t>
                </a:r>
                <a:r>
                  <a:rPr lang="en-US" sz="4000" dirty="0" smtClean="0"/>
                  <a:t>         =  33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21" y="3362682"/>
                <a:ext cx="5612725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3913" t="-4615" r="-87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952" y="737132"/>
            <a:ext cx="605994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96523" y="928129"/>
                <a:ext cx="5884107" cy="4022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𝟒𝟓𝟔𝟕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প্যারালালে </a:t>
                </a:r>
                <a:r>
                  <a:rPr lang="bn-IN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সংযুক্ত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34567</m:t>
                        </m:r>
                      </m:sub>
                    </m:sSub>
                  </m:oMath>
                </a14:m>
                <a:r>
                  <a:rPr lang="en-US" sz="4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4567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4567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</a:p>
              <a:p>
                <a:r>
                  <a:rPr lang="en-US" sz="40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198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  <a:p>
                <a:r>
                  <a:rPr lang="en-US" sz="4000" dirty="0" smtClean="0"/>
                  <a:t>= 5.02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23" y="928129"/>
                <a:ext cx="5884107" cy="4022255"/>
              </a:xfrm>
              <a:prstGeom prst="rect">
                <a:avLst/>
              </a:prstGeom>
              <a:blipFill rotWithShape="0">
                <a:blip r:embed="rId2"/>
                <a:stretch>
                  <a:fillRect l="-3731" t="-3636" b="-5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33" y="2578736"/>
            <a:ext cx="7690565" cy="35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6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54530" y="1183038"/>
                <a:ext cx="521188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IN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14:m>
                  <m:oMath xmlns:m="http://schemas.openxmlformats.org/officeDocument/2006/math">
                    <m:r>
                      <a:rPr lang="bn-IN" sz="4000" b="1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𝟑𝟒𝟓𝟔𝟕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সিরিজে </a:t>
                </a:r>
                <a:r>
                  <a:rPr lang="bn-IN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সংযুক্ত</a:t>
                </a:r>
                <a:r>
                  <a:rPr lang="en-US" sz="4000" dirty="0" smtClean="0"/>
                  <a:t> </a:t>
                </a:r>
                <a:r>
                  <a:rPr lang="bn-IN" sz="4000" dirty="0" smtClean="0"/>
                  <a:t>        </a:t>
                </a:r>
                <a:r>
                  <a:rPr lang="en-US" sz="4000" dirty="0" smtClean="0"/>
                  <a:t>              </a:t>
                </a:r>
                <a14:m>
                  <m:oMath xmlns:m="http://schemas.openxmlformats.org/officeDocument/2006/math">
                    <m:r>
                      <a:rPr lang="bn-IN" sz="4000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234567</m:t>
                        </m:r>
                      </m:sub>
                    </m:sSub>
                  </m:oMath>
                </a14:m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34567</m:t>
                        </m:r>
                      </m:sub>
                    </m:sSub>
                  </m:oMath>
                </a14:m>
                <a:endParaRPr lang="en-US" sz="4000" dirty="0" smtClean="0"/>
              </a:p>
              <a:p>
                <a:r>
                  <a:rPr lang="bn-IN" sz="4000" dirty="0" smtClean="0"/>
                  <a:t>   </a:t>
                </a:r>
                <a:r>
                  <a:rPr lang="en-US" sz="4000" dirty="0" smtClean="0"/>
                  <a:t>    =  7+ 5.02</a:t>
                </a:r>
              </a:p>
              <a:p>
                <a:r>
                  <a:rPr lang="bn-IN" sz="4000" dirty="0" smtClean="0"/>
                  <a:t>   </a:t>
                </a:r>
                <a:r>
                  <a:rPr lang="en-US" sz="4000" dirty="0" smtClean="0"/>
                  <a:t>    =  12.02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30" y="1183038"/>
                <a:ext cx="5211884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4094" t="-5728" r="-26433" b="-9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493" y="2393286"/>
            <a:ext cx="5767013" cy="37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4914" y="694623"/>
                <a:ext cx="7131886" cy="525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𝟐𝟑𝟒𝟓𝟔𝟕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:r>
                  <a:rPr lang="bn-IN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প্যারালালে সংযুক্ত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1234567</m:t>
                        </m:r>
                      </m:sub>
                    </m:sSub>
                  </m:oMath>
                </a14:m>
                <a:r>
                  <a:rPr lang="en-US" sz="4000" dirty="0" smtClean="0"/>
                  <a:t> </a:t>
                </a:r>
              </a:p>
              <a:p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234567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234567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</a:p>
              <a:p>
                <a:r>
                  <a:rPr lang="en-US" sz="40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den>
                    </m:f>
                  </m:oMath>
                </a14:m>
                <a:endParaRPr lang="en-US" sz="4000" dirty="0" smtClean="0"/>
              </a:p>
              <a:p>
                <a:r>
                  <a:rPr lang="en-US" sz="4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  <a:endParaRPr lang="en-US" sz="4000" dirty="0"/>
              </a:p>
              <a:p>
                <a:r>
                  <a:rPr lang="en-US" sz="4000" dirty="0" smtClean="0"/>
                  <a:t>= 5.45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4000" dirty="0" smtClean="0"/>
                  <a:t> (Ans.)</a:t>
                </a:r>
                <a:endParaRPr lang="bn-IN" sz="4000" dirty="0" smtClean="0"/>
              </a:p>
              <a:p>
                <a:r>
                  <a:rPr lang="bn-IN" sz="4000" dirty="0" smtClean="0">
                    <a:solidFill>
                      <a:srgbClr val="FF0000"/>
                    </a:solidFill>
                  </a:rPr>
                  <a:t>মোট রেজিস্ট্যান্স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5.45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 (Ans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.)</a:t>
                </a:r>
                <a:endParaRPr lang="bn-IN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914" y="694623"/>
                <a:ext cx="7131886" cy="5253939"/>
              </a:xfrm>
              <a:prstGeom prst="rect">
                <a:avLst/>
              </a:prstGeom>
              <a:blipFill rotWithShape="0">
                <a:blip r:embed="rId2"/>
                <a:stretch>
                  <a:fillRect l="-2991" t="-1856" b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760" y="1182992"/>
            <a:ext cx="4785950" cy="4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20714" y="3647325"/>
                <a:ext cx="6457136" cy="2566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400" b="1" dirty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আমরা জানি, ওহম সূত্র অনুসারে </a:t>
                </a:r>
                <a:endParaRPr lang="en-US" sz="4400" b="1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𝒕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dirty="0"/>
                          <m:t>5.45</m:t>
                        </m:r>
                      </m:den>
                    </m:f>
                  </m:oMath>
                </a14:m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400" b="1" dirty="0" smtClean="0">
                    <a:cs typeface="NikoshBAN" panose="02000000000000000000" pitchFamily="2" charset="0"/>
                  </a:rPr>
                  <a:t>27.52</a:t>
                </a:r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 smtClean="0">
                    <a:cs typeface="NikoshBAN" panose="02000000000000000000" pitchFamily="2" charset="0"/>
                  </a:rPr>
                  <a:t>A</a:t>
                </a:r>
              </a:p>
              <a:p>
                <a:r>
                  <a:rPr lang="bn-IN" sz="48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মোট কারেন্ট</a:t>
                </a:r>
                <a:r>
                  <a:rPr lang="en-US" sz="48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27.52 A (Ans.)</a:t>
                </a:r>
                <a:endParaRPr lang="en-US" sz="4800" b="1" dirty="0">
                  <a:solidFill>
                    <a:srgbClr val="FF0000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714" y="3647325"/>
                <a:ext cx="6457136" cy="2566344"/>
              </a:xfrm>
              <a:prstGeom prst="rect">
                <a:avLst/>
              </a:prstGeom>
              <a:blipFill rotWithShape="0">
                <a:blip r:embed="rId2"/>
                <a:stretch>
                  <a:fillRect l="-4245" t="-4276" r="-189" b="-1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35" y="530317"/>
            <a:ext cx="7864522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" b="99789" l="0" r="98352">
                        <a14:foregroundMark x1="5769" y1="1268" x2="5769" y2="1268"/>
                        <a14:foregroundMark x1="94780" y1="13319" x2="94780" y2="133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78" y="2164975"/>
            <a:ext cx="3355734" cy="3926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9286" y="2344829"/>
            <a:ext cx="6189007" cy="3477875"/>
          </a:xfrm>
          <a:prstGeom prst="rect">
            <a:avLst/>
          </a:prstGeom>
          <a:noFill/>
          <a:ln w="76200" cmpd="dbl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 ইলেকট্রিক্যাল ওয়ার্কস-১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অধ্যায়ঃ    অষ্টম (১ম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পত্র) 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শ্রেণিঃ    নবম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সময়ঃ    ৩৫ মিনিট 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তারিখঃ    ২৯/০৯/২০২০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4495" y="591670"/>
            <a:ext cx="5405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3279" y="506742"/>
                <a:ext cx="6605054" cy="583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000" b="1" i="1" dirty="0" smtClean="0">
                    <a:latin typeface="Cambria Math" panose="02040503050406030204" pitchFamily="18" charset="0"/>
                    <a:cs typeface="NikoshBAN" panose="02000000000000000000" pitchFamily="2" charset="0"/>
                  </a:rPr>
                  <a:t>আমরা জানি, ওহম সূত্র অনুসারে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𝟏𝟓𝟎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dirty="0" smtClean="0"/>
                          <m:t>10</m:t>
                        </m:r>
                      </m:den>
                    </m:f>
                  </m:oMath>
                </a14:m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15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A</a:t>
                </a:r>
                <a:endParaRPr lang="bn-IN" sz="4000" b="1" dirty="0" smtClean="0">
                  <a:cs typeface="NikoshBAN" panose="02000000000000000000" pitchFamily="2" charset="0"/>
                </a:endParaRPr>
              </a:p>
              <a:p>
                <a:r>
                  <a:rPr lang="bn-IN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সিরিজ সার্কিটের বৈশিষ্ট্য অনুসারে,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bn-IN" sz="4000" b="1" dirty="0" smtClean="0"/>
                  <a:t>=</a:t>
                </a:r>
                <a:r>
                  <a:rPr lang="en-US" sz="4000" b="1" dirty="0" smtClean="0"/>
                  <a:t>27.52-15=12.52A</a:t>
                </a:r>
              </a:p>
              <a:p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 smtClean="0">
                    <a:cs typeface="NikoshBAN" panose="02000000000000000000" pitchFamily="2" charset="0"/>
                  </a:rPr>
                  <a:t> = 12.52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000" b="1" dirty="0" smtClean="0"/>
                  <a:t>=87.54V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bn-IN" sz="4000" b="1" dirty="0" smtClean="0"/>
                  <a:t>=</a:t>
                </a:r>
                <a:r>
                  <a:rPr lang="en-US" sz="4000" b="1" dirty="0" smtClean="0"/>
                  <a:t>150-87.64-15=62.48V</a:t>
                </a:r>
                <a:endParaRPr lang="en-US" sz="4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𝑰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𝟒𝟖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 i="0" dirty="0" smtClean="0"/>
                          <m:t>6</m:t>
                        </m:r>
                      </m:den>
                    </m:f>
                  </m:oMath>
                </a14:m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10.41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smtClean="0">
                    <a:cs typeface="NikoshBAN" panose="02000000000000000000" pitchFamily="2" charset="0"/>
                  </a:rPr>
                  <a:t>A</a:t>
                </a:r>
                <a:endParaRPr lang="en-US" sz="4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𝑹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bn-IN" sz="48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কারেন্ট </a:t>
                </a:r>
                <a:r>
                  <a:rPr lang="en-US" sz="4800" b="1" dirty="0" smtClean="0">
                    <a:solidFill>
                      <a:srgbClr val="FF0000"/>
                    </a:solidFill>
                    <a:cs typeface="NikoshBAN" panose="02000000000000000000" pitchFamily="2" charset="0"/>
                  </a:rPr>
                  <a:t>10.41 A (Ans.)</a:t>
                </a:r>
                <a:endParaRPr lang="en-US" sz="4800" b="1" dirty="0">
                  <a:solidFill>
                    <a:srgbClr val="FF0000"/>
                  </a:solidFill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9" y="506742"/>
                <a:ext cx="6605054" cy="5830507"/>
              </a:xfrm>
              <a:prstGeom prst="rect">
                <a:avLst/>
              </a:prstGeom>
              <a:blipFill rotWithShape="0">
                <a:blip r:embed="rId2"/>
                <a:stretch>
                  <a:fillRect l="-3324" t="-1776" r="-2308" b="-4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39" y="319696"/>
            <a:ext cx="5931922" cy="31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623" y="1227276"/>
            <a:ext cx="7186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সংক্ষিপ্ত প্রশ্ন </a:t>
            </a:r>
          </a:p>
          <a:p>
            <a:endParaRPr lang="bn-IN" sz="6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সার্কিটের মূল উপাদান কয়টি</a:t>
            </a:r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প্রকার? </a:t>
            </a:r>
            <a:endParaRPr lang="bn-IN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3258" y="689392"/>
            <a:ext cx="77644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 </a:t>
            </a:r>
          </a:p>
          <a:p>
            <a:endParaRPr lang="bn-IN" sz="6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 কাকে বলে?</a:t>
            </a:r>
          </a:p>
          <a:p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প্যারালাল সার্কিটের কাকে বলে?</a:t>
            </a:r>
          </a:p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সিরিজ সার্কিটের কাকে বলে?</a:t>
            </a:r>
            <a:endParaRPr lang="bn-IN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822" y="1012123"/>
            <a:ext cx="798648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রচনামূলক প্রশ্ন</a:t>
            </a:r>
          </a:p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 সার্কিটের 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লেখ?</a:t>
            </a:r>
            <a:endParaRPr lang="bn-IN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 সার্কিটের বৈশিষ্ট্য লেখ</a:t>
            </a:r>
            <a:r>
              <a:rPr lang="bn-IN" sz="5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44050" y="272903"/>
                <a:ext cx="8366600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6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গানিতিক সমস্য</a:t>
                </a:r>
                <a:endParaRPr lang="en-US" sz="6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 বর্তনী হতে মোট কারেন্ট ও  </a:t>
                </a:r>
                <a:r>
                  <a:rPr lang="en-US" sz="4800" b="1" dirty="0">
                    <a:ln/>
                    <a:solidFill>
                      <a:srgbClr val="7030A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US" sz="4800" b="1" i="1">
                        <a:ln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bn-IN" sz="4800" b="1" i="0" smtClean="0">
                        <a:ln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ভোল্টেজ ড্রপ নির্ণয় কর।</a:t>
                </a:r>
                <a:endPara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050" y="272903"/>
                <a:ext cx="8366600" cy="2492990"/>
              </a:xfrm>
              <a:prstGeom prst="rect">
                <a:avLst/>
              </a:prstGeom>
              <a:blipFill rotWithShape="0">
                <a:blip r:embed="rId2"/>
                <a:stretch>
                  <a:fillRect l="-4446" t="-7824" r="-2697" b="-1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150" y="2438798"/>
            <a:ext cx="8575606" cy="35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7089" y="117093"/>
                <a:ext cx="10567505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8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বাড়ির কাজ </a:t>
                </a:r>
              </a:p>
              <a:p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 </a:t>
                </a:r>
                <a:r>
                  <a:rPr lang="bn-IN" sz="4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বর্তনী হতে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n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4800" b="1" i="1">
                        <a:ln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bn-IN" sz="4800" b="1">
                        <a:ln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 ও </a:t>
                </a:r>
                <a:r>
                  <a:rPr lang="en-US" sz="4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4800" b="1" i="1">
                        <a:ln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bn-IN" sz="4800" b="1">
                        <a:ln/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4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 </a:t>
                </a:r>
                <a:r>
                  <a:rPr lang="bn-IN" sz="4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ড্রপ নির্ণয় কর</a:t>
                </a:r>
                <a:r>
                  <a:rPr lang="bn-IN" sz="4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IN" sz="4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89" y="117093"/>
                <a:ext cx="10567505" cy="2923877"/>
              </a:xfrm>
              <a:prstGeom prst="rect">
                <a:avLst/>
              </a:prstGeom>
              <a:blipFill rotWithShape="0">
                <a:blip r:embed="rId2"/>
                <a:stretch>
                  <a:fillRect l="-2595" t="-10000" r="-265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636" r="7074" b="8393"/>
          <a:stretch/>
        </p:blipFill>
        <p:spPr>
          <a:xfrm>
            <a:off x="2727434" y="2215187"/>
            <a:ext cx="8292662" cy="38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98" y="2057631"/>
            <a:ext cx="6154174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IN" sz="1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bn-IN" sz="1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22" y="1881188"/>
            <a:ext cx="7092320" cy="3672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8229" y="585558"/>
            <a:ext cx="55980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করি</a:t>
            </a:r>
            <a:endParaRPr lang="en-U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64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5173" y="1600200"/>
            <a:ext cx="6297216" cy="32316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5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অধ্যায়-অষ্টম (১ম পত্র)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114" y="571085"/>
            <a:ext cx="8529156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হতে শিক্ষার্থীরা যা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</a:p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সার্কিটের মূল উপাদান কয়টি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সার্কিটের শ্রেণিবিভাগ বলতে পারবে</a:t>
            </a:r>
          </a:p>
          <a:p>
            <a:r>
              <a:rPr lang="bn-IN" sz="4400" b="1" cap="none" spc="0" dirty="0" smtClean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 </a:t>
            </a:r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endParaRPr lang="bn-IN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 </a:t>
            </a:r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বলতে পারবে</a:t>
            </a:r>
          </a:p>
          <a:p>
            <a:r>
              <a:rPr lang="bn-IN" sz="4400" b="1" cap="none" spc="0" dirty="0" smtClean="0">
                <a:ln w="0"/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গানিতিক সমস্য সমাধান করতে </a:t>
            </a:r>
            <a:r>
              <a:rPr lang="bn-IN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b="1" cap="none" spc="0" dirty="0">
              <a:ln w="0"/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121114" y="798915"/>
            <a:ext cx="93450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সার্কিট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চলাচলের পূর্ণ পথকে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সার্কিট বলে।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09" y="2297766"/>
            <a:ext cx="5091396" cy="39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38" y="2280428"/>
            <a:ext cx="9669094" cy="3974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847" y="268941"/>
            <a:ext cx="9668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বৈদ্যুতিক সার্কিট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সার্কিটে মূল পাঁচটি উপাদান নিয়ে গঠিত তাকে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বৈদ্যুতিক সার্কিট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116995" y="669269"/>
            <a:ext cx="59017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সার্কিটের শ্রেণিবিভাগ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সার্কিট তিন প্রকার যথা,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সিরিজ সার্কিট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প্যারালাল সার্কিট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সিরিজ-প্যারালাল বা মিশ্র সার্কিট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39" y="377830"/>
            <a:ext cx="4194412" cy="2170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773" y="2515668"/>
            <a:ext cx="4457481" cy="1641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462" y="4148648"/>
            <a:ext cx="4261473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493</Words>
  <Application>Microsoft Office PowerPoint</Application>
  <PresentationFormat>Widescreen</PresentationFormat>
  <Paragraphs>175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Microsoft PhagsPa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206</cp:revision>
  <dcterms:created xsi:type="dcterms:W3CDTF">2020-08-26T17:47:57Z</dcterms:created>
  <dcterms:modified xsi:type="dcterms:W3CDTF">2020-09-29T17:17:23Z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