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76" r:id="rId3"/>
    <p:sldId id="277" r:id="rId4"/>
    <p:sldId id="261" r:id="rId5"/>
    <p:sldId id="263" r:id="rId6"/>
    <p:sldId id="265" r:id="rId7"/>
    <p:sldId id="278" r:id="rId8"/>
    <p:sldId id="279" r:id="rId9"/>
    <p:sldId id="280" r:id="rId10"/>
    <p:sldId id="281" r:id="rId11"/>
    <p:sldId id="282" r:id="rId12"/>
    <p:sldId id="28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8F4F8-A67B-4616-8F8C-7E54F6F94DD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747E5-EEF6-462D-A1B3-ECAD229E8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747E5-EEF6-462D-A1B3-ECAD229E8C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1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0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8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1"/>
            <a:ext cx="8763000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i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আজকের পাঠে সকলকে </a:t>
            </a:r>
          </a:p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4343400" cy="34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0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4267200" cy="1143000"/>
          </a:xfrm>
          <a:solidFill>
            <a:srgbClr val="92D050"/>
          </a:solidFill>
        </p:spPr>
        <p:txBody>
          <a:bodyPr/>
          <a:lstStyle/>
          <a:p>
            <a:r>
              <a:rPr lang="bn-IN" dirty="0" smtClean="0"/>
              <a:t>দলীয় কাজ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solidFill>
                <a:srgbClr val="00B0F0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দল-১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B={3,4},C={4,5}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600" dirty="0">
                    <a:latin typeface="Arial Narrow" pitchFamily="34" charset="0"/>
                    <a:cs typeface="NikoshBAN" pitchFamily="2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dirty="0">
                    <a:latin typeface="Arial Narrow" pitchFamily="34" charset="0"/>
                    <a:cs typeface="NikoshBAN" pitchFamily="2" charset="0"/>
                  </a:rPr>
                  <a:t>C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নির্ণয় কর।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দল-২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X=</a:t>
                </a: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{3,a}</a:t>
                </a:r>
                <a:r>
                  <a:rPr lang="bn-IN" sz="3600" dirty="0" smtClean="0">
                    <a:latin typeface="Arial Narrow" pitchFamily="34" charset="0"/>
                    <a:cs typeface="NikoshBAN" pitchFamily="2" charset="0"/>
                  </a:rPr>
                  <a:t> হলে</a:t>
                </a: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 P(X)</a:t>
                </a:r>
                <a:r>
                  <a:rPr lang="bn-IN" sz="3600" dirty="0" smtClean="0">
                    <a:latin typeface="Arial Narrow" pitchFamily="34" charset="0"/>
                    <a:cs typeface="NikoshBAN" pitchFamily="2" charset="0"/>
                  </a:rPr>
                  <a:t> নির্ণয় কর।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4525" t="-2022" r="-4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solidFill>
                <a:srgbClr val="FFFF00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দল-৩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A={</a:t>
                </a: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1,2}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P(A)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নির্ণয় কর।</a:t>
                </a:r>
              </a:p>
              <a:p>
                <a:pPr marL="0" indent="0">
                  <a:buNone/>
                </a:pP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দল-৪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S={7,8},T={3,b}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হলে </a:t>
                </a:r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dirty="0" smtClean="0">
                    <a:latin typeface="Arial Narrow" pitchFamily="34" charset="0"/>
                    <a:cs typeface="NikoshBAN" pitchFamily="2" charset="0"/>
                  </a:rPr>
                  <a:t>T</a:t>
                </a:r>
                <a:r>
                  <a:rPr lang="bn-IN" sz="3600" dirty="0" smtClean="0">
                    <a:latin typeface="Arial Narrow" pitchFamily="34" charset="0"/>
                    <a:cs typeface="NikoshBAN" pitchFamily="2" charset="0"/>
                  </a:rPr>
                  <a:t> নির্ণয় কর।</a:t>
                </a:r>
                <a:endParaRPr lang="en-US" sz="3600" dirty="0">
                  <a:latin typeface="Arial Narrow" pitchFamily="34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4683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58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31242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১।পাওয়ার সেটকে কোন প্রতীক দ্বারা প্রকাশ করা হয়?</a:t>
            </a:r>
          </a:p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২।ক্রকজোড় কাকে বলে ?</a:t>
            </a:r>
          </a:p>
          <a:p>
            <a:pPr marL="0" indent="0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smtClean="0">
                <a:latin typeface="Arial Narrow" pitchFamily="34" charset="0"/>
                <a:cs typeface="NikoshBAN" pitchFamily="2" charset="0"/>
              </a:rPr>
              <a:t>X={5,6,8}</a:t>
            </a:r>
            <a:r>
              <a:rPr lang="bn-IN" sz="4000" dirty="0" smtClean="0">
                <a:latin typeface="Arial Narrow" pitchFamily="34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উপসেট কয়টি?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914400" y="5486400"/>
            <a:ext cx="7315200" cy="457200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38862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257800"/>
              </a:xfrm>
              <a:solidFill>
                <a:srgbClr val="00B0F0"/>
              </a:solidFill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P={</a:t>
                </a:r>
                <a:r>
                  <a:rPr lang="en-US" dirty="0" err="1">
                    <a:latin typeface="NikoshBAN" pitchFamily="2" charset="0"/>
                    <a:cs typeface="NikoshBAN" pitchFamily="2" charset="0"/>
                  </a:rPr>
                  <a:t>x:x∈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N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 Narrow" pitchFamily="34" charset="0"/>
                    <a:cs typeface="NikoshBAN" pitchFamily="2" charset="0"/>
                  </a:rPr>
                  <a:t>−</a:t>
                </a:r>
                <a:r>
                  <a:rPr lang="en-US" dirty="0">
                    <a:latin typeface="Arial Narrow" pitchFamily="34" charset="0"/>
                    <a:cs typeface="NikoshBAN" pitchFamily="2" charset="0"/>
                  </a:rPr>
                  <a:t>7x+6=0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} </a:t>
                </a:r>
                <a:br>
                  <a:rPr lang="en-US" dirty="0">
                    <a:latin typeface="NikoshBAN" pitchFamily="2" charset="0"/>
                    <a:cs typeface="NikoshBAN" pitchFamily="2" charset="0"/>
                  </a:rPr>
                </a:b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Q={</a:t>
                </a:r>
                <a:r>
                  <a:rPr lang="en-US" dirty="0" err="1">
                    <a:latin typeface="NikoshBAN" pitchFamily="2" charset="0"/>
                    <a:cs typeface="NikoshBAN" pitchFamily="2" charset="0"/>
                  </a:rPr>
                  <a:t>x:x∈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N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en-US" dirty="0">
                    <a:latin typeface="Arial Narrow" pitchFamily="34" charset="0"/>
                    <a:cs typeface="NikoshBAN" pitchFamily="2" charset="0"/>
                  </a:rPr>
                  <a:t>1≤x&lt;5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} </a:t>
                </a:r>
                <a:br>
                  <a:rPr lang="en-US" dirty="0">
                    <a:latin typeface="NikoshBAN" pitchFamily="2" charset="0"/>
                    <a:cs typeface="NikoshBAN" pitchFamily="2" charset="0"/>
                  </a:rPr>
                </a:b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R</a:t>
                </a:r>
                <a:r>
                  <a:rPr lang="en-US" dirty="0">
                    <a:latin typeface="Arial Narrow" pitchFamily="34" charset="0"/>
                    <a:cs typeface="NikoshBAN" pitchFamily="2" charset="0"/>
                  </a:rPr>
                  <a:t>={2,4,6}</a:t>
                </a:r>
                <a:r>
                  <a:rPr lang="bn-IN" dirty="0">
                    <a:latin typeface="Arial Narrow" pitchFamily="34" charset="0"/>
                    <a:cs typeface="NikoshBAN" pitchFamily="2" charset="0"/>
                  </a:rPr>
                  <a:t>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−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/>
                </a:r>
                <a:br>
                  <a:rPr lang="en-US" dirty="0">
                    <a:latin typeface="NikoshBAN" pitchFamily="2" charset="0"/>
                    <a:cs typeface="NikoshBAN" pitchFamily="2" charset="0"/>
                  </a:rPr>
                </a:b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) P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সেটটিকে তালিকা পদ্ধতিতে প্রকাশ কর।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/>
                </a:r>
                <a:br>
                  <a:rPr lang="en-US" dirty="0">
                    <a:latin typeface="NikoshBAN" pitchFamily="2" charset="0"/>
                    <a:cs typeface="NikoshBAN" pitchFamily="2" charset="0"/>
                  </a:rPr>
                </a:b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প্রমাণ কর যে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, (P∖Q)∪(Q∖P)=(P∪Q)∖(P∩Q) </a:t>
                </a:r>
                <a:br>
                  <a:rPr lang="en-US" dirty="0">
                    <a:latin typeface="NikoshBAN" pitchFamily="2" charset="0"/>
                    <a:cs typeface="NikoshBAN" pitchFamily="2" charset="0"/>
                  </a:rPr>
                </a:b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দেখাও যে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, P×(Q∪R)=(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P×Q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)∪(P×R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257800"/>
              </a:xfrm>
              <a:blipFill rotWithShape="1">
                <a:blip r:embed="rId2"/>
                <a:stretch>
                  <a:fillRect l="-1852" t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95800"/>
            <a:ext cx="6477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3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" y="838200"/>
            <a:ext cx="8458200" cy="571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56264"/>
            <a:ext cx="3886200" cy="2206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752600"/>
            <a:ext cx="50292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ধন্যবাদ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071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1" y="304800"/>
            <a:ext cx="3771900" cy="1066800"/>
          </a:xfrm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bn-IN" sz="1400" b="0" dirty="0" smtClean="0">
                <a:latin typeface="Nikosh ban"/>
                <a:cs typeface="NikoshBAN" pitchFamily="2" charset="0"/>
              </a:rPr>
              <a:t>শিক্ষক</a:t>
            </a:r>
            <a:r>
              <a:rPr lang="bn-IN" sz="3600" b="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567" y="2174875"/>
            <a:ext cx="3202691" cy="3951288"/>
          </a:xfrm>
        </p:spPr>
      </p:pic>
      <p:sp>
        <p:nvSpPr>
          <p:cNvPr id="8" name="Flowchart: Process 7"/>
          <p:cNvSpPr/>
          <p:nvPr/>
        </p:nvSpPr>
        <p:spPr>
          <a:xfrm>
            <a:off x="4724400" y="2209800"/>
            <a:ext cx="3886200" cy="3886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শ্রেণিঃনবম-দশম</a:t>
            </a:r>
          </a:p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অধ্যায়ঃদ্বিতীয়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571751" y="310357"/>
            <a:ext cx="35814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3352800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মোঃ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আব্দুল্লাহ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আল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হারুন</a:t>
            </a:r>
            <a:endParaRPr lang="en-US" sz="32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সহঃ</a:t>
            </a:r>
            <a:r>
              <a:rPr lang="en-US" sz="28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শিক্ষক</a:t>
            </a:r>
            <a:endParaRPr lang="en-US" sz="28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আদর্শ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উচ্চ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বিদ্যালয়</a:t>
            </a:r>
            <a:endParaRPr lang="en-US" sz="4000" dirty="0" smtClean="0">
              <a:solidFill>
                <a:srgbClr val="7030A0"/>
              </a:solidFill>
              <a:latin typeface="Nikosh ban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রংপুর</a:t>
            </a:r>
            <a:endParaRPr lang="en-US" sz="4000" dirty="0">
              <a:solidFill>
                <a:srgbClr val="7030A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67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975" y="274638"/>
            <a:ext cx="2895600" cy="1143000"/>
          </a:xfrm>
        </p:spPr>
        <p:txBody>
          <a:bodyPr>
            <a:noAutofit/>
          </a:bodyPr>
          <a:lstStyle/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847975" y="381000"/>
            <a:ext cx="28956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28600" y="1524000"/>
            <a:ext cx="8686800" cy="4800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 শিক্ষার্থীরা-----------------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পাওয়ার সেটের সংজ্ঞা বলতে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কোন সেট থেকে  সেটটির পাওয়ার সেট নির্ণয় করতে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ক্রমজোড় ও কার্তেসীয় গুনজ সম্পর্কে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 পাওয়ার সেট ও কার্তেসীয় গুনজ সম্পর্কিত সমস্যার সমাধান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anvas 48"/>
          <p:cNvGrpSpPr/>
          <p:nvPr/>
        </p:nvGrpSpPr>
        <p:grpSpPr>
          <a:xfrm>
            <a:off x="0" y="0"/>
            <a:ext cx="5486400" cy="3200400"/>
            <a:chOff x="0" y="0"/>
            <a:chExt cx="5486400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</p:grpSp>
      <p:sp>
        <p:nvSpPr>
          <p:cNvPr id="5" name="AutoShape 96" descr="{\displaystyle \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97" descr="{\displaystyle \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98" descr="{\displaystyle \not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3163163"/>
            <a:ext cx="184731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3827076"/>
            <a:ext cx="2215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135051"/>
            <a:ext cx="2215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4400" y="3827076"/>
                <a:ext cx="62922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equation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here</m:t>
                      </m:r>
                      <m:r>
                        <a:rPr lang="en-US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27076"/>
                <a:ext cx="629226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owchart: Terminator 14"/>
          <p:cNvSpPr/>
          <p:nvPr/>
        </p:nvSpPr>
        <p:spPr>
          <a:xfrm>
            <a:off x="2057400" y="478155"/>
            <a:ext cx="4876800" cy="1066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পাওয়ার সেট কী?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8610" y="1981199"/>
            <a:ext cx="7997190" cy="426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9565" y="2133600"/>
                <a:ext cx="7527635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কোন সেটের উপাদানগুলো দিয়ে যতগুলো উপসেট গঠন করা যায় তাদের সেটকে উক্ত সেটের পাওয়ার সেট বা শক্তি সেট বলে।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সেট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A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পাওয়ার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সেটকে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P(A)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দ্বারা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প্রকাশ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করা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যদি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={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a,b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}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হয়  তাহলে 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P(A)={{},{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a},{b},{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a,b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}}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এর উপাদান সংখ্যা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n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, P(A)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এর উপাদান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65" y="2133600"/>
                <a:ext cx="7527635" cy="3970318"/>
              </a:xfrm>
              <a:prstGeom prst="rect">
                <a:avLst/>
              </a:prstGeom>
              <a:blipFill rotWithShape="1">
                <a:blip r:embed="rId3"/>
                <a:stretch>
                  <a:fillRect l="-2429" t="-2304" r="-972" b="-5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un 1"/>
          <p:cNvSpPr/>
          <p:nvPr/>
        </p:nvSpPr>
        <p:spPr>
          <a:xfrm>
            <a:off x="7772400" y="381000"/>
            <a:ext cx="990600" cy="83820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365760" y="381000"/>
            <a:ext cx="701040" cy="950595"/>
          </a:xfrm>
          <a:prstGeom prst="su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25" y="152400"/>
            <a:ext cx="87630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609600" y="381000"/>
            <a:ext cx="7772400" cy="52578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ক্রমজোড়</a:t>
            </a: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একজোড়া উপাদানের মধ্যে কোনটি প্রথম অবস্থানে আর কোনটি দ্বিতীয় অবস্থানে থাকবে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তা নির্দিষ্ট করে জোড়া আকারে প্রকাশকে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ক্রমজোড় বলা হয়।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যদি কোনো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ক্রমজোড় এর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প্রথম উপাদান বা পদ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দ্বিতীয় উপাদান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বা পদ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হয়,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তবে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ক্রমজোড়টি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x,y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হবে।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ক্রমজোড়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x,y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ও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a,b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বা সমান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x,y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=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a,b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হবে যদি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= a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= b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u="sng" dirty="0"/>
          </a:p>
        </p:txBody>
      </p:sp>
      <p:sp>
        <p:nvSpPr>
          <p:cNvPr id="8" name="Lightning Bolt 7"/>
          <p:cNvSpPr/>
          <p:nvPr/>
        </p:nvSpPr>
        <p:spPr>
          <a:xfrm>
            <a:off x="7772400" y="152400"/>
            <a:ext cx="1114425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>
            <a:off x="304800" y="5638800"/>
            <a:ext cx="914400" cy="1066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6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7630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bn-IN" sz="54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কার্তেসীয় গুণজ</a:t>
            </a:r>
          </a:p>
          <a:p>
            <a:pPr algn="ctr" fontAlgn="base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দুইটি সেটের একটির উপাদান দ্বারা প্রথম পদ এবং অপরটির উপাদান দ্বারা দ্বিতীয় পদ ধরে যতগুলো ক্রমজোড়  গঠন করা সম্ভব তাদের সেটকে কার্তেসীয় গুণজ বলা হয়</a:t>
            </a:r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B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B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ক্রমজোড়ের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B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কার্তেসীয়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গুণজ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(Cartesian Product)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A×B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96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 Narrow" pitchFamily="34" charset="0"/>
              </a:rPr>
              <a:t>B={1,4} </a:t>
            </a:r>
            <a:r>
              <a:rPr lang="en-US" sz="3600" dirty="0" smtClean="0">
                <a:latin typeface="Arial Narrow" pitchFamily="34" charset="0"/>
              </a:rPr>
              <a:t>C</a:t>
            </a:r>
            <a:r>
              <a:rPr lang="en-US" sz="3600" dirty="0">
                <a:latin typeface="Arial Narrow" pitchFamily="34" charset="0"/>
              </a:rPr>
              <a:t>={a,4}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Arial Narrow" pitchFamily="34" charset="0"/>
              </a:rPr>
              <a:t> P(B∪C)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নির্ণয় কর এবং দেখাও 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 P(B∪C)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এর উপাদান 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3600" dirty="0"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3600" baseline="30000" dirty="0">
                <a:latin typeface="Arial Narrow" pitchFamily="34" charset="0"/>
                <a:cs typeface="NikoshBAN" pitchFamily="2" charset="0"/>
              </a:rPr>
              <a:t>n</a:t>
            </a:r>
            <a:r>
              <a:rPr lang="en-US" sz="3600" baseline="300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কে সমর্থন করে।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000" dirty="0">
                <a:latin typeface="NikoshBAN" pitchFamily="2" charset="0"/>
                <a:cs typeface="NikoshBAN" pitchFamily="2" charset="0"/>
              </a:rPr>
              <a:t>উদ্দীপক থেকে পাই</a:t>
            </a:r>
            <a:r>
              <a:rPr lang="en-US" sz="2000" dirty="0" smtClean="0">
                <a:latin typeface="Arial Narrow" pitchFamily="34" charset="0"/>
              </a:rPr>
              <a:t>,</a:t>
            </a:r>
            <a:endParaRPr lang="bn-IN" sz="20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bn-IN" sz="2000" dirty="0">
                <a:latin typeface="Arial Narrow" pitchFamily="34" charset="0"/>
              </a:rPr>
              <a:t> </a:t>
            </a:r>
            <a:r>
              <a:rPr lang="bn-IN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B</a:t>
            </a:r>
            <a:r>
              <a:rPr lang="en-US" sz="2000" dirty="0">
                <a:latin typeface="Arial Narrow" pitchFamily="34" charset="0"/>
              </a:rPr>
              <a:t>={1,4},C={a,4}</a:t>
            </a:r>
            <a:br>
              <a:rPr lang="en-US" sz="2000" dirty="0">
                <a:latin typeface="Arial Narrow" pitchFamily="34" charset="0"/>
              </a:rPr>
            </a:br>
            <a:r>
              <a:rPr lang="en-US" sz="2000" dirty="0">
                <a:latin typeface="Arial Narrow" pitchFamily="34" charset="0"/>
              </a:rPr>
              <a:t>∴B∪C={1,4}∪{a,4}}</a:t>
            </a:r>
            <a:br>
              <a:rPr lang="en-US" sz="2000" dirty="0">
                <a:latin typeface="Arial Narrow" pitchFamily="34" charset="0"/>
              </a:rPr>
            </a:br>
            <a:r>
              <a:rPr lang="en-US" sz="2000" dirty="0">
                <a:latin typeface="Arial Narrow" pitchFamily="34" charset="0"/>
              </a:rPr>
              <a:t>={1,4,a}</a:t>
            </a:r>
            <a:br>
              <a:rPr lang="en-US" sz="2000" dirty="0">
                <a:latin typeface="Arial Narrow" pitchFamily="34" charset="0"/>
              </a:rPr>
            </a:br>
            <a:r>
              <a:rPr lang="en-US" sz="2000" dirty="0">
                <a:latin typeface="Arial Narrow" pitchFamily="34" charset="0"/>
              </a:rPr>
              <a:t>(B∪C)</a:t>
            </a:r>
            <a:r>
              <a:rPr lang="bn-IN" sz="2000" dirty="0">
                <a:latin typeface="Arial Narrow" pitchFamily="34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এর উপসেটগুলো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000" dirty="0">
                <a:latin typeface="Arial Narrow" pitchFamily="34" charset="0"/>
              </a:rPr>
              <a:t> {1,4,a},{1,4},{1,a},{4,a},{1},{4},{a},ϕ </a:t>
            </a:r>
            <a:br>
              <a:rPr lang="en-US" sz="2000" dirty="0">
                <a:latin typeface="Arial Narrow" pitchFamily="34" charset="0"/>
              </a:rPr>
            </a:br>
            <a:r>
              <a:rPr lang="bn-IN" sz="2000" dirty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000" dirty="0" smtClean="0">
                <a:latin typeface="Arial Narrow" pitchFamily="34" charset="0"/>
              </a:rPr>
              <a:t>P(B</a:t>
            </a:r>
            <a:r>
              <a:rPr lang="en-US" sz="2000" dirty="0">
                <a:latin typeface="Arial Narrow" pitchFamily="34" charset="0"/>
              </a:rPr>
              <a:t>∪C)={{1,4,a},{1,4},{1,a},{4,a},{1},{4},{a},ϕ} </a:t>
            </a:r>
            <a:br>
              <a:rPr lang="en-US" sz="2000" dirty="0">
                <a:latin typeface="Arial Narrow" pitchFamily="34" charset="0"/>
              </a:rPr>
            </a:br>
            <a:r>
              <a:rPr lang="bn-IN" sz="2000" dirty="0">
                <a:latin typeface="NikoshBAN" pitchFamily="2" charset="0"/>
                <a:cs typeface="NikoshBAN" pitchFamily="2" charset="0"/>
              </a:rPr>
              <a:t>আমরা জানি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কোনো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সেটের উপাদান সংখ্যা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 n 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হলে উপসেটের সংখ্যা হবে</a:t>
            </a:r>
            <a:r>
              <a:rPr lang="en-US" sz="2000" dirty="0">
                <a:latin typeface="Arial Narrow" pitchFamily="34" charset="0"/>
              </a:rPr>
              <a:t> </a:t>
            </a:r>
            <a:r>
              <a:rPr lang="en-US" sz="2000" dirty="0" smtClean="0">
                <a:latin typeface="Arial Narrow" pitchFamily="34" charset="0"/>
              </a:rPr>
              <a:t>2</a:t>
            </a:r>
            <a:r>
              <a:rPr lang="en-US" sz="2000" baseline="30000" dirty="0" smtClean="0">
                <a:latin typeface="Arial Narrow" pitchFamily="34" charset="0"/>
              </a:rPr>
              <a:t>n</a:t>
            </a:r>
            <a:r>
              <a:rPr lang="en-US" sz="2000" dirty="0">
                <a:latin typeface="Arial Narrow" pitchFamily="34" charset="0"/>
              </a:rPr>
              <a:t/>
            </a:r>
            <a:br>
              <a:rPr lang="en-US" sz="2000" dirty="0">
                <a:latin typeface="Arial Narrow" pitchFamily="34" charset="0"/>
              </a:rPr>
            </a:br>
            <a:r>
              <a:rPr lang="bn-IN" sz="2000" dirty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উপাদান সংখ্যা</a:t>
            </a:r>
            <a:r>
              <a:rPr lang="en-US" sz="2000" dirty="0">
                <a:latin typeface="Arial Narrow" pitchFamily="34" charset="0"/>
              </a:rPr>
              <a:t> 1 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উপসেট হবে</a:t>
            </a:r>
            <a:r>
              <a:rPr lang="en-US" sz="2000" dirty="0">
                <a:latin typeface="Arial Narrow" pitchFamily="34" charset="0"/>
              </a:rPr>
              <a:t> 2</a:t>
            </a:r>
            <a:r>
              <a:rPr lang="en-US" sz="2000" baseline="30000" dirty="0">
                <a:latin typeface="Arial Narrow" pitchFamily="34" charset="0"/>
              </a:rPr>
              <a:t>1</a:t>
            </a:r>
            <a:r>
              <a:rPr lang="en-US" sz="2000" dirty="0">
                <a:latin typeface="Arial Narrow" pitchFamily="34" charset="0"/>
              </a:rPr>
              <a:t>=2</a:t>
            </a:r>
            <a:br>
              <a:rPr lang="en-US" sz="2000" dirty="0">
                <a:latin typeface="Arial Narrow" pitchFamily="34" charset="0"/>
              </a:rPr>
            </a:br>
            <a:r>
              <a:rPr lang="en-US" sz="2000" dirty="0">
                <a:latin typeface="Arial Narrow" pitchFamily="34" charset="0"/>
              </a:rPr>
              <a:t> 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উপাদান সংখ্যা</a:t>
            </a:r>
            <a:r>
              <a:rPr lang="en-US" sz="2000" dirty="0">
                <a:latin typeface="Arial Narrow" pitchFamily="34" charset="0"/>
              </a:rPr>
              <a:t> 2 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উপসেট হবে</a:t>
            </a:r>
            <a:r>
              <a:rPr lang="en-US" sz="2000" dirty="0">
                <a:latin typeface="Arial Narrow" pitchFamily="34" charset="0"/>
              </a:rPr>
              <a:t> 2</a:t>
            </a:r>
            <a:r>
              <a:rPr lang="en-US" sz="2000" baseline="30000" dirty="0">
                <a:latin typeface="Arial Narrow" pitchFamily="34" charset="0"/>
              </a:rPr>
              <a:t>2</a:t>
            </a:r>
            <a:r>
              <a:rPr lang="en-US" sz="2000" dirty="0">
                <a:latin typeface="Arial Narrow" pitchFamily="34" charset="0"/>
              </a:rPr>
              <a:t>=4</a:t>
            </a:r>
            <a:br>
              <a:rPr lang="en-US" sz="2000" dirty="0">
                <a:latin typeface="Arial Narrow" pitchFamily="34" charset="0"/>
              </a:rPr>
            </a:b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উপাদান সংখ্যা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600" dirty="0">
                <a:latin typeface="Arial Narrow" pitchFamily="34" charset="0"/>
                <a:cs typeface="NikoshBAN" pitchFamily="2" charset="0"/>
              </a:rPr>
              <a:t>3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উপসেট হবে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600" dirty="0" smtClean="0"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1600" baseline="30000" dirty="0" smtClean="0">
                <a:latin typeface="Arial Narrow" pitchFamily="34" charset="0"/>
                <a:cs typeface="NikoshBAN" pitchFamily="2" charset="0"/>
              </a:rPr>
              <a:t>3</a:t>
            </a:r>
            <a:r>
              <a:rPr lang="en-US" sz="1600" dirty="0" smtClean="0">
                <a:latin typeface="Arial Narrow" pitchFamily="34" charset="0"/>
                <a:cs typeface="NikoshBAN" pitchFamily="2" charset="0"/>
              </a:rPr>
              <a:t>=8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1600" dirty="0">
                <a:latin typeface="NikoshBAN" pitchFamily="2" charset="0"/>
                <a:cs typeface="NikoshBAN" pitchFamily="2" charset="0"/>
              </a:rPr>
            </a:br>
            <a:r>
              <a:rPr lang="bn-IN" sz="1600" dirty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, (B∪C)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সেটের উপাদান সংখ্যা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600" dirty="0">
                <a:latin typeface="Arial Narrow" pitchFamily="34" charset="0"/>
                <a:cs typeface="NikoshBAN" pitchFamily="2" charset="0"/>
              </a:rPr>
              <a:t>3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এবং এর উপসেটের সংখ্যা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600" dirty="0">
                <a:latin typeface="Arial Narrow" pitchFamily="34" charset="0"/>
                <a:cs typeface="NikoshBAN" pitchFamily="2" charset="0"/>
              </a:rPr>
              <a:t>8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টি অর্থাৎ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, </a:t>
            </a:r>
            <a:r>
              <a:rPr lang="en-US" sz="1600" dirty="0"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1600" baseline="30000" dirty="0">
                <a:latin typeface="Arial Narrow" pitchFamily="34" charset="0"/>
                <a:cs typeface="NikoshBAN" pitchFamily="2" charset="0"/>
              </a:rPr>
              <a:t>3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600" dirty="0"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1600" b="1" baseline="30000" dirty="0">
                <a:latin typeface="Arial Narrow" pitchFamily="34" charset="0"/>
                <a:cs typeface="NikoshBAN" pitchFamily="2" charset="0"/>
              </a:rPr>
              <a:t>n</a:t>
            </a:r>
            <a:r>
              <a:rPr lang="en-US" sz="1600" baseline="30000" dirty="0">
                <a:latin typeface="Arial Narrow" pitchFamily="34" charset="0"/>
                <a:cs typeface="NikoshBAN" pitchFamily="2" charset="0"/>
              </a:rPr>
              <a:t> 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কে সমর্থন করে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000" dirty="0">
                <a:latin typeface="Arial Narrow" pitchFamily="34" charset="0"/>
              </a:rPr>
              <a:t/>
            </a:r>
            <a:br>
              <a:rPr lang="en-US" sz="2000" dirty="0">
                <a:latin typeface="Arial Narrow" pitchFamily="34" charset="0"/>
              </a:rPr>
            </a:br>
            <a:r>
              <a:rPr lang="bn-IN" sz="1800" dirty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1800" dirty="0">
                <a:latin typeface="NikoshBAN" pitchFamily="2" charset="0"/>
                <a:cs typeface="NikoshBAN" pitchFamily="2" charset="0"/>
              </a:rPr>
              <a:t>, P(B∪C) </a:t>
            </a:r>
            <a:r>
              <a:rPr lang="bn-IN" sz="1800" dirty="0">
                <a:latin typeface="NikoshBAN" pitchFamily="2" charset="0"/>
                <a:cs typeface="NikoshBAN" pitchFamily="2" charset="0"/>
              </a:rPr>
              <a:t>এর উপাদান সংখ্যা</a:t>
            </a:r>
            <a:r>
              <a:rPr lang="en-US" sz="1800" dirty="0">
                <a:latin typeface="Arial Narrow" pitchFamily="34" charset="0"/>
                <a:cs typeface="NikoshBAN" pitchFamily="2" charset="0"/>
              </a:rPr>
              <a:t> 2</a:t>
            </a:r>
            <a:r>
              <a:rPr lang="en-US" sz="1800" baseline="30000" dirty="0">
                <a:latin typeface="Arial Narrow" pitchFamily="34" charset="0"/>
                <a:cs typeface="NikoshBAN" pitchFamily="2" charset="0"/>
              </a:rPr>
              <a:t>n</a:t>
            </a:r>
            <a:r>
              <a:rPr lang="en-US" sz="1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800" dirty="0">
                <a:latin typeface="NikoshBAN" pitchFamily="2" charset="0"/>
                <a:cs typeface="NikoshBAN" pitchFamily="2" charset="0"/>
              </a:rPr>
              <a:t>কে সমর্থন করে।</a:t>
            </a:r>
            <a:r>
              <a:rPr lang="en-US" sz="1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1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bn-IN" sz="1800" dirty="0">
                <a:latin typeface="NikoshBAN" pitchFamily="2" charset="0"/>
                <a:cs typeface="NikoshBAN" pitchFamily="2" charset="0"/>
              </a:rPr>
              <a:t>দেখানো হলো</a:t>
            </a:r>
            <a:r>
              <a:rPr lang="en-US" sz="1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5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A={2,3},</a:t>
            </a:r>
            <a:r>
              <a:rPr lang="en-US" sz="2400" dirty="0">
                <a:latin typeface="Arial Narrow" pitchFamily="34" charset="0"/>
              </a:rPr>
              <a:t> B={1,4} C={a,4}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হলে দেখাও যে</a:t>
            </a:r>
            <a:r>
              <a:rPr lang="en-US" sz="2400" dirty="0"/>
              <a:t>, A×(B∩C)=(A×B)∩(A×C)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1600" dirty="0">
                <a:latin typeface="Arial Narrow" pitchFamily="34" charset="0"/>
              </a:rPr>
              <a:t>উদ্দীপক থেকে পাই</a:t>
            </a:r>
            <a:r>
              <a:rPr lang="en-US" sz="1600" dirty="0">
                <a:latin typeface="Arial Narrow" pitchFamily="34" charset="0"/>
              </a:rPr>
              <a:t>,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  A={2,3} </a:t>
            </a:r>
            <a:r>
              <a:rPr lang="bn-IN" sz="1600" dirty="0" smtClean="0">
                <a:latin typeface="Arial Narrow" pitchFamily="34" charset="0"/>
              </a:rPr>
              <a:t>,</a:t>
            </a:r>
            <a:r>
              <a:rPr lang="en-US" sz="1600" dirty="0" smtClean="0">
                <a:latin typeface="Arial Narrow" pitchFamily="34" charset="0"/>
              </a:rPr>
              <a:t>B</a:t>
            </a:r>
            <a:r>
              <a:rPr lang="en-US" sz="1600" dirty="0">
                <a:latin typeface="Arial Narrow" pitchFamily="34" charset="0"/>
              </a:rPr>
              <a:t>={1,4} </a:t>
            </a:r>
            <a:r>
              <a:rPr lang="bn-IN" sz="1600" dirty="0">
                <a:latin typeface="Arial Narrow" pitchFamily="34" charset="0"/>
              </a:rPr>
              <a:t>এবং</a:t>
            </a:r>
            <a:r>
              <a:rPr lang="en-US" sz="1600" dirty="0">
                <a:latin typeface="Arial Narrow" pitchFamily="34" charset="0"/>
              </a:rPr>
              <a:t> C={a,4}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bn-IN" sz="1600" dirty="0">
                <a:latin typeface="Arial Narrow" pitchFamily="34" charset="0"/>
              </a:rPr>
              <a:t>এখন</a:t>
            </a:r>
            <a:r>
              <a:rPr lang="en-US" sz="1600" dirty="0">
                <a:latin typeface="Arial Narrow" pitchFamily="34" charset="0"/>
              </a:rPr>
              <a:t>, B∩C={1,4}∩{a,4}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={4}</a:t>
            </a:r>
            <a:br>
              <a:rPr lang="en-US" sz="1600" dirty="0">
                <a:latin typeface="Arial Narrow" pitchFamily="34" charset="0"/>
              </a:rPr>
            </a:br>
            <a:r>
              <a:rPr lang="bn-IN" sz="1600" dirty="0">
                <a:latin typeface="Arial Narrow" pitchFamily="34" charset="0"/>
              </a:rPr>
              <a:t>আবার</a:t>
            </a:r>
            <a:r>
              <a:rPr lang="en-US" sz="1600" dirty="0">
                <a:latin typeface="Arial Narrow" pitchFamily="34" charset="0"/>
              </a:rPr>
              <a:t>, A×B={2,3}×{1,4}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={(2,1),(2,4),(3,1),(3,4)} </a:t>
            </a:r>
            <a:br>
              <a:rPr lang="en-US" sz="1600" dirty="0">
                <a:latin typeface="Arial Narrow" pitchFamily="34" charset="0"/>
              </a:rPr>
            </a:br>
            <a:r>
              <a:rPr lang="bn-IN" sz="1600" dirty="0">
                <a:latin typeface="Arial Narrow" pitchFamily="34" charset="0"/>
              </a:rPr>
              <a:t>এবং</a:t>
            </a:r>
            <a:r>
              <a:rPr lang="en-US" sz="1600" dirty="0">
                <a:latin typeface="Arial Narrow" pitchFamily="34" charset="0"/>
              </a:rPr>
              <a:t> A×C={2,3}×{a,4}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={(2,a),(2,4),(3,a),(3,4</a:t>
            </a:r>
            <a:r>
              <a:rPr lang="en-US" sz="1600" dirty="0" smtClean="0">
                <a:latin typeface="Arial Narrow" pitchFamily="34" charset="0"/>
              </a:rPr>
              <a:t>)}</a:t>
            </a:r>
            <a:endParaRPr lang="bn-IN" sz="16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∴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bn-IN" sz="1600" dirty="0">
                <a:latin typeface="Arial Narrow" pitchFamily="34" charset="0"/>
              </a:rPr>
              <a:t>বামপক্ষ</a:t>
            </a:r>
            <a:r>
              <a:rPr lang="en-US" sz="1600" dirty="0">
                <a:latin typeface="Arial Narrow" pitchFamily="34" charset="0"/>
              </a:rPr>
              <a:t> =A×(B∩C)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={2,3}×{4}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={(2,4),(3,4</a:t>
            </a:r>
            <a:r>
              <a:rPr lang="en-US" sz="1600" dirty="0" smtClean="0">
                <a:latin typeface="Arial Narrow" pitchFamily="34" charset="0"/>
              </a:rPr>
              <a:t>)}</a:t>
            </a: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bn-IN" sz="1600" dirty="0">
                <a:latin typeface="Arial Narrow" pitchFamily="34" charset="0"/>
              </a:rPr>
              <a:t>এবং ডানপক্ষ</a:t>
            </a:r>
            <a:r>
              <a:rPr lang="en-US" sz="1600" dirty="0">
                <a:latin typeface="Arial Narrow" pitchFamily="34" charset="0"/>
              </a:rPr>
              <a:t> =(A×B)∩(A×C)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={(2,1),(2,4),(3,1),(3,4)}∩{(2,a),(2,4),(3,a),(3,4)} 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={(2,4),(3,4</a:t>
            </a:r>
            <a:r>
              <a:rPr lang="en-US" sz="1600" dirty="0" smtClean="0">
                <a:latin typeface="Arial Narrow" pitchFamily="34" charset="0"/>
              </a:rPr>
              <a:t>)}</a:t>
            </a:r>
            <a:endParaRPr lang="bn-IN" sz="16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 Narrow" pitchFamily="34" charset="0"/>
              </a:rPr>
              <a:t>∴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bn-IN" sz="1600" dirty="0">
                <a:latin typeface="Arial Narrow" pitchFamily="34" charset="0"/>
              </a:rPr>
              <a:t>বামপক্ষ</a:t>
            </a:r>
            <a:r>
              <a:rPr lang="en-US" sz="1600" dirty="0">
                <a:latin typeface="Arial Narrow" pitchFamily="34" charset="0"/>
              </a:rPr>
              <a:t> = </a:t>
            </a:r>
            <a:r>
              <a:rPr lang="bn-IN" sz="1600" dirty="0">
                <a:latin typeface="Arial Narrow" pitchFamily="34" charset="0"/>
              </a:rPr>
              <a:t>ডানপক্ষ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en-US" sz="1600" dirty="0" smtClean="0">
                <a:latin typeface="Arial Narrow" pitchFamily="34" charset="0"/>
              </a:rPr>
              <a:t>(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bn-IN" sz="1600" dirty="0">
                <a:latin typeface="Arial Narrow" pitchFamily="34" charset="0"/>
              </a:rPr>
              <a:t>দেখানো হলো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en-US" sz="1600" dirty="0" smtClean="0">
                <a:latin typeface="Arial Narrow" pitchFamily="34" charset="0"/>
              </a:rPr>
              <a:t>)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8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2895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পাওয়ার সেট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কার্তেসীয় গুণজ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X={</a:t>
            </a:r>
            <a:r>
              <a:rPr lang="en-US" sz="4400" dirty="0" smtClean="0">
                <a:latin typeface="Arial Narrow" pitchFamily="34" charset="0"/>
                <a:cs typeface="NikoshBAN" pitchFamily="2" charset="0"/>
              </a:rPr>
              <a:t>4,5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}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হলে এর উপসেট কয়টি ও কী কী?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446</Words>
  <Application>Microsoft Office PowerPoint</Application>
  <PresentationFormat>On-screen Show (4:3)</PresentationFormat>
  <Paragraphs>62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Calibri</vt:lpstr>
      <vt:lpstr>Cambria Math</vt:lpstr>
      <vt:lpstr>Nikosh ban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B={1,4} C={a,4} হলে P(B∪C) নির্ণয় কর এবং দেখাও যে, P(B∪C) এর উপাদান সংখ্যা 2n কে সমর্থন করে।</vt:lpstr>
      <vt:lpstr>A={2,3}, B={1,4} C={a,4} হলে দেখাও যে, A×(B∩C)=(A×B)∩(A×C)</vt:lpstr>
      <vt:lpstr>একক কাজ</vt:lpstr>
      <vt:lpstr>দলীয় কাজ</vt:lpstr>
      <vt:lpstr>মূল্যায়ণ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 PC</cp:lastModifiedBy>
  <cp:revision>185</cp:revision>
  <dcterms:created xsi:type="dcterms:W3CDTF">2006-08-16T00:00:00Z</dcterms:created>
  <dcterms:modified xsi:type="dcterms:W3CDTF">2020-09-29T07:11:54Z</dcterms:modified>
</cp:coreProperties>
</file>