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8" r:id="rId1"/>
  </p:sldMasterIdLst>
  <p:notesMasterIdLst>
    <p:notesMasterId r:id="rId11"/>
  </p:notesMasterIdLst>
  <p:sldIdLst>
    <p:sldId id="320" r:id="rId2"/>
    <p:sldId id="543" r:id="rId3"/>
    <p:sldId id="542" r:id="rId4"/>
    <p:sldId id="323" r:id="rId5"/>
    <p:sldId id="536" r:id="rId6"/>
    <p:sldId id="535" r:id="rId7"/>
    <p:sldId id="541" r:id="rId8"/>
    <p:sldId id="544" r:id="rId9"/>
    <p:sldId id="33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706" autoAdjust="0"/>
    <p:restoredTop sz="84547" autoAdjust="0"/>
  </p:normalViewPr>
  <p:slideViewPr>
    <p:cSldViewPr>
      <p:cViewPr>
        <p:scale>
          <a:sx n="91" d="100"/>
          <a:sy n="91" d="100"/>
        </p:scale>
        <p:origin x="-822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B6FF4-ADD3-48D9-8ACB-854CDB1ACD9C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8E627-24E8-49E3-A6F8-6E0E9C16EF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442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8E627-24E8-49E3-A6F8-6E0E9C16EFB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864B570-40FD-481A-A304-CFB5643C23A3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2745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570-40FD-481A-A304-CFB5643C23A3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745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570-40FD-481A-A304-CFB5643C23A3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745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64B570-40FD-481A-A304-CFB5643C23A3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 advTm="2745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864B570-40FD-481A-A304-CFB5643C23A3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2745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570-40FD-481A-A304-CFB5643C23A3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 advTm="2745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570-40FD-481A-A304-CFB5643C23A3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 advTm="2745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64B570-40FD-481A-A304-CFB5643C23A3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 advTm="2745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570-40FD-481A-A304-CFB5643C23A3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745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64B570-40FD-481A-A304-CFB5643C23A3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2745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64B570-40FD-481A-A304-CFB5643C23A3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 advTm="2745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  <a:cs typeface="Arial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F7B2A0-7D89-46B6-B626-720346918D7C}" type="slidenum">
              <a:rPr lang="en-US" smtClean="0">
                <a:solidFill>
                  <a:srgbClr val="F0A22E">
                    <a:shade val="75000"/>
                  </a:srgb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ransition spd="slow" advTm="2745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29671"/>
            <a:ext cx="60198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bn-IN" sz="36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আশুগঞ্জ তাপ বিদ্যুৎ কেন্দ্র উচ্চ বিদ্যালয়</a:t>
            </a:r>
          </a:p>
          <a:p>
            <a:pPr lvl="0" algn="ctr">
              <a:spcBef>
                <a:spcPct val="20000"/>
              </a:spcBef>
            </a:pPr>
            <a:r>
              <a:rPr lang="bn-IN" sz="24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এপিএসসিএল, আশুগঞ্জ, ব্রাহ্মণবাড়িয়া।</a:t>
            </a:r>
            <a:endParaRPr lang="en-US" sz="2400" b="1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4761940"/>
            <a:ext cx="4724400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bn-IN" sz="2400" b="1" dirty="0" smtClean="0">
                <a:latin typeface="Nikosh" pitchFamily="2" charset="0"/>
                <a:cs typeface="Nikosh" pitchFamily="2" charset="0"/>
              </a:rPr>
              <a:t> উপস্থাপনায়:</a:t>
            </a:r>
          </a:p>
          <a:p>
            <a:pPr lvl="0">
              <a:spcBef>
                <a:spcPct val="20000"/>
              </a:spcBef>
            </a:pPr>
            <a:r>
              <a:rPr lang="bn-IN" sz="2400" b="1" dirty="0" smtClean="0">
                <a:latin typeface="Nikosh" pitchFamily="2" charset="0"/>
                <a:cs typeface="Nikosh" pitchFamily="2" charset="0"/>
              </a:rPr>
              <a:t> মো: আমিনুল ইসলাম</a:t>
            </a:r>
          </a:p>
          <a:p>
            <a:pPr lvl="0">
              <a:spcBef>
                <a:spcPct val="20000"/>
              </a:spcBef>
            </a:pPr>
            <a:r>
              <a:rPr lang="bn-IN" sz="2400" b="1" dirty="0" smtClean="0">
                <a:latin typeface="Nikosh" pitchFamily="2" charset="0"/>
                <a:cs typeface="Nikosh" pitchFamily="2" charset="0"/>
              </a:rPr>
              <a:t> ট্রেড ইন্সট্রাক্টর, </a:t>
            </a:r>
            <a:r>
              <a:rPr lang="bn-IN" sz="1400" b="1" dirty="0" smtClean="0">
                <a:latin typeface="Nikosh" pitchFamily="2" charset="0"/>
                <a:cs typeface="Nikosh" pitchFamily="2" charset="0"/>
              </a:rPr>
              <a:t>জেনারেল ইলেকট্রিক্যাল ওয়ার্কস </a:t>
            </a:r>
          </a:p>
          <a:p>
            <a:pPr lvl="0">
              <a:spcBef>
                <a:spcPct val="20000"/>
              </a:spcBef>
            </a:pPr>
            <a:r>
              <a:rPr lang="bn-IN" sz="2400" b="1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IN" sz="2100" b="1" dirty="0" smtClean="0">
                <a:latin typeface="Nikosh" pitchFamily="2" charset="0"/>
                <a:cs typeface="Nikosh" pitchFamily="2" charset="0"/>
              </a:rPr>
              <a:t>আশুগঞ্জ তাপ বিদ্যুৎ কেন্দ্র উচ্চ বিদ্যালয়</a:t>
            </a:r>
            <a:endParaRPr lang="en-US" sz="2100" b="1" dirty="0" smtClean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6" name="Picture 5" descr="apscl schoo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24000" cy="1381760"/>
          </a:xfrm>
          <a:prstGeom prst="rect">
            <a:avLst/>
          </a:prstGeom>
        </p:spPr>
      </p:pic>
      <p:pic>
        <p:nvPicPr>
          <p:cNvPr id="7" name="Picture 6" descr="1200px-Mujib_100_Logo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07233" y="0"/>
            <a:ext cx="1436767" cy="1371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52600" y="207776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বিষয়: জেনারেল ইলেকট্রিক্যাল ওয়ার্কস ১ 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বিষয় কোড: ৯০১৩</a:t>
            </a:r>
          </a:p>
          <a:p>
            <a:endParaRPr lang="en-US" sz="2400" dirty="0"/>
          </a:p>
        </p:txBody>
      </p:sp>
      <p:pic>
        <p:nvPicPr>
          <p:cNvPr id="9" name="Picture 8" descr="3083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15201" y="4648200"/>
            <a:ext cx="1676399" cy="21234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276066058"/>
      </p:ext>
    </p:extLst>
  </p:cSld>
  <p:clrMapOvr>
    <a:masterClrMapping/>
  </p:clrMapOvr>
  <p:transition spd="slow" advTm="27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914400"/>
            <a:ext cx="441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400" b="1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পঞ্চম অধ্যায়</a:t>
            </a:r>
            <a:endParaRPr lang="en-US" sz="2400" b="1" u="sng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IN" sz="2400" b="1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রেজিস্ট্যান্স</a:t>
            </a:r>
            <a:endParaRPr lang="bn-IN" sz="2400" b="1" u="sng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7" name="Content Placeholder 6" descr="resi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3000" y="1981200"/>
            <a:ext cx="6654007" cy="3726244"/>
          </a:xfrm>
        </p:spPr>
      </p:pic>
    </p:spTree>
  </p:cSld>
  <p:clrMapOvr>
    <a:masterClrMapping/>
  </p:clrMapOvr>
  <p:transition spd="slow" advTm="2745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38400" y="838200"/>
            <a:ext cx="4343400" cy="685800"/>
          </a:xfrm>
        </p:spPr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bn-IN" dirty="0" smtClean="0">
                <a:solidFill>
                  <a:srgbClr val="FF0000"/>
                </a:solidFill>
                <a:latin typeface="Nikosh" pitchFamily="2" charset="0"/>
                <a:ea typeface="Calibri" pitchFamily="34" charset="0"/>
                <a:cs typeface="Nikosh" pitchFamily="2" charset="0"/>
              </a:rPr>
              <a:t>এই অধ্যায়ে আমরা জানবো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62200" y="1676400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অতি সংক্ষিপ্ত প্রশ্ন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১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। পরিবাহীর ভিতর দিয়ে ইলেক্ট্রন প্রবাহের বাধাকে কী বলে ? ২। রেজিস্ট্যান্সের একক কী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?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৩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। ১ স্থির বিদ্যুৎ একক সমান কত বিদ্যুৎ - চৌম্বকীয় একক ? ৪। ১ বিদ্যুৎ চুম্বকীয় একক সমান কত স্থির বিদ্যুৎ একক ?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৫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।১ আন্তর্জাতিক ওহম সমান কত ওহম ?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সংক্ষিপ্ত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প্রশ্ন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১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। রেজিস্ট্যান্স বা রােধ বা প্রতিবন্ধ বা প্রতিবন্ধকতা কী ?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২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। রেজিস্ট্যান্সের একক ও প্রতীক লেখ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৩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। রেজিস্ট্যান্স কত প্রকার ও কী কী ?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৪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। এক ওহম বলতে কী বােঝায় ?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৫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। আন্তর্জাতিক ওহম বলতে কী বােঝায় ?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৬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। রেজিস্ট্যান্স বলতে কী বােঝায় ? এর একক ও প্রতীক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লেখ।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রচনামূলক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প্রশ্ন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১। রেঞ্জস রেজিস্ট্যান্স কত প্রকার ও কী কী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আলাচোনা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কর । ২।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ভোল্টেজ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ও রেজিস্ট্যান্সের মধ্যে পার্থক্য লেখ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৩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। রেজিস্ট্যান্স পরিমাপের বিভিন্ন এককের মধ্যে সম্পর্ক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আলাচনা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কর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 advTm="2745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58901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24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as-IN" sz="2400" dirty="0" smtClean="0">
                <a:latin typeface="Nikosh" pitchFamily="2" charset="0"/>
                <a:cs typeface="Nikosh" pitchFamily="2" charset="0"/>
              </a:rPr>
            </a:br>
            <a:r>
              <a:rPr lang="bn-IN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2400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রেজিস্ট্যান্সঃ-</a:t>
            </a:r>
            <a:r>
              <a:rPr lang="as-IN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পরিবাহীর মধ্য দিয়ে কারেন্ট প্রবাহের পথে যে বাধা তাকে রেজিস্ট্যান্স বা রোধ বা প্রতিবন্ধকতা বলে । অন্যভাবে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বলা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যায় , পরিবাহীর মধ্য দিয়ে কারেন্ট প্রবাহিত হওয়ায় পরিবাহীর যে ধর্ম বা গুণের জন্য কারেন্ট প্রবাহের বিরুদ্ধে বাধার সৃষ্টি করে তাকে রেজিস্ট্যান্স বা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রোধ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বা প্রতিবন্ধকতা বলে ।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একে দ্বারা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R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চিহ্নিত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করা হয় । এর ব্যবহারিক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একক ওহম।</a:t>
            </a:r>
          </a:p>
          <a:p>
            <a:pPr algn="ctr"/>
            <a:r>
              <a:rPr lang="en-US" sz="24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sz="2400" dirty="0" smtClean="0">
                <a:latin typeface="Nikosh" pitchFamily="2" charset="0"/>
                <a:cs typeface="Nikosh" pitchFamily="2" charset="0"/>
              </a:rPr>
            </a:br>
            <a:r>
              <a:rPr lang="en-US" sz="24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sz="2400" dirty="0" smtClean="0">
                <a:latin typeface="Nikosh" pitchFamily="2" charset="0"/>
                <a:cs typeface="Nikosh" pitchFamily="2" charset="0"/>
              </a:rPr>
            </a:b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5" name="Picture 4" descr="Cap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590800"/>
            <a:ext cx="6172200" cy="41482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9676338"/>
      </p:ext>
    </p:extLst>
  </p:cSld>
  <p:clrMapOvr>
    <a:masterClrMapping/>
  </p:clrMapOvr>
  <p:transition spd="slow" advTm="274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982920"/>
            <a:ext cx="7162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রেজিস্ট্যান্সের একক ও </a:t>
            </a:r>
            <a:r>
              <a:rPr lang="bn-IN" sz="2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প্রতীকঃ-</a:t>
            </a:r>
          </a:p>
          <a:p>
            <a:r>
              <a:rPr lang="bn-IN" sz="2000" dirty="0" smtClean="0">
                <a:latin typeface="Nikosh" pitchFamily="2" charset="0"/>
                <a:cs typeface="Nikosh" pitchFamily="2" charset="0"/>
              </a:rPr>
              <a:t>রেজিস্ট্যান্স </a:t>
            </a:r>
            <a:r>
              <a:rPr lang="bn-IN" sz="2000" dirty="0" smtClean="0">
                <a:latin typeface="Nikosh" pitchFamily="2" charset="0"/>
                <a:cs typeface="Nikosh" pitchFamily="2" charset="0"/>
              </a:rPr>
              <a:t>একটি পরিমাপমূলক রাশি । সুতরাং , এর একক আছে । ওহম মিটারের সাহায্যে রেজিস্ট্যান্সের একক পরিমাপ করা হয় </a:t>
            </a:r>
            <a:r>
              <a:rPr lang="bn-IN" sz="20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bn-IN" sz="2000" dirty="0" smtClean="0">
                <a:latin typeface="Nikosh" pitchFamily="2" charset="0"/>
                <a:cs typeface="Nikosh" pitchFamily="2" charset="0"/>
              </a:rPr>
              <a:t>রেজিস্ট্যান্স </a:t>
            </a:r>
            <a:r>
              <a:rPr lang="bn-IN" sz="2000" dirty="0" smtClean="0">
                <a:latin typeface="Nikosh" pitchFamily="2" charset="0"/>
                <a:cs typeface="Nikosh" pitchFamily="2" charset="0"/>
              </a:rPr>
              <a:t>পরিমাপের চারটি একক প্রচলিত আছে । যথা – </a:t>
            </a:r>
            <a:endParaRPr lang="bn-IN" sz="2000" dirty="0" smtClean="0">
              <a:latin typeface="Nikosh" pitchFamily="2" charset="0"/>
              <a:cs typeface="Nikosh" pitchFamily="2" charset="0"/>
            </a:endParaRPr>
          </a:p>
          <a:p>
            <a:r>
              <a:rPr lang="bn-IN" sz="2000" dirty="0" smtClean="0">
                <a:latin typeface="Nikosh" pitchFamily="2" charset="0"/>
                <a:cs typeface="Nikosh" pitchFamily="2" charset="0"/>
              </a:rPr>
              <a:t>( </a:t>
            </a:r>
            <a:r>
              <a:rPr lang="bn-IN" sz="2000" dirty="0" smtClean="0">
                <a:latin typeface="Nikosh" pitchFamily="2" charset="0"/>
                <a:cs typeface="Nikosh" pitchFamily="2" charset="0"/>
              </a:rPr>
              <a:t>ক ) স্থির বিদ্যুৎ একক ; ( খ ) বিদ্যুৎ - চৌম্বকীয় একক ( গ ) ব্যবহারিক একক এবং ( ঘ ) অন্তর্জাতিক একক । রেজিস্ট্যান্সকে ইংরেজি অক্ষর 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R </a:t>
            </a:r>
            <a:r>
              <a:rPr lang="bn-IN" sz="2000" dirty="0" smtClean="0">
                <a:latin typeface="Nikosh" pitchFamily="2" charset="0"/>
                <a:cs typeface="Nikosh" pitchFamily="2" charset="0"/>
              </a:rPr>
              <a:t>দ্বারা প্রকাশ করা হয় </a:t>
            </a:r>
            <a:r>
              <a:rPr lang="bn-IN" sz="2000" dirty="0" smtClean="0">
                <a:latin typeface="Nikosh" pitchFamily="2" charset="0"/>
                <a:cs typeface="Nikosh" pitchFamily="2" charset="0"/>
              </a:rPr>
              <a:t>।</a:t>
            </a:r>
          </a:p>
        </p:txBody>
      </p:sp>
      <p:pic>
        <p:nvPicPr>
          <p:cNvPr id="7" name="Picture 6" descr="ggggggggg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550" y="3348537"/>
            <a:ext cx="5759450" cy="289986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4116495965"/>
      </p:ext>
    </p:extLst>
  </p:cSld>
  <p:clrMapOvr>
    <a:masterClrMapping/>
  </p:clrMapOvr>
  <p:transition spd="slow" advTm="274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905000" y="4953000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 smtClean="0"/>
              <a:t> 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8800" y="450771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রেঞ্জসহ </a:t>
            </a:r>
            <a:r>
              <a:rPr lang="bn-IN" sz="2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রেজিস্ট্যান্সের </a:t>
            </a:r>
            <a:r>
              <a:rPr lang="bn-IN" sz="2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শ্রেণিবিভাগঃ-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রেজিস্ট্যান্স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প্রধানত দুই প্রকার । যথা – </a:t>
            </a:r>
            <a:endParaRPr lang="bn-IN" sz="2400" dirty="0" smtClean="0">
              <a:latin typeface="Nikosh" pitchFamily="2" charset="0"/>
              <a:cs typeface="Nikosh" pitchFamily="2" charset="0"/>
            </a:endParaRPr>
          </a:p>
          <a:p>
            <a:r>
              <a:rPr lang="bn-IN" sz="1600" dirty="0" smtClean="0">
                <a:latin typeface="Nikosh" pitchFamily="2" charset="0"/>
                <a:cs typeface="Nikosh" pitchFamily="2" charset="0"/>
              </a:rPr>
              <a:t>(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ক ) নির্দিষ্ট মানের রেজিস্ট্যান্স : যে রেজিস্ট্যান্সের মান প্রয়ােজন মতাে পরিবর্তন করা যায় না , তাকে নির্দিষ্ট মানের রেজিস্ট্যান্স বলে । এর মান 0.5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W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হতে ৪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w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পর্যন্ত হয় । </a:t>
            </a:r>
            <a:endParaRPr lang="bn-IN" sz="1600" dirty="0" smtClean="0">
              <a:latin typeface="Nikosh" pitchFamily="2" charset="0"/>
              <a:cs typeface="Nikosh" pitchFamily="2" charset="0"/>
            </a:endParaRPr>
          </a:p>
          <a:p>
            <a:r>
              <a:rPr lang="bn-IN" sz="1600" dirty="0" smtClean="0">
                <a:latin typeface="Nikosh" pitchFamily="2" charset="0"/>
                <a:cs typeface="Nikosh" pitchFamily="2" charset="0"/>
              </a:rPr>
              <a:t>(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খ ) পরিবর্তনীয় মানের রেজিস্ট্যান্স : যে রেজিস্ট্যান্সের মান প্রয়ােজন মতাে পরিবর্তন করা যায় , তাকে পরিবর্তনীয় মানের ব্লেজিস্ট্যান্স বলে । এর মান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1000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™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হতে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5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´™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এবং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পাওয়ার 0.5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W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হতে 2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W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পর্যন্ত হয় । নির্দিষ্ট মানের রেজিস্ট্যান্স আবার চার প্রকার । যথা </a:t>
            </a:r>
            <a:endParaRPr lang="bn-IN" sz="1600" dirty="0" smtClean="0">
              <a:latin typeface="Nikosh" pitchFamily="2" charset="0"/>
              <a:cs typeface="Nikosh" pitchFamily="2" charset="0"/>
            </a:endParaRPr>
          </a:p>
          <a:p>
            <a:r>
              <a:rPr lang="bn-IN" sz="1600" dirty="0" smtClean="0">
                <a:latin typeface="Nikosh" pitchFamily="2" charset="0"/>
                <a:cs typeface="Nikosh" pitchFamily="2" charset="0"/>
              </a:rPr>
              <a:t>(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ক ) কার্বন রেজিস্ট্যান্স : এটি রেজিস্টরে রেজিস্ট্যান্স ইলিমেন্ট হিসেবে কার্বন অ্যালয় ব্যবহৃত হয় । এ রেজিস্ট্যান্সের উপর অ - পরিবাহী পদার্থের আবরণ থাকে । এর মান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0.1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™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হতে 20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´™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পর্যন্ত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হয় এবং পাওয়ার 0.1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W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হতে 2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W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পর্যন্ত হয় । </a:t>
            </a:r>
            <a:endParaRPr lang="bn-IN" sz="1600" dirty="0" smtClean="0">
              <a:latin typeface="Nikosh" pitchFamily="2" charset="0"/>
              <a:cs typeface="Nikosh" pitchFamily="2" charset="0"/>
            </a:endParaRPr>
          </a:p>
          <a:p>
            <a:r>
              <a:rPr lang="bn-IN" sz="1600" dirty="0" smtClean="0">
                <a:latin typeface="Nikosh" pitchFamily="2" charset="0"/>
                <a:cs typeface="Nikosh" pitchFamily="2" charset="0"/>
              </a:rPr>
              <a:t>(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খ ) মেটাল রেজিস্ট্যান্স : একটি সিরামিক সাবট্রেটের উপর পাতলা পদার্থের মতাে ধাতব অক্সাইডের বিভিন্ন । রেজিসিভ পদার্থের সংক্ষিপ্ত আবরণ প্যাচের মতাে করে এ ধরনের রেজিস্ট্যান্স তৈরি করা হয় । এর পাওয়ার 0.05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W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হতে 2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W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পর্যন্ত হয় । </a:t>
            </a:r>
            <a:endParaRPr lang="bn-IN" sz="1600" dirty="0" smtClean="0">
              <a:latin typeface="Nikosh" pitchFamily="2" charset="0"/>
              <a:cs typeface="Nikosh" pitchFamily="2" charset="0"/>
            </a:endParaRPr>
          </a:p>
          <a:p>
            <a:r>
              <a:rPr lang="bn-IN" sz="1600" dirty="0" smtClean="0">
                <a:latin typeface="Nikosh" pitchFamily="2" charset="0"/>
                <a:cs typeface="Nikosh" pitchFamily="2" charset="0"/>
              </a:rPr>
              <a:t>(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গ ) ওয়্যার উন্ড রেজিস্ট্যান্স : এটিতে বেকেলাইট বা সিরামিকের উপর নাইক্রোম বা ম্যাঙ্গানিজের তৈরি তার প্যাচানাে হয় । জড়ানাে তারের উপর চিনামাটির আবরণ দিয়ে এ ধরনের রেজিস্ট্যান্স তৈরি করা হয় । এর মান 12 হতে 10002 পর্যন্ত হয় এবং পাওয়ার 5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W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হতে 100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W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পর্যন্ত হয় । </a:t>
            </a:r>
            <a:endParaRPr lang="bn-IN" sz="1600" dirty="0" smtClean="0">
              <a:latin typeface="Nikosh" pitchFamily="2" charset="0"/>
              <a:cs typeface="Nikosh" pitchFamily="2" charset="0"/>
            </a:endParaRPr>
          </a:p>
          <a:p>
            <a:r>
              <a:rPr lang="bn-IN" sz="1600" dirty="0" smtClean="0">
                <a:latin typeface="Nikosh" pitchFamily="2" charset="0"/>
                <a:cs typeface="Nikosh" pitchFamily="2" charset="0"/>
              </a:rPr>
              <a:t>(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ঘ ) ডিপজিট্রেড রেজিস্টরঃ একটি কাচ বা সিরামিক নলের উপর রেজিস্ট্যাগসম্পন্ন গুণবিশিষ্ট উপাদান যথা : পাতলা ফিল কার্বন দানা বা কার্বন ব্রোরনের মিশ্রণে পাতলা পর্দার আকারে কয়েক স্তর প্যাঁচ দিয়ে এ ধরনের রেজিস্টর তৈরি করা হয় । এগুলাে বিভিন্ন ওয়াটের হতে পারে । যথা 0.5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W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হতে ৪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W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পর্যন্ত হতে পারে</a:t>
            </a:r>
            <a:endParaRPr lang="en-US" sz="1600" dirty="0">
              <a:latin typeface="Nikosh" pitchFamily="2" charset="0"/>
              <a:cs typeface="Nikosh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212378899"/>
      </p:ext>
    </p:extLst>
  </p:cSld>
  <p:clrMapOvr>
    <a:masterClrMapping/>
  </p:clrMapOvr>
  <p:transition spd="slow" advTm="27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609600"/>
            <a:ext cx="8610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sz="2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রেজিস্ট্যান্স পরিমাপের বিভিন্ন এককের মধ্যে </a:t>
            </a:r>
            <a:r>
              <a:rPr lang="bn-IN" sz="2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সম্পর্কঃ-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sz="2400" dirty="0" smtClean="0">
                <a:latin typeface="Nikosh" pitchFamily="2" charset="0"/>
                <a:cs typeface="Nikosh" pitchFamily="2" charset="0"/>
              </a:rPr>
              <a:t>রেজিস্ট্যান্স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পরিমাপের বিভিন্ন এককের মধ্যে সম্পর্ক নিমে দেয়া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হলো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sz="2400" dirty="0" smtClean="0">
                <a:latin typeface="Nikosh" pitchFamily="2" charset="0"/>
                <a:cs typeface="Nikosh" pitchFamily="2" charset="0"/>
              </a:rPr>
              <a:t>(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ক )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স্থির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বিদ্যুৎ একক ১ স্থির বিদ্যুৎ একক = ৯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x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১০-২০ বিদ্যুৎচৌম্বকীয় একক ; </a:t>
            </a:r>
            <a:endParaRPr lang="bn-IN" sz="2400" dirty="0" smtClean="0">
              <a:latin typeface="Nikosh" pitchFamily="2" charset="0"/>
              <a:cs typeface="Nikosh" pitchFamily="2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sz="2400" dirty="0" smtClean="0">
                <a:latin typeface="Nikosh" pitchFamily="2" charset="0"/>
                <a:cs typeface="Nikosh" pitchFamily="2" charset="0"/>
              </a:rPr>
              <a:t>(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খ ) সিজিএস বিদ্যুৎচৌম্বকীয় একক । ১ বিদ্যুৎচৌম্বকীয় একক = স্থির বিদ্যুৎ একক ; </a:t>
            </a:r>
            <a:endParaRPr lang="bn-IN" sz="2400" dirty="0" smtClean="0">
              <a:latin typeface="Nikosh" pitchFamily="2" charset="0"/>
              <a:cs typeface="Nikosh" pitchFamily="2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sz="2400" dirty="0" smtClean="0">
                <a:latin typeface="Nikosh" pitchFamily="2" charset="0"/>
                <a:cs typeface="Nikosh" pitchFamily="2" charset="0"/>
              </a:rPr>
              <a:t>(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গ ) ব্যবহারিক একক রেজিস্ট্যান্সের ব্যবহারিক একক ওহম ; </a:t>
            </a:r>
            <a:endParaRPr lang="bn-IN" sz="2400" dirty="0" smtClean="0">
              <a:latin typeface="Nikosh" pitchFamily="2" charset="0"/>
              <a:cs typeface="Nikosh" pitchFamily="2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sz="2400" dirty="0" smtClean="0">
                <a:latin typeface="Nikosh" pitchFamily="2" charset="0"/>
                <a:cs typeface="Nikosh" pitchFamily="2" charset="0"/>
              </a:rPr>
              <a:t>(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ঘ ) আন্তর্জাতিক ওহম : রেজিস্ট্যান্সের আন্তর্জাতিক এককের নাম আন্তর্জাতিক ওহম । ১ আন্তর্জাতিক ওহম = ১.০০০৪৯৫ ওহম ।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Nikosh" pitchFamily="2" charset="0"/>
              <a:cs typeface="Nikosh" pitchFamily="2" charset="0"/>
            </a:endParaRPr>
          </a:p>
        </p:txBody>
      </p:sp>
      <p:pic>
        <p:nvPicPr>
          <p:cNvPr id="9" name="Picture 8" descr="resistor-diagr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505200"/>
            <a:ext cx="4419600" cy="3048000"/>
          </a:xfrm>
          <a:prstGeom prst="rect">
            <a:avLst/>
          </a:prstGeom>
        </p:spPr>
      </p:pic>
    </p:spTree>
  </p:cSld>
  <p:clrMapOvr>
    <a:masterClrMapping/>
  </p:clrMapOvr>
  <p:transition spd="slow" advTm="2745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889844"/>
            <a:ext cx="4572000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প্রশ্নঃ-</a:t>
            </a: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অতি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সংক্ষিপ্ত প্রশ্ন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১। পরিবাহীর ভিতর দিয়ে ইলেক্ট্রন প্রবাহের বাধাকে কী বলে ? ২। রেজিস্ট্যান্সের একক কী ?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৩। ১ স্থির বিদ্যুৎ একক সমান কত বিদ্যুৎ - চৌম্বকীয় একক ? ৪। ১ বিদ্যুৎ চুম্বকীয় একক সমান কত স্থির বিদ্যুৎ একক ?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৫।১ আন্তর্জাতিক ওহম সমান কত ওহম ?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সংক্ষিপ্ত প্রশ্ন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১। রেজিস্ট্যান্স বা রােধ বা প্রতিবন্ধ বা প্রতিবন্ধকতা কী ?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২। রেজিস্ট্যান্সের একক ও প্রতীক লেখ ।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৩। রেজিস্ট্যান্স কত প্রকার ও কী কী ?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৪। এক ওহম বলতে কী বােঝায় ?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৫। আন্তর্জাতিক ওহম বলতে কী বােঝায় ?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৬। রেজিস্ট্যান্স বলতে কী বােঝায় ? এর একক ও প্রতীক লেখ। রচনামূলক প্রশ্ন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 ১। রেঞ্জস রেজিস্ট্যান্স কত প্রকার ও কী কী আলাচোনা কর । ২। ভোল্টেজ ও রেজিস্ট্যান্সের মধ্যে পার্থক্য লেখ ।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৩। রেজিস্ট্যান্স পরিমাপের বিভিন্ন এককের মধ্যে সম্পর্ক আলাচনা কর ।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 advTm="2745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85800" y="381000"/>
            <a:ext cx="7620000" cy="281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সকল কে ধন্যবাদ।</a:t>
            </a:r>
            <a:endParaRPr lang="en-US" sz="6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3581400"/>
            <a:ext cx="63246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Beautiful_Red_Rose_Gif_Animati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352800"/>
            <a:ext cx="6096000" cy="31938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5573454"/>
      </p:ext>
    </p:extLst>
  </p:cSld>
  <p:clrMapOvr>
    <a:masterClrMapping/>
  </p:clrMapOvr>
  <p:transition spd="slow" advTm="27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5.5|1.3|0.7|0.8|0.8|0.7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7|0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2866</TotalTime>
  <Words>779</Words>
  <Application>Microsoft Office PowerPoint</Application>
  <PresentationFormat>On-screen Show (4:3)</PresentationFormat>
  <Paragraphs>61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Aa¨vq-cÖ_g  B‡jKwUªK Kv‡i›U()</dc:title>
  <dc:creator>LAPTOP 8</dc:creator>
  <cp:lastModifiedBy>Badsha</cp:lastModifiedBy>
  <cp:revision>629</cp:revision>
  <dcterms:created xsi:type="dcterms:W3CDTF">2013-11-07T04:08:56Z</dcterms:created>
  <dcterms:modified xsi:type="dcterms:W3CDTF">2020-09-29T05:42:36Z</dcterms:modified>
</cp:coreProperties>
</file>