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38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F6CC68F1-981E-427D-AAE1-7C59808C8A51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1048839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840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41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42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1DEBF31B-6A52-4FF1-A48A-2097F8250A06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DEBF31B-6A52-4FF1-A48A-2097F8250A0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4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DEBF31B-6A52-4FF1-A48A-2097F8250A0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1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70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DEBF31B-6A52-4FF1-A48A-2097F8250A06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06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70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1DEBF31B-6A52-4FF1-A48A-2097F8250A0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5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648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49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50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651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52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53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654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55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656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sp>
            <p:nvSpPr>
              <p:cNvPr id="1048657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58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659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sp>
          <p:nvSpPr>
            <p:cNvPr id="1048660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61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62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63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64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65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66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67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68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69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70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71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72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73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74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75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76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77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78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79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80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81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682" name="Rectangle 45"/>
          <p:cNvSpPr/>
          <p:nvPr/>
        </p:nvSpPr>
        <p:spPr>
          <a:xfrm>
            <a:off x="4561242" y="-21511"/>
            <a:ext cx="3679116" cy="6271840"/>
          </a:xfrm>
          <a:prstGeom prst="rect"/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3" name="Rectangle 46"/>
          <p:cNvSpPr/>
          <p:nvPr/>
        </p:nvSpPr>
        <p:spPr>
          <a:xfrm>
            <a:off x="4649096" y="-21511"/>
            <a:ext cx="3505200" cy="2312889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4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85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algn="l" indent="0" marL="0">
              <a:buNone/>
              <a:defRPr sz="1800">
                <a:solidFill>
                  <a:srgbClr val="424242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1D8A26D-2AE7-41FB-A899-E2305FB0B459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1048687" name="Rectangle 49"/>
          <p:cNvSpPr/>
          <p:nvPr/>
        </p:nvSpPr>
        <p:spPr>
          <a:xfrm>
            <a:off x="4650889" y="6088284"/>
            <a:ext cx="3505200" cy="8174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8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486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64F4F0C-C8D8-476E-97C1-A52921C98A0A}" type="slidenum">
              <a:rPr lang="en-US" smtClean="0"/>
              <a:t>‹#›</a:t>
            </a:fld>
            <a:endParaRPr lang="en-US"/>
          </a:p>
        </p:txBody>
      </p:sp>
      <p:sp>
        <p:nvSpPr>
          <p:cNvPr id="1048690" name="Rectangle 88"/>
          <p:cNvSpPr/>
          <p:nvPr/>
        </p:nvSpPr>
        <p:spPr>
          <a:xfrm>
            <a:off x="4650889" y="6088284"/>
            <a:ext cx="3505200" cy="8174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7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D8A26D-2AE7-41FB-A899-E2305FB0B459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10487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4F4F0C-C8D8-476E-97C1-A52921C98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anchor="ctr"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D8A26D-2AE7-41FB-A899-E2305FB0B459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10487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4F4F0C-C8D8-476E-97C1-A52921C98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D8A26D-2AE7-41FB-A899-E2305FB0B459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1048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4F4F0C-C8D8-476E-97C1-A52921C98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baseline="0"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75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D8A26D-2AE7-41FB-A899-E2305FB0B459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10487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4F4F0C-C8D8-476E-97C1-A52921C98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D8A26D-2AE7-41FB-A899-E2305FB0B459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104878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4F4F0C-C8D8-476E-97C1-A52921C98A0A}" type="slidenum">
              <a:rPr lang="en-US" smtClean="0"/>
              <a:t>‹#›</a:t>
            </a:fld>
            <a:endParaRPr lang="en-US"/>
          </a:p>
        </p:txBody>
      </p:sp>
      <p:sp>
        <p:nvSpPr>
          <p:cNvPr id="1048783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84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86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indent="0" marL="0">
              <a:buNone/>
              <a:defRPr b="1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7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8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indent="0" marL="0">
              <a:buNone/>
              <a:defRPr b="1" sz="2400">
                <a:solidFill>
                  <a:schemeClr val="accent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9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9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D8A26D-2AE7-41FB-A899-E2305FB0B459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104879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4F4F0C-C8D8-476E-97C1-A52921C98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D8A26D-2AE7-41FB-A899-E2305FB0B459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10487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4F4F0C-C8D8-476E-97C1-A52921C98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D8A26D-2AE7-41FB-A899-E2305FB0B459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10486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4F4F0C-C8D8-476E-97C1-A52921C98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Tx">
  <p:cSld name="Content with Caption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8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793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9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9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796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97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98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799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800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801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sp>
            <p:nvSpPr>
              <p:cNvPr id="1048802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803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804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sp>
          <p:nvSpPr>
            <p:cNvPr id="1048805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06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07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08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09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10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11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12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13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14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15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16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17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18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19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20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21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22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23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24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25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826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827" name="Rectangle 45"/>
          <p:cNvSpPr/>
          <p:nvPr/>
        </p:nvSpPr>
        <p:spPr>
          <a:xfrm>
            <a:off x="4561242" y="-21511"/>
            <a:ext cx="3679116" cy="6271840"/>
          </a:xfrm>
          <a:prstGeom prst="rect"/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28" name="Rectangle 56"/>
          <p:cNvSpPr/>
          <p:nvPr/>
        </p:nvSpPr>
        <p:spPr>
          <a:xfrm>
            <a:off x="4649096" y="-21510"/>
            <a:ext cx="3505200" cy="623938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D8A26D-2AE7-41FB-A899-E2305FB0B459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10488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4F4F0C-C8D8-476E-97C1-A52921C98A0A}" type="slidenum">
              <a:rPr lang="en-US" smtClean="0"/>
              <a:t>‹#›</a:t>
            </a:fld>
            <a:endParaRPr lang="en-US"/>
          </a:p>
        </p:txBody>
      </p:sp>
      <p:sp>
        <p:nvSpPr>
          <p:cNvPr id="1048831" name="Rectangle 57"/>
          <p:cNvSpPr/>
          <p:nvPr/>
        </p:nvSpPr>
        <p:spPr>
          <a:xfrm>
            <a:off x="905571" y="601883"/>
            <a:ext cx="3562257" cy="5648445"/>
          </a:xfrm>
          <a:prstGeom prst="rect"/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32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33" name="Rectangle 60"/>
          <p:cNvSpPr/>
          <p:nvPr/>
        </p:nvSpPr>
        <p:spPr>
          <a:xfrm>
            <a:off x="4650889" y="6088284"/>
            <a:ext cx="3505200" cy="8174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8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p>
            <a:endParaRPr lang="en-US"/>
          </a:p>
        </p:txBody>
      </p:sp>
      <p:sp>
        <p:nvSpPr>
          <p:cNvPr id="1048835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b="0"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36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indent="0" marL="0">
              <a:buNone/>
              <a:defRPr sz="1600">
                <a:solidFill>
                  <a:srgbClr val="424242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7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725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2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2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728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29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30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73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3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73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sp>
            <p:nvSpPr>
              <p:cNvPr id="1048734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735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736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sp>
          <p:nvSpPr>
            <p:cNvPr id="1048737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38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39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40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41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42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43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44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45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46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47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48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49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50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51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52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53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54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55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56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57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758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759" name="Rectangle 93"/>
          <p:cNvSpPr/>
          <p:nvPr/>
        </p:nvSpPr>
        <p:spPr>
          <a:xfrm>
            <a:off x="4561242" y="-21511"/>
            <a:ext cx="3679116" cy="6271840"/>
          </a:xfrm>
          <a:prstGeom prst="rect"/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60" name="Rectangle 100"/>
          <p:cNvSpPr/>
          <p:nvPr/>
        </p:nvSpPr>
        <p:spPr>
          <a:xfrm>
            <a:off x="4649096" y="-21510"/>
            <a:ext cx="3505200" cy="623938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61" name="Rectangle 101"/>
          <p:cNvSpPr/>
          <p:nvPr/>
        </p:nvSpPr>
        <p:spPr>
          <a:xfrm>
            <a:off x="905571" y="601883"/>
            <a:ext cx="3562257" cy="5648445"/>
          </a:xfrm>
          <a:prstGeom prst="rect"/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62" name="Rectangle 104"/>
          <p:cNvSpPr/>
          <p:nvPr/>
        </p:nvSpPr>
        <p:spPr>
          <a:xfrm>
            <a:off x="4650889" y="6088284"/>
            <a:ext cx="3505200" cy="81740"/>
          </a:xfrm>
          <a:prstGeom prst="rect"/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763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b="0"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64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indent="0" marL="0">
              <a:buNone/>
              <a:defRPr sz="3200">
                <a:solidFill>
                  <a:schemeClr val="accent1"/>
                </a:solidFill>
              </a:defRPr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65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indent="0" marL="0">
              <a:buNone/>
              <a:defRPr sz="1600">
                <a:solidFill>
                  <a:srgbClr val="424242"/>
                </a:solidFill>
              </a:defRPr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1D8A26D-2AE7-41FB-A899-E2305FB0B459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104876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p>
            <a:endParaRPr lang="en-US"/>
          </a:p>
        </p:txBody>
      </p:sp>
      <p:sp>
        <p:nvSpPr>
          <p:cNvPr id="10487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64F4F0C-C8D8-476E-97C1-A52921C98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2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576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577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578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579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580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581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48582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583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  <p:sp>
              <p:nvSpPr>
                <p:cNvPr id="1048584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/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p>
                  <a:pPr algn="ctr"/>
                  <a:endParaRPr lang="en-US"/>
                </a:p>
              </p:txBody>
            </p:sp>
          </p:grpSp>
          <p:sp>
            <p:nvSpPr>
              <p:cNvPr id="1048585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586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  <p:sp>
            <p:nvSpPr>
              <p:cNvPr id="1048587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/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p>
                <a:pPr algn="ctr"/>
                <a:endParaRPr lang="en-US"/>
              </a:p>
            </p:txBody>
          </p:sp>
        </p:grpSp>
        <p:sp>
          <p:nvSpPr>
            <p:cNvPr id="1048588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89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0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1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2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3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4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5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6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7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8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599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0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1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2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3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4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5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6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7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8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  <p:sp>
          <p:nvSpPr>
            <p:cNvPr id="1048609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lang="en-US"/>
            </a:p>
          </p:txBody>
        </p:sp>
      </p:grpSp>
      <p:sp>
        <p:nvSpPr>
          <p:cNvPr id="1048610" name="Rectangle 65"/>
          <p:cNvSpPr/>
          <p:nvPr/>
        </p:nvSpPr>
        <p:spPr>
          <a:xfrm>
            <a:off x="457200" y="333487"/>
            <a:ext cx="8229600" cy="6185647"/>
          </a:xfrm>
          <a:prstGeom prst="rect"/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1" name="Rectangle 69"/>
          <p:cNvSpPr/>
          <p:nvPr/>
        </p:nvSpPr>
        <p:spPr>
          <a:xfrm>
            <a:off x="4561242" y="-21511"/>
            <a:ext cx="3679116" cy="699244"/>
          </a:xfrm>
          <a:prstGeom prst="rect"/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2" name="Rectangle 70"/>
          <p:cNvSpPr/>
          <p:nvPr/>
        </p:nvSpPr>
        <p:spPr>
          <a:xfrm>
            <a:off x="4649096" y="-21510"/>
            <a:ext cx="3505200" cy="623938"/>
          </a:xfrm>
          <a:prstGeom prst="rect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13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/>
        </p:spPr>
        <p:txBody>
          <a:bodyPr anchor="b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1D8A26D-2AE7-41FB-A899-E2305FB0B459}" type="datetimeFigureOut">
              <a:rPr lang="en-US" smtClean="0"/>
              <a:t>9/3/2016</a:t>
            </a:fld>
            <a:endParaRPr 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64F4F0C-C8D8-476E-97C1-A52921C98A0A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914400" eaLnBrk="1" hangingPunct="1" indent="-274320" latinLnBrk="0" marL="342900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algn="l" defTabSz="914400" eaLnBrk="1" hangingPunct="1" indent="-274320" latinLnBrk="0" marL="640080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914400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124712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1325880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baseline="0" sz="1600" kern="1200">
          <a:solidFill>
            <a:schemeClr val="tx2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1517904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1719072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1920240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2121408" rtl="0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ctrTitle" idx="4294967295"/>
          </p:nvPr>
        </p:nvSpPr>
        <p:spPr>
          <a:xfrm>
            <a:off x="3733800" y="1066800"/>
            <a:ext cx="5410200" cy="685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p>
            <a:r>
              <a:rPr dirty="0" lang="en-US" smtClean="0">
                <a:latin typeface="Times New Roman" pitchFamily="18" charset="0"/>
                <a:cs typeface="Times New Roman" pitchFamily="18" charset="0"/>
              </a:rPr>
              <a:t>Welcome My Dear Students</a:t>
            </a:r>
            <a:endParaRPr dirty="0"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3" name="Picture 3" descr="Red-Rose-12pcs-in-a-Vase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438400" y="2438400"/>
            <a:ext cx="4572000" cy="3795686"/>
          </a:xfrm>
          <a:prstGeom prst="rect"/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algn="bl" blurRad="254000" dir="2700000" dist="190500" rotWithShape="0" sy="9000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7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2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extBox 1"/>
          <p:cNvSpPr txBox="1"/>
          <p:nvPr/>
        </p:nvSpPr>
        <p:spPr>
          <a:xfrm>
            <a:off x="1905000" y="457200"/>
            <a:ext cx="5029200" cy="769441"/>
          </a:xfrm>
          <a:prstGeom prst="rect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4400" lang="en-US" smtClean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</a:rPr>
              <a:t>Learning outcomes</a:t>
            </a:r>
            <a:endParaRPr dirty="0" sz="4400" lang="en-US">
              <a:ln>
                <a:solidFill>
                  <a:srgbClr val="0070C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48694" name="TextBox 2"/>
          <p:cNvSpPr txBox="1"/>
          <p:nvPr/>
        </p:nvSpPr>
        <p:spPr>
          <a:xfrm>
            <a:off x="457200" y="1828800"/>
            <a:ext cx="8229600" cy="115823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en-US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From this lesson students will be able to - </a:t>
            </a:r>
            <a:endParaRPr b="1" dirty="0" sz="3600" lang="en-US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048695" name="TextBox 3"/>
          <p:cNvSpPr txBox="1"/>
          <p:nvPr/>
        </p:nvSpPr>
        <p:spPr>
          <a:xfrm>
            <a:off x="457200" y="3048000"/>
            <a:ext cx="8382000" cy="2758440"/>
          </a:xfrm>
          <a:prstGeom prst="rect"/>
          <a:noFill/>
        </p:spPr>
        <p:txBody>
          <a:bodyPr rtlCol="0" wrap="square">
            <a:spAutoFit/>
          </a:bodyPr>
          <a:p>
            <a:pPr>
              <a:buFont typeface="Wingdings" pitchFamily="2" charset="2"/>
              <a:buChar char="v"/>
            </a:pPr>
            <a:r>
              <a:rPr dirty="0" sz="36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Describe the independence day.</a:t>
            </a:r>
          </a:p>
          <a:p>
            <a:pPr>
              <a:buFont typeface="Wingdings" pitchFamily="2" charset="2"/>
              <a:buChar char="v"/>
            </a:pPr>
            <a:r>
              <a:rPr dirty="0" sz="36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Use words and make sentences </a:t>
            </a:r>
          </a:p>
          <a:p>
            <a:pPr>
              <a:buFont typeface="Wingdings" pitchFamily="2" charset="2"/>
              <a:buChar char="v"/>
            </a:pPr>
            <a:r>
              <a:rPr dirty="0" sz="36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Choose the correct answer from the alternative </a:t>
            </a:r>
          </a:p>
          <a:p>
            <a:pPr>
              <a:buFont typeface="Wingdings" pitchFamily="2" charset="2"/>
              <a:buChar char="v"/>
            </a:pPr>
            <a:r>
              <a:rPr dirty="0" sz="36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</a:rPr>
              <a:t>Ask and answer question </a:t>
            </a:r>
          </a:p>
        </p:txBody>
      </p:sp>
    </p:spTree>
  </p:cSld>
  <p:clrMapOvr>
    <a:masterClrMapping/>
  </p:clrMapOvr>
  <p:transition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2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3" grpId="0" animBg="1"/>
      <p:bldP spid="1048694" grpId="0"/>
      <p:bldP spid="10486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extBox 1"/>
          <p:cNvSpPr txBox="1"/>
          <p:nvPr/>
        </p:nvSpPr>
        <p:spPr>
          <a:xfrm>
            <a:off x="533400" y="2133600"/>
            <a:ext cx="8229600" cy="42824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 smtClean="0">
                <a:solidFill>
                  <a:srgbClr val="92D050"/>
                </a:solidFill>
              </a:rPr>
              <a:t>Wreath</a:t>
            </a:r>
            <a:r>
              <a:rPr dirty="0" sz="2800" lang="en-US" smtClean="0">
                <a:solidFill>
                  <a:srgbClr val="002060"/>
                </a:solidFill>
              </a:rPr>
              <a:t> –Circular arrangement of flowers.</a:t>
            </a:r>
          </a:p>
          <a:p>
            <a:r>
              <a:rPr dirty="0" sz="2800" lang="en-US" smtClean="0">
                <a:solidFill>
                  <a:srgbClr val="92D050"/>
                </a:solidFill>
              </a:rPr>
              <a:t>Enthusiasm</a:t>
            </a:r>
            <a:r>
              <a:rPr dirty="0" sz="2800" lang="en-US" smtClean="0">
                <a:solidFill>
                  <a:srgbClr val="002060"/>
                </a:solidFill>
              </a:rPr>
              <a:t>-excited, engrossing interest.</a:t>
            </a:r>
          </a:p>
          <a:p>
            <a:r>
              <a:rPr dirty="0" sz="2800" lang="en-US" smtClean="0">
                <a:solidFill>
                  <a:srgbClr val="92D050"/>
                </a:solidFill>
              </a:rPr>
              <a:t>Diplomat </a:t>
            </a:r>
            <a:r>
              <a:rPr dirty="0" sz="2800" lang="en-US" smtClean="0">
                <a:solidFill>
                  <a:srgbClr val="002060"/>
                </a:solidFill>
              </a:rPr>
              <a:t>- Government representative abroad.</a:t>
            </a:r>
          </a:p>
          <a:p>
            <a:r>
              <a:rPr dirty="0" sz="2800" lang="en-US" smtClean="0">
                <a:solidFill>
                  <a:srgbClr val="92D050"/>
                </a:solidFill>
              </a:rPr>
              <a:t>Highlight</a:t>
            </a:r>
            <a:r>
              <a:rPr dirty="0" sz="2800" lang="en-US" smtClean="0">
                <a:solidFill>
                  <a:srgbClr val="002060"/>
                </a:solidFill>
              </a:rPr>
              <a:t>- Emphasize something.</a:t>
            </a:r>
          </a:p>
          <a:p>
            <a:r>
              <a:rPr dirty="0" sz="2800" lang="en-US" smtClean="0">
                <a:solidFill>
                  <a:srgbClr val="92D050"/>
                </a:solidFill>
              </a:rPr>
              <a:t>Entertain</a:t>
            </a:r>
            <a:r>
              <a:rPr dirty="0" sz="2800" lang="en-US" smtClean="0">
                <a:solidFill>
                  <a:srgbClr val="002060"/>
                </a:solidFill>
              </a:rPr>
              <a:t>- Amuse or interest audience.</a:t>
            </a:r>
          </a:p>
          <a:p>
            <a:r>
              <a:rPr dirty="0" sz="2800" lang="en-US" smtClean="0">
                <a:solidFill>
                  <a:srgbClr val="92D050"/>
                </a:solidFill>
              </a:rPr>
              <a:t>Fervor</a:t>
            </a:r>
            <a:r>
              <a:rPr dirty="0" sz="2800" lang="en-US" smtClean="0">
                <a:solidFill>
                  <a:srgbClr val="002060"/>
                </a:solidFill>
              </a:rPr>
              <a:t>- Very strong feelings about something.</a:t>
            </a:r>
          </a:p>
          <a:p>
            <a:r>
              <a:rPr dirty="0" sz="2800" lang="en-US" smtClean="0">
                <a:solidFill>
                  <a:srgbClr val="92D050"/>
                </a:solidFill>
              </a:rPr>
              <a:t>Illuminate</a:t>
            </a:r>
            <a:r>
              <a:rPr dirty="0" sz="2800" lang="en-US" smtClean="0">
                <a:solidFill>
                  <a:srgbClr val="002060"/>
                </a:solidFill>
              </a:rPr>
              <a:t>- Light up, illumine.</a:t>
            </a:r>
          </a:p>
          <a:p>
            <a:r>
              <a:rPr dirty="0" sz="2800" lang="en-US" smtClean="0">
                <a:solidFill>
                  <a:srgbClr val="92D050"/>
                </a:solidFill>
              </a:rPr>
              <a:t>Spectator</a:t>
            </a:r>
            <a:r>
              <a:rPr dirty="0" sz="2800" lang="en-US" smtClean="0">
                <a:solidFill>
                  <a:srgbClr val="002060"/>
                </a:solidFill>
              </a:rPr>
              <a:t>- Somebody who watches an activity. </a:t>
            </a:r>
          </a:p>
          <a:p>
            <a:r>
              <a:rPr dirty="0" sz="2800" lang="en-US" smtClean="0">
                <a:solidFill>
                  <a:srgbClr val="92D050"/>
                </a:solidFill>
              </a:rPr>
              <a:t>Martyr</a:t>
            </a:r>
            <a:r>
              <a:rPr dirty="0" sz="2800" lang="en-US" smtClean="0">
                <a:solidFill>
                  <a:srgbClr val="002060"/>
                </a:solidFill>
              </a:rPr>
              <a:t>- Somebody who sacrifices own life for noble cause.</a:t>
            </a:r>
            <a:endParaRPr dirty="0" sz="2800" lang="en-US">
              <a:solidFill>
                <a:srgbClr val="002060"/>
              </a:solidFill>
            </a:endParaRPr>
          </a:p>
        </p:txBody>
      </p:sp>
      <p:sp>
        <p:nvSpPr>
          <p:cNvPr id="1048697" name="TextBox 2"/>
          <p:cNvSpPr txBox="1"/>
          <p:nvPr/>
        </p:nvSpPr>
        <p:spPr>
          <a:xfrm>
            <a:off x="1905000" y="685800"/>
            <a:ext cx="59436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/>
              <a:t>New words and their meanings</a:t>
            </a:r>
            <a:endParaRPr dirty="0" sz="32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4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6" grpId="0"/>
      <p:bldP spid="104869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1" descr="pakistan BD MAP.gif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81200" y="2365513"/>
            <a:ext cx="4991100" cy="4340087"/>
          </a:xfrm>
          <a:prstGeom prst="rect"/>
        </p:spPr>
      </p:pic>
      <p:sp>
        <p:nvSpPr>
          <p:cNvPr id="1048698" name="TextBox 3"/>
          <p:cNvSpPr txBox="1"/>
          <p:nvPr/>
        </p:nvSpPr>
        <p:spPr>
          <a:xfrm>
            <a:off x="1066800" y="381000"/>
            <a:ext cx="7315200" cy="2225040"/>
          </a:xfrm>
          <a:prstGeom prst="rect"/>
          <a:noFill/>
          <a:ln w="57150"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3600" lang="en-US" smtClean="0">
                <a:solidFill>
                  <a:srgbClr val="002060"/>
                </a:solidFill>
              </a:rPr>
              <a:t>Is it possible to communicate easily from West Pakistan to Bangladesh (Former East Pakistan)?</a:t>
            </a:r>
            <a:endParaRPr dirty="0" sz="3600" lang="en-US">
              <a:solidFill>
                <a:srgbClr val="002060"/>
              </a:solidFill>
            </a:endParaRPr>
          </a:p>
        </p:txBody>
      </p:sp>
      <p:cxnSp>
        <p:nvCxnSpPr>
          <p:cNvPr id="3145728" name="Straight Arrow Connector 6"/>
          <p:cNvCxnSpPr>
            <a:cxnSpLocks/>
          </p:cNvCxnSpPr>
          <p:nvPr/>
        </p:nvCxnSpPr>
        <p:spPr>
          <a:xfrm rot="16200000" flipH="1">
            <a:off x="4914900" y="3695700"/>
            <a:ext cx="1066800" cy="76200"/>
          </a:xfrm>
          <a:prstGeom prst="straightConnector1"/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99" name="TextBox 7"/>
          <p:cNvSpPr txBox="1"/>
          <p:nvPr/>
        </p:nvSpPr>
        <p:spPr>
          <a:xfrm>
            <a:off x="4495800" y="2743200"/>
            <a:ext cx="182880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en-US" smtClean="0">
                <a:solidFill>
                  <a:srgbClr val="00B050"/>
                </a:solidFill>
              </a:rPr>
              <a:t>Bangladesh</a:t>
            </a:r>
            <a:endParaRPr dirty="0" sz="2400"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2"/>
                                        <p:tgtEl>
                                          <p:spTgt spid="104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7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8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23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4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28"/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8" grpId="0" animBg="1"/>
      <p:bldP spid="10486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" descr="Mujibur Rahman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86000" y="1714500"/>
            <a:ext cx="4572000" cy="3429000"/>
          </a:xfrm>
          <a:prstGeom prst="rect"/>
        </p:spPr>
      </p:pic>
      <p:sp>
        <p:nvSpPr>
          <p:cNvPr id="1048703" name="TextBox 2"/>
          <p:cNvSpPr txBox="1"/>
          <p:nvPr/>
        </p:nvSpPr>
        <p:spPr>
          <a:xfrm>
            <a:off x="2057400" y="5562600"/>
            <a:ext cx="5029200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smtClean="0">
                <a:solidFill>
                  <a:srgbClr val="002060"/>
                </a:solidFill>
              </a:rPr>
              <a:t>Father of the Nation</a:t>
            </a:r>
          </a:p>
          <a:p>
            <a:r>
              <a:rPr dirty="0" sz="3600" lang="en-US" err="1" smtClean="0">
                <a:solidFill>
                  <a:srgbClr val="002060"/>
                </a:solidFill>
              </a:rPr>
              <a:t>Shekh</a:t>
            </a:r>
            <a:r>
              <a:rPr dirty="0" sz="3600" lang="en-US" smtClean="0">
                <a:solidFill>
                  <a:srgbClr val="002060"/>
                </a:solidFill>
              </a:rPr>
              <a:t> </a:t>
            </a:r>
            <a:r>
              <a:rPr dirty="0" sz="3600" lang="en-US" err="1" smtClean="0">
                <a:solidFill>
                  <a:srgbClr val="002060"/>
                </a:solidFill>
              </a:rPr>
              <a:t>Mujibur</a:t>
            </a:r>
            <a:r>
              <a:rPr dirty="0" sz="3600" lang="en-US" smtClean="0">
                <a:solidFill>
                  <a:srgbClr val="002060"/>
                </a:solidFill>
              </a:rPr>
              <a:t> </a:t>
            </a:r>
            <a:r>
              <a:rPr dirty="0" sz="3600" lang="en-US" err="1" smtClean="0">
                <a:solidFill>
                  <a:srgbClr val="002060"/>
                </a:solidFill>
              </a:rPr>
              <a:t>Rahman</a:t>
            </a:r>
            <a:endParaRPr dirty="0" sz="3600" lang="en-US">
              <a:solidFill>
                <a:srgbClr val="002060"/>
              </a:solidFill>
            </a:endParaRPr>
          </a:p>
        </p:txBody>
      </p:sp>
      <p:sp>
        <p:nvSpPr>
          <p:cNvPr id="1048704" name="TextBox 5"/>
          <p:cNvSpPr txBox="1"/>
          <p:nvPr/>
        </p:nvSpPr>
        <p:spPr>
          <a:xfrm>
            <a:off x="2057400" y="457200"/>
            <a:ext cx="51054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smtClean="0">
                <a:solidFill>
                  <a:srgbClr val="002060"/>
                </a:solidFill>
              </a:rPr>
              <a:t>Do you Know him?</a:t>
            </a:r>
            <a:endParaRPr dirty="0" sz="4400"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4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9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3" grpId="0"/>
      <p:bldP spid="10487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" descr="file.jpe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66875" y="2438400"/>
            <a:ext cx="5810250" cy="4010025"/>
          </a:xfrm>
          <a:prstGeom prst="rect"/>
        </p:spPr>
      </p:pic>
      <p:sp>
        <p:nvSpPr>
          <p:cNvPr id="1048708" name="TextBox 2"/>
          <p:cNvSpPr txBox="1"/>
          <p:nvPr/>
        </p:nvSpPr>
        <p:spPr>
          <a:xfrm>
            <a:off x="1295400" y="1066800"/>
            <a:ext cx="662940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smtClean="0"/>
              <a:t>Biggest Festival of Bangladesh</a:t>
            </a:r>
            <a:endParaRPr dirty="0" sz="36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7"/>
                                        <p:tgtEl>
                                          <p:spTgt spid="104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1" descr="glorious-moment-of-the-liberation-war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14500" y="1466850"/>
            <a:ext cx="5715000" cy="3333750"/>
          </a:xfrm>
          <a:prstGeom prst="rect"/>
        </p:spPr>
      </p:pic>
      <p:sp>
        <p:nvSpPr>
          <p:cNvPr id="1048709" name="TextBox 4"/>
          <p:cNvSpPr txBox="1"/>
          <p:nvPr/>
        </p:nvSpPr>
        <p:spPr>
          <a:xfrm>
            <a:off x="2667000" y="5420380"/>
            <a:ext cx="3810000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 smtClean="0">
                <a:solidFill>
                  <a:srgbClr val="002060"/>
                </a:solidFill>
              </a:rPr>
              <a:t>Brave  Bengali people</a:t>
            </a:r>
            <a:endParaRPr dirty="0" sz="2800" lang="en-US">
              <a:solidFill>
                <a:srgbClr val="002060"/>
              </a:solidFill>
            </a:endParaRPr>
          </a:p>
        </p:txBody>
      </p:sp>
      <p:sp>
        <p:nvSpPr>
          <p:cNvPr id="1048710" name="TextBox 3"/>
          <p:cNvSpPr txBox="1"/>
          <p:nvPr/>
        </p:nvSpPr>
        <p:spPr>
          <a:xfrm>
            <a:off x="2057400" y="533400"/>
            <a:ext cx="5638800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en-US" smtClean="0"/>
              <a:t>After the independence</a:t>
            </a:r>
            <a:endParaRPr dirty="0" sz="40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4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9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0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9" grpId="0"/>
      <p:bldP spid="10487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extBox 1"/>
          <p:cNvSpPr txBox="1"/>
          <p:nvPr/>
        </p:nvSpPr>
        <p:spPr>
          <a:xfrm>
            <a:off x="1295400" y="2357497"/>
            <a:ext cx="6553200" cy="1539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/>
              <a:t>How do the various organization and institutes observe the  independence  day?</a:t>
            </a:r>
            <a:endParaRPr dirty="0" sz="3200" lang="en-US"/>
          </a:p>
        </p:txBody>
      </p:sp>
      <p:sp>
        <p:nvSpPr>
          <p:cNvPr id="1048628" name="TextBox 2"/>
          <p:cNvSpPr txBox="1"/>
          <p:nvPr/>
        </p:nvSpPr>
        <p:spPr>
          <a:xfrm>
            <a:off x="2971799" y="838200"/>
            <a:ext cx="3603171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smtClean="0">
                <a:solidFill>
                  <a:srgbClr val="002060"/>
                </a:solidFill>
              </a:rPr>
              <a:t>Team work</a:t>
            </a:r>
            <a:endParaRPr dirty="0" sz="4400"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7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/>
      <p:bldP spid="10486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extBox 1"/>
          <p:cNvSpPr txBox="1"/>
          <p:nvPr/>
        </p:nvSpPr>
        <p:spPr>
          <a:xfrm>
            <a:off x="1066800" y="1999595"/>
            <a:ext cx="6781800" cy="43586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000" lang="en-US" smtClean="0"/>
              <a:t>Choose the best answer:</a:t>
            </a:r>
          </a:p>
          <a:p>
            <a:pPr indent="-342900" marL="342900">
              <a:buAutoNum type="arabicPeriod"/>
            </a:pPr>
            <a:r>
              <a:rPr dirty="0" sz="2000" lang="en-US" smtClean="0">
                <a:solidFill>
                  <a:srgbClr val="002060"/>
                </a:solidFill>
              </a:rPr>
              <a:t>Our biggest festival is-</a:t>
            </a:r>
          </a:p>
          <a:p>
            <a:pPr indent="-342900" marL="342900"/>
            <a:r>
              <a:rPr dirty="0" sz="2000" lang="en-US" smtClean="0"/>
              <a:t>   a) Victory day  b) </a:t>
            </a:r>
            <a:r>
              <a:rPr dirty="0" sz="2000" lang="en-US" err="1" smtClean="0"/>
              <a:t>Shaheed</a:t>
            </a:r>
            <a:r>
              <a:rPr dirty="0" sz="2000" lang="en-US" smtClean="0"/>
              <a:t> day c) </a:t>
            </a:r>
            <a:r>
              <a:rPr dirty="0" sz="2000" lang="en-US" err="1" smtClean="0"/>
              <a:t>Pahela</a:t>
            </a:r>
            <a:r>
              <a:rPr dirty="0" sz="2000" lang="en-US" smtClean="0"/>
              <a:t> </a:t>
            </a:r>
            <a:r>
              <a:rPr dirty="0" sz="2000" lang="en-US" err="1" smtClean="0"/>
              <a:t>Baishakh</a:t>
            </a:r>
            <a:r>
              <a:rPr dirty="0" sz="2000" lang="en-US" smtClean="0"/>
              <a:t> d)Independence day  </a:t>
            </a:r>
          </a:p>
          <a:p>
            <a:pPr indent="-342900" marL="342900"/>
            <a:r>
              <a:rPr dirty="0" sz="2000" lang="en-US" smtClean="0"/>
              <a:t>2</a:t>
            </a:r>
            <a:r>
              <a:rPr dirty="0" sz="2000" lang="en-US" smtClean="0">
                <a:solidFill>
                  <a:srgbClr val="002060"/>
                </a:solidFill>
              </a:rPr>
              <a:t>. The celebration of Independence day begins with—</a:t>
            </a:r>
          </a:p>
          <a:p>
            <a:pPr indent="-342900" marL="342900"/>
            <a:r>
              <a:rPr dirty="0" sz="2000" lang="en-US" smtClean="0"/>
              <a:t>    a)Procession b)Gunshot c)Placing wreaths of national memorial</a:t>
            </a:r>
          </a:p>
          <a:p>
            <a:pPr indent="-342900" marL="342900"/>
            <a:r>
              <a:rPr dirty="0" sz="2000" lang="en-US" smtClean="0"/>
              <a:t>    d)The display of parades by </a:t>
            </a:r>
            <a:r>
              <a:rPr dirty="0" sz="2000" lang="en-US" err="1" smtClean="0"/>
              <a:t>defence</a:t>
            </a:r>
            <a:r>
              <a:rPr dirty="0" sz="2000" lang="en-US" smtClean="0"/>
              <a:t> force.</a:t>
            </a:r>
          </a:p>
          <a:p>
            <a:pPr indent="-342900" marL="342900"/>
            <a:r>
              <a:rPr dirty="0" sz="2000" lang="en-US" smtClean="0"/>
              <a:t>3. </a:t>
            </a:r>
            <a:r>
              <a:rPr dirty="0" sz="2000" lang="en-US" smtClean="0">
                <a:solidFill>
                  <a:srgbClr val="002060"/>
                </a:solidFill>
              </a:rPr>
              <a:t>The national memorial is</a:t>
            </a:r>
            <a:r>
              <a:rPr dirty="0" sz="2000" lang="en-US" smtClean="0"/>
              <a:t> </a:t>
            </a:r>
          </a:p>
          <a:p>
            <a:pPr indent="-342900" marL="342900"/>
            <a:r>
              <a:rPr dirty="0" sz="2000" lang="en-US" smtClean="0"/>
              <a:t>   a) On Dhaka university campus. b) at the </a:t>
            </a:r>
            <a:r>
              <a:rPr dirty="0" sz="2000" lang="en-US" err="1" smtClean="0"/>
              <a:t>Ramna</a:t>
            </a:r>
            <a:r>
              <a:rPr dirty="0" sz="2000" lang="en-US" smtClean="0"/>
              <a:t> park</a:t>
            </a:r>
          </a:p>
          <a:p>
            <a:pPr indent="-342900" marL="342900"/>
            <a:r>
              <a:rPr dirty="0" sz="2000" lang="en-US" smtClean="0"/>
              <a:t>   c) At </a:t>
            </a:r>
            <a:r>
              <a:rPr dirty="0" sz="2000" lang="en-US" err="1" smtClean="0"/>
              <a:t>Savar</a:t>
            </a:r>
            <a:r>
              <a:rPr dirty="0" sz="2000" lang="en-US" smtClean="0"/>
              <a:t> d)Near Dhaka Medical College</a:t>
            </a:r>
          </a:p>
          <a:p>
            <a:pPr indent="-342900" marL="342900"/>
            <a:r>
              <a:rPr dirty="0" sz="2000" lang="en-US" smtClean="0"/>
              <a:t>4) </a:t>
            </a:r>
            <a:r>
              <a:rPr dirty="0" sz="2000" lang="en-US" smtClean="0">
                <a:solidFill>
                  <a:srgbClr val="002060"/>
                </a:solidFill>
              </a:rPr>
              <a:t>On Independence Day national Parade is held-</a:t>
            </a:r>
          </a:p>
          <a:p>
            <a:pPr indent="-342900" marL="342900"/>
            <a:r>
              <a:rPr dirty="0" sz="2000" lang="en-US" smtClean="0"/>
              <a:t>    a) At the national parade ground. b)In the streets</a:t>
            </a:r>
          </a:p>
          <a:p>
            <a:pPr indent="-342900" marL="342900"/>
            <a:r>
              <a:rPr dirty="0" sz="2000" lang="en-US" smtClean="0"/>
              <a:t>    c) In the decorated vehicles d) In Dhaka stadium.</a:t>
            </a:r>
          </a:p>
        </p:txBody>
      </p:sp>
      <p:sp>
        <p:nvSpPr>
          <p:cNvPr id="1048626" name="TextBox 2"/>
          <p:cNvSpPr txBox="1"/>
          <p:nvPr/>
        </p:nvSpPr>
        <p:spPr>
          <a:xfrm>
            <a:off x="2743200" y="914401"/>
            <a:ext cx="2819400" cy="1285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Evaluation</a:t>
            </a:r>
            <a:r>
              <a:rPr dirty="0" sz="4000" lang="en-US" smtClean="0"/>
              <a:t>:</a:t>
            </a:r>
          </a:p>
          <a:p>
            <a:endParaRPr dirty="0" sz="40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4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/>
      <p:bldP spid="10486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Box 1"/>
          <p:cNvSpPr txBox="1"/>
          <p:nvPr/>
        </p:nvSpPr>
        <p:spPr>
          <a:xfrm>
            <a:off x="2514600" y="914400"/>
            <a:ext cx="32004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smtClean="0">
                <a:solidFill>
                  <a:srgbClr val="002060"/>
                </a:solidFill>
              </a:rPr>
              <a:t>Home work</a:t>
            </a:r>
            <a:endParaRPr dirty="0" sz="4400" lang="en-US">
              <a:solidFill>
                <a:srgbClr val="002060"/>
              </a:solidFill>
            </a:endParaRPr>
          </a:p>
        </p:txBody>
      </p:sp>
      <p:sp>
        <p:nvSpPr>
          <p:cNvPr id="1048623" name="TextBox 3"/>
          <p:cNvSpPr txBox="1"/>
          <p:nvPr/>
        </p:nvSpPr>
        <p:spPr>
          <a:xfrm>
            <a:off x="2514600" y="2209800"/>
            <a:ext cx="2819400" cy="369332"/>
          </a:xfrm>
          <a:prstGeom prst="rect"/>
          <a:noFill/>
        </p:spPr>
        <p:txBody>
          <a:bodyPr rtlCol="0" wrap="square">
            <a:spAutoFit/>
          </a:bodyPr>
          <a:p>
            <a:endParaRPr dirty="0" lang="en-US"/>
          </a:p>
        </p:txBody>
      </p:sp>
      <p:sp>
        <p:nvSpPr>
          <p:cNvPr id="1048624" name="TextBox 4"/>
          <p:cNvSpPr txBox="1"/>
          <p:nvPr/>
        </p:nvSpPr>
        <p:spPr>
          <a:xfrm>
            <a:off x="1219200" y="2514600"/>
            <a:ext cx="6629400" cy="1539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/>
              <a:t>How do you observe 26 March as an independence  day in your school? Give a short description.</a:t>
            </a:r>
            <a:endParaRPr dirty="0" sz="32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7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2" grpId="0"/>
      <p:bldP spid="10486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 descr="IMG_20131213_104414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2057400" y="2286000"/>
            <a:ext cx="4787793" cy="3929292"/>
          </a:xfrm>
          <a:prstGeom prst="rect"/>
        </p:spPr>
      </p:pic>
      <p:sp>
        <p:nvSpPr>
          <p:cNvPr id="1048621" name="TextBox 2"/>
          <p:cNvSpPr txBox="1"/>
          <p:nvPr/>
        </p:nvSpPr>
        <p:spPr>
          <a:xfrm>
            <a:off x="2590800" y="1066801"/>
            <a:ext cx="37338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smtClean="0">
                <a:solidFill>
                  <a:srgbClr val="92D050"/>
                </a:solidFill>
              </a:rPr>
              <a:t>Thank you all</a:t>
            </a:r>
            <a:endParaRPr dirty="0" sz="4400" lang="en-US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7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extBox 3"/>
          <p:cNvSpPr txBox="1"/>
          <p:nvPr/>
        </p:nvSpPr>
        <p:spPr>
          <a:xfrm>
            <a:off x="2743200" y="297529"/>
            <a:ext cx="5176381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bn-BD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PRESENTATIONBY</a:t>
            </a:r>
            <a:endParaRPr b="1" dirty="0" sz="3600" lang="en-US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8631" name="TextBox 4"/>
          <p:cNvSpPr txBox="1"/>
          <p:nvPr/>
        </p:nvSpPr>
        <p:spPr>
          <a:xfrm>
            <a:off x="914400" y="1096259"/>
            <a:ext cx="8382000" cy="26060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bn-BD" smtClean="0">
                <a:solidFill>
                  <a:srgbClr val="00B0F0"/>
                </a:solidFill>
              </a:rPr>
              <a:t>HASAN MD. ZONAYED</a:t>
            </a:r>
            <a:endParaRPr dirty="0" sz="2800" lang="en-US" smtClean="0">
              <a:solidFill>
                <a:srgbClr val="00B0F0"/>
              </a:solidFill>
            </a:endParaRPr>
          </a:p>
          <a:p>
            <a:r>
              <a:rPr dirty="0" sz="2800" lang="en-US" smtClean="0">
                <a:solidFill>
                  <a:srgbClr val="00B0F0"/>
                </a:solidFill>
              </a:rPr>
              <a:t>SENIOR TEACHER</a:t>
            </a:r>
            <a:endParaRPr dirty="0" sz="2800" lang="bn-BD" smtClean="0">
              <a:solidFill>
                <a:srgbClr val="00B0F0"/>
              </a:solidFill>
            </a:endParaRPr>
          </a:p>
          <a:p>
            <a:r>
              <a:rPr dirty="0" sz="2800" lang="bn-BD" smtClean="0">
                <a:solidFill>
                  <a:srgbClr val="00B0F0"/>
                </a:solidFill>
              </a:rPr>
              <a:t>CHANDGAON N.M.C MODEL HIGH SCHOOL</a:t>
            </a:r>
          </a:p>
          <a:p>
            <a:r>
              <a:rPr dirty="0" sz="2800" lang="bn-BD" smtClean="0">
                <a:solidFill>
                  <a:srgbClr val="00B0F0"/>
                </a:solidFill>
              </a:rPr>
              <a:t>CHANDGAON,CHITTAGONG</a:t>
            </a:r>
            <a:endParaRPr dirty="0" sz="2800" lang="en-US" smtClean="0">
              <a:solidFill>
                <a:srgbClr val="00B0F0"/>
              </a:solidFill>
            </a:endParaRPr>
          </a:p>
          <a:p>
            <a:r>
              <a:rPr dirty="0" sz="2800" lang="en-US" smtClean="0">
                <a:solidFill>
                  <a:srgbClr val="00B0F0"/>
                </a:solidFill>
              </a:rPr>
              <a:t>MOBILE-01715433150</a:t>
            </a:r>
          </a:p>
          <a:p>
            <a:r>
              <a:rPr sz="2800" lang="en-US" smtClean="0">
                <a:solidFill>
                  <a:srgbClr val="00B0F0"/>
                </a:solidFill>
              </a:rPr>
              <a:t>E-MAIL-hasantr1971@gmail .com</a:t>
            </a:r>
            <a:endParaRPr dirty="0" sz="2800" lang="en-US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4"/>
                                        <p:tgtEl>
                                          <p:spTgt spid="104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9"/>
                                        <p:tgtEl>
                                          <p:spTgt spid="104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104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5"/>
                                        <p:tgtEl>
                                          <p:spTgt spid="104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8"/>
                                        <p:tgtEl>
                                          <p:spTgt spid="104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1"/>
                                        <p:tgtEl>
                                          <p:spTgt spid="10486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Rectangle 1"/>
          <p:cNvSpPr/>
          <p:nvPr/>
        </p:nvSpPr>
        <p:spPr>
          <a:xfrm>
            <a:off x="2286000" y="2844225"/>
            <a:ext cx="4572000" cy="1169551"/>
          </a:xfrm>
          <a:prstGeom prst="rect"/>
        </p:spPr>
        <p:txBody>
          <a:bodyPr>
            <a:spAutoFit/>
          </a:bodyPr>
          <a:p>
            <a:r>
              <a:rPr dirty="0" sz="3200"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Class: Ten</a:t>
            </a:r>
          </a:p>
          <a:p>
            <a:r>
              <a:rPr dirty="0" sz="2000"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Subject: English-1</a:t>
            </a:r>
            <a:r>
              <a:rPr dirty="0"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(Independence Day)</a:t>
            </a:r>
          </a:p>
          <a:p>
            <a:r>
              <a:rPr dirty="0"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</a:t>
            </a:r>
            <a:r>
              <a:rPr dirty="0"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dirty="0"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dirty="0"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dirty="0" lang="en-US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Lesson-4</a:t>
            </a:r>
            <a:endParaRPr altLang="en-US" 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1" descr="wreath file.jpe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86000" y="381000"/>
            <a:ext cx="4419600" cy="4139013"/>
          </a:xfrm>
          <a:prstGeom prst="rect"/>
          <a:ln w="57150">
            <a:solidFill>
              <a:srgbClr val="00B050"/>
            </a:solidFill>
          </a:ln>
        </p:spPr>
      </p:pic>
      <p:sp>
        <p:nvSpPr>
          <p:cNvPr id="1048636" name="TextBox 2"/>
          <p:cNvSpPr txBox="1"/>
          <p:nvPr/>
        </p:nvSpPr>
        <p:spPr>
          <a:xfrm>
            <a:off x="3276600" y="4876800"/>
            <a:ext cx="2362200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en-US" smtClean="0">
                <a:solidFill>
                  <a:srgbClr val="002060"/>
                </a:solidFill>
              </a:rPr>
              <a:t>Wreath</a:t>
            </a:r>
            <a:endParaRPr dirty="0" sz="4800"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7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" descr="10 bir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09800" y="1219199"/>
            <a:ext cx="4419601" cy="4419601"/>
          </a:xfrm>
          <a:prstGeom prst="rect"/>
        </p:spPr>
      </p:pic>
      <p:sp>
        <p:nvSpPr>
          <p:cNvPr id="1048637" name="TextBox 2"/>
          <p:cNvSpPr txBox="1"/>
          <p:nvPr/>
        </p:nvSpPr>
        <p:spPr>
          <a:xfrm>
            <a:off x="3429000" y="5562600"/>
            <a:ext cx="2362200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5400" lang="en-US" smtClean="0">
                <a:solidFill>
                  <a:srgbClr val="002060"/>
                </a:solidFill>
              </a:rPr>
              <a:t>Martyr</a:t>
            </a:r>
            <a:endParaRPr dirty="0" lang="en-US">
              <a:solidFill>
                <a:srgbClr val="002060"/>
              </a:solidFill>
            </a:endParaRPr>
          </a:p>
        </p:txBody>
      </p:sp>
      <p:sp>
        <p:nvSpPr>
          <p:cNvPr id="1048638" name="TextBox 3"/>
          <p:cNvSpPr txBox="1"/>
          <p:nvPr/>
        </p:nvSpPr>
        <p:spPr>
          <a:xfrm>
            <a:off x="1828800" y="533400"/>
            <a:ext cx="5029200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smtClean="0"/>
              <a:t>10 Heroes of Bangladesh</a:t>
            </a:r>
            <a:endParaRPr dirty="0" sz="36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4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9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20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/>
      <p:bldP spid="10486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1" descr="Victory_Day_Parade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524000" y="1219200"/>
            <a:ext cx="6172200" cy="4114800"/>
          </a:xfrm>
          <a:prstGeom prst="rect"/>
          <a:ln w="76200">
            <a:solidFill>
              <a:srgbClr val="7030A0"/>
            </a:solidFill>
          </a:ln>
        </p:spPr>
      </p:pic>
      <p:sp>
        <p:nvSpPr>
          <p:cNvPr id="1048639" name="TextBox 2"/>
          <p:cNvSpPr txBox="1"/>
          <p:nvPr/>
        </p:nvSpPr>
        <p:spPr>
          <a:xfrm>
            <a:off x="1981200" y="5486400"/>
            <a:ext cx="563880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en-US" smtClean="0">
                <a:solidFill>
                  <a:srgbClr val="002060"/>
                </a:solidFill>
              </a:rPr>
              <a:t>National Parade Ground of Bangladesh</a:t>
            </a:r>
            <a:endParaRPr dirty="0" sz="2400" lang="en-US">
              <a:solidFill>
                <a:srgbClr val="002060"/>
              </a:solidFill>
            </a:endParaRPr>
          </a:p>
        </p:txBody>
      </p:sp>
      <p:sp>
        <p:nvSpPr>
          <p:cNvPr id="1048640" name="TextBox 4"/>
          <p:cNvSpPr txBox="1"/>
          <p:nvPr/>
        </p:nvSpPr>
        <p:spPr>
          <a:xfrm>
            <a:off x="3124200" y="457200"/>
            <a:ext cx="31242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/>
              <a:t>On 26 March</a:t>
            </a:r>
            <a:endParaRPr dirty="0" sz="32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2000" id="7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8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9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9" grpId="0"/>
      <p:bldP spid="10486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" descr="War pic.jpe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916723" y="2133052"/>
            <a:ext cx="4255477" cy="3581948"/>
          </a:xfrm>
          <a:prstGeom prst="rect"/>
          <a:ln w="57150">
            <a:solidFill>
              <a:srgbClr val="FFC000"/>
            </a:solidFill>
          </a:ln>
        </p:spPr>
      </p:pic>
      <p:sp>
        <p:nvSpPr>
          <p:cNvPr id="1048641" name="TextBox 2"/>
          <p:cNvSpPr txBox="1"/>
          <p:nvPr/>
        </p:nvSpPr>
        <p:spPr>
          <a:xfrm>
            <a:off x="1524000" y="1066800"/>
            <a:ext cx="5715000" cy="1015663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000" lang="en-US" smtClean="0"/>
              <a:t>26 March, 1971</a:t>
            </a:r>
            <a:endParaRPr dirty="0" sz="60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7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afterEffect="1" display="0" dur="1" fill="hold" masterRel="sameClick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2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dur="2000" id="17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1" descr="li-bangladesh-civil-war-620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90700" y="1528762"/>
            <a:ext cx="5905500" cy="3800475"/>
          </a:xfrm>
          <a:prstGeom prst="rect"/>
          <a:ln w="57150">
            <a:solidFill>
              <a:srgbClr val="FFFF00"/>
            </a:solidFill>
          </a:ln>
        </p:spPr>
      </p:pic>
      <p:sp>
        <p:nvSpPr>
          <p:cNvPr id="1048642" name="TextBox 3"/>
          <p:cNvSpPr txBox="1"/>
          <p:nvPr/>
        </p:nvSpPr>
        <p:spPr>
          <a:xfrm>
            <a:off x="1295400" y="762001"/>
            <a:ext cx="7315200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smtClean="0"/>
              <a:t>Pakistani army killed  Bengali  people </a:t>
            </a:r>
            <a:endParaRPr dirty="0" sz="32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4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5257800" cy="609600"/>
          </a:xfrm>
        </p:spPr>
        <p:txBody>
          <a:bodyPr>
            <a:normAutofit fontScale="90000"/>
          </a:bodyPr>
          <a:p>
            <a:r>
              <a:rPr dirty="0" sz="7200" lang="en-US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dirty="0" lang="en-US" smtClean="0">
                <a:latin typeface="Times New Roman" pitchFamily="18" charset="0"/>
                <a:cs typeface="Times New Roman" pitchFamily="18" charset="0"/>
              </a:rPr>
              <a:t>, March</a:t>
            </a:r>
            <a:endParaRPr dirty="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92" name="Subtitle 2"/>
          <p:cNvSpPr>
            <a:spLocks noGrp="1"/>
          </p:cNvSpPr>
          <p:nvPr>
            <p:ph type="subTitle" idx="1"/>
          </p:nvPr>
        </p:nvSpPr>
        <p:spPr>
          <a:xfrm>
            <a:off x="2057400" y="5257800"/>
            <a:ext cx="5410200" cy="762000"/>
          </a:xfrm>
        </p:spPr>
        <p:txBody>
          <a:bodyPr/>
          <a:p>
            <a:r>
              <a:rPr dirty="0" sz="4000" lang="en-US" smtClean="0">
                <a:solidFill>
                  <a:schemeClr val="tx1"/>
                </a:solidFill>
              </a:rPr>
              <a:t>INDEPENDENCE DAY</a:t>
            </a:r>
            <a:endParaRPr dirty="0" sz="4000" lang="en-US">
              <a:solidFill>
                <a:schemeClr val="tx1"/>
              </a:solidFill>
            </a:endParaRPr>
          </a:p>
        </p:txBody>
      </p:sp>
      <p:pic>
        <p:nvPicPr>
          <p:cNvPr id="2097161" name="Picture 4" descr="National memorial.jpe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828800" y="1412405"/>
            <a:ext cx="5352064" cy="3388195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3"/>
                                        <p:tgtEl>
                                          <p:spTgt spid="104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4"/>
                                        <p:tgtEl>
                                          <p:spTgt spid="104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9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1" grpId="0"/>
      <p:bldP spid="1048692" grpId="0" build="p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lastClr="000000" val="windowText"/>
      </a:dk1>
      <a:lt1>
        <a:sysClr lastClr="FFFFFF" val="window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r="5400000" dist="254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l" rig="threePt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r="5400000" dist="50800" rotWithShape="0" sx="9600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dir="tl" rig="threePt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algn="tl" flip="none" sx="100000" sy="100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1971</dc:title>
  <dc:creator>Abu</dc:creator>
  <cp:lastModifiedBy>Tipu</cp:lastModifiedBy>
  <dcterms:created xsi:type="dcterms:W3CDTF">2008-12-30T18:26:10Z</dcterms:created>
  <dcterms:modified xsi:type="dcterms:W3CDTF">2020-09-29T10:12:42Z</dcterms:modified>
</cp:coreProperties>
</file>