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1" r:id="rId2"/>
    <p:sldId id="292" r:id="rId3"/>
    <p:sldId id="293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6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0" autoAdjust="0"/>
    <p:restoredTop sz="94660"/>
  </p:normalViewPr>
  <p:slideViewPr>
    <p:cSldViewPr>
      <p:cViewPr>
        <p:scale>
          <a:sx n="100" d="100"/>
          <a:sy n="100" d="100"/>
        </p:scale>
        <p:origin x="-979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400C7-970A-4460-9FCA-1C8D608F5FB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C955D-265E-4D6C-8028-9CD57A21F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68189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022013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12405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29742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60115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84766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369570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4283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035599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29054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9565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4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5"/>
            </a:avLst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00200" y="1905000"/>
            <a:ext cx="5334000" cy="4006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57" y="384412"/>
            <a:ext cx="2001520" cy="1828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625600" y="1736340"/>
            <a:ext cx="5156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endParaRPr lang="en-US" sz="6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81" y="204718"/>
            <a:ext cx="1889631" cy="1816083"/>
          </a:xfrm>
          <a:prstGeom prst="rect">
            <a:avLst/>
          </a:prstGeom>
        </p:spPr>
      </p:pic>
      <p:pic>
        <p:nvPicPr>
          <p:cNvPr id="12" name="Picture 11" descr="redCurtain(satyr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0" y="-76200"/>
            <a:ext cx="97536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24686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23"/>
          <a:stretch/>
        </p:blipFill>
        <p:spPr>
          <a:xfrm>
            <a:off x="53020" y="1551763"/>
            <a:ext cx="1993901" cy="4270024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8411" y="1839687"/>
            <a:ext cx="2571750" cy="3429000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87486" y="5326746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মূত্র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7440"/>
            <a:ext cx="6172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মূত্রের উপাদানগুলো কী 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0354" y="2718516"/>
            <a:ext cx="1827846" cy="461665"/>
          </a:xfrm>
          <a:prstGeom prst="rect">
            <a:avLst/>
          </a:prstGeom>
          <a:ln w="28575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ক্রিয়েটিনিন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630354" y="3486459"/>
            <a:ext cx="2132646" cy="461665"/>
          </a:xfrm>
          <a:prstGeom prst="rect">
            <a:avLst/>
          </a:prstGeom>
          <a:ln w="28575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ইউরোক্রোম  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651718" y="1904155"/>
            <a:ext cx="1806482" cy="523220"/>
          </a:xfrm>
          <a:prstGeom prst="rect">
            <a:avLst/>
          </a:prstGeom>
          <a:ln w="28575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70931" y="3776977"/>
            <a:ext cx="2076044" cy="14513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987143" y="1551763"/>
            <a:ext cx="2057400" cy="4270024"/>
          </a:xfrm>
          <a:prstGeom prst="round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endCxn id="12" idx="1"/>
          </p:cNvCxnSpPr>
          <p:nvPr/>
        </p:nvCxnSpPr>
        <p:spPr>
          <a:xfrm flipV="1">
            <a:off x="5018315" y="2165765"/>
            <a:ext cx="1633403" cy="1137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028247" y="3732615"/>
            <a:ext cx="1481411" cy="938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088595" y="3084982"/>
            <a:ext cx="1481411" cy="938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101443" y="1704163"/>
            <a:ext cx="2057400" cy="4270024"/>
          </a:xfrm>
          <a:prstGeom prst="round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950177" y="4622665"/>
            <a:ext cx="1639559" cy="20076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200" y="6324600"/>
            <a:ext cx="434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15" y="6357939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710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57535"/>
            <a:ext cx="433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বৃক্ক কোথায় অবস্থান করে? 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8203" y="1455552"/>
            <a:ext cx="3166626" cy="3543074"/>
          </a:xfrm>
          <a:prstGeom prst="ellipse">
            <a:avLst/>
          </a:prstGeom>
          <a:ln w="38100">
            <a:solidFill>
              <a:schemeClr val="tx1"/>
            </a:solidFill>
            <a:prstDash val="sysDot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t="3000" r="25706" b="16000"/>
          <a:stretch/>
        </p:blipFill>
        <p:spPr>
          <a:xfrm>
            <a:off x="333157" y="1358021"/>
            <a:ext cx="2980400" cy="39523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661931" y="2006235"/>
            <a:ext cx="2076044" cy="1451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3800" y="1752600"/>
            <a:ext cx="16328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00501" y="372277"/>
            <a:ext cx="36140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বৃক্কের রং কেমন? 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516" y="1087769"/>
            <a:ext cx="5000313" cy="479419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6200" y="6324600"/>
            <a:ext cx="434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915" y="6357939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3788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379" y="438407"/>
            <a:ext cx="35596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বৃক্কের আকার কেমন?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1" t="15369" r="60997" b="20151"/>
          <a:stretch/>
        </p:blipFill>
        <p:spPr>
          <a:xfrm>
            <a:off x="862201" y="1207848"/>
            <a:ext cx="2315981" cy="4526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0720" y="1600591"/>
            <a:ext cx="3740983" cy="3740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" y="6324600"/>
            <a:ext cx="434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15" y="6357939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30501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8256" y="930020"/>
            <a:ext cx="2390948" cy="40386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3507" y="5162060"/>
            <a:ext cx="19452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বৃক্কের লম্বচ্ছেদ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1" y="3657981"/>
            <a:ext cx="1599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মেডুলা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51011" y="2872298"/>
            <a:ext cx="2102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 শিরা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9171" y="4037514"/>
            <a:ext cx="1730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1" y="2612780"/>
            <a:ext cx="2023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পেলভিস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1559265"/>
            <a:ext cx="1410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কর্টেক্স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28708" y="2489821"/>
            <a:ext cx="1843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 ধমনি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97086" y="1193043"/>
            <a:ext cx="633182" cy="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76200" y="971490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তন্তুময় আবরন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ক্যাপসুল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9" t="5009" r="16090" b="7719"/>
          <a:stretch/>
        </p:blipFill>
        <p:spPr>
          <a:xfrm>
            <a:off x="1981200" y="586414"/>
            <a:ext cx="3200400" cy="48768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31" r="83051" b="31736"/>
          <a:stretch/>
        </p:blipFill>
        <p:spPr>
          <a:xfrm rot="20579991">
            <a:off x="3168972" y="1052873"/>
            <a:ext cx="294193" cy="1300054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54636" y="4222449"/>
            <a:ext cx="167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90600" y="4580949"/>
            <a:ext cx="1346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ক্যাপসুল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94106" y="3703523"/>
            <a:ext cx="1506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পেলভিস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3837610"/>
            <a:ext cx="23086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মেডুলায় ৮-১২টি রেনাল পিরামিড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358597" y="1452993"/>
            <a:ext cx="1352414" cy="79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71714" y="1222162"/>
            <a:ext cx="1471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নেফ্রন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1373" y="5801223"/>
            <a:ext cx="7007013" cy="7571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অবতল অংশের দিক হতে ইউরেটর ও রেনাল শিরা বের হয় এবং রেনাল ধমনী প্রবেশ করে।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urved Down Arrow 22"/>
          <p:cNvSpPr/>
          <p:nvPr/>
        </p:nvSpPr>
        <p:spPr>
          <a:xfrm rot="21121809">
            <a:off x="5727309" y="71059"/>
            <a:ext cx="1301096" cy="602781"/>
          </a:xfrm>
          <a:prstGeom prst="curvedDownArrow">
            <a:avLst>
              <a:gd name="adj1" fmla="val 18477"/>
              <a:gd name="adj2" fmla="val 99979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341826" y="5371611"/>
            <a:ext cx="2839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বৃক্কের লম্বচ্ছেদ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48400" y="4530468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প্রতি বৃক্কে ১০-১২ লক্ষ নেফ্রন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27" r="34337"/>
          <a:stretch/>
        </p:blipFill>
        <p:spPr>
          <a:xfrm>
            <a:off x="6559380" y="424239"/>
            <a:ext cx="1280570" cy="3755869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-76200" y="2340114"/>
            <a:ext cx="22820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পিরামিডের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অগ্রভাগ পিড়কা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825" y="238068"/>
            <a:ext cx="2457450" cy="5909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বৃক্কের গঠন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flipH="1">
            <a:off x="4739094" y="3046010"/>
            <a:ext cx="2118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রেনাল ধমনি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191000" y="3368083"/>
            <a:ext cx="3828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 অ্যারটারি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775005" y="662613"/>
            <a:ext cx="1143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53298" y="815013"/>
            <a:ext cx="1143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30268" y="3333962"/>
            <a:ext cx="1143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6475412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6200" y="6553200"/>
            <a:ext cx="37338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50505"/>
                </a:solidFill>
                <a:latin typeface="Segoe UI Historic"/>
              </a:rPr>
              <a:t>  </a:t>
            </a:r>
            <a:r>
              <a:rPr lang="as-IN" sz="1600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sz="1600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sz="1600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sz="1600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15" y="6587587"/>
            <a:ext cx="192885" cy="1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9587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69 -0.00069 0.0095 -0.00162 0.01445 -0.00208 C 0.02357 -0.00301 0.03281 -0.00278 0.04179 -0.0044 C 0.04518 -0.00486 0.04831 -0.00717 0.05156 -0.00856 L 0.05638 -0.01088 C 0.05794 -0.01227 0.0595 -0.01389 0.06133 -0.01504 C 0.06562 -0.01805 0.07122 -0.01805 0.07565 -0.01944 C 0.07747 -0.01991 0.07877 -0.02129 0.0806 -0.02153 C 0.08906 -0.02268 0.09778 -0.02291 0.10638 -0.02361 C 0.12174 -0.02778 0.11562 -0.02708 0.14023 -0.02361 C 0.14206 -0.02338 0.14336 -0.02222 0.14518 -0.02153 C 0.14726 -0.02083 0.14948 -0.02014 0.15156 -0.01944 C 0.15312 -0.01875 0.15469 -0.01736 0.15638 -0.01713 C 0.16653 -0.01597 0.17669 -0.01574 0.18698 -0.01504 C 0.19336 -0.01389 0.20013 -0.01296 0.20638 -0.01088 C 0.21406 -0.00833 0.20872 -0.00856 0.21771 -0.00648 C 0.22187 -0.00555 0.22617 -0.00509 0.2306 -0.0044 C 0.23164 -0.00139 0.23229 0.00185 0.23385 0.00417 C 0.23502 0.00625 0.23737 0.00672 0.23867 0.00857 C 0.23997 0.01042 0.24075 0.01297 0.24179 0.01505 C 0.24232 0.01713 0.2431 0.01922 0.24336 0.02153 C 0.24414 0.025 0.24427 0.02871 0.24518 0.03218 C 0.24583 0.03519 0.24752 0.03773 0.24831 0.04074 C 0.26028 0.0882 0.25156 0.05509 0.25638 0.0838 C 0.25677 0.08611 0.25742 0.0882 0.25794 0.09028 C 0.25872 0.09306 0.25898 0.09607 0.2595 0.09884 C 0.26054 0.10324 0.26185 0.10741 0.26289 0.11181 C 0.26341 0.11389 0.26406 0.11597 0.26445 0.11829 L 0.26614 0.12685 C 0.26549 0.14537 0.26497 0.16412 0.26445 0.18264 C 0.26367 0.21343 0.26393 0.24445 0.26289 0.27523 C 0.26263 0.27732 0.26133 0.28172 0.26133 0.28195 L 0.26133 0.28172 " pathEditMode="relative" rAng="0" ptsTypes="AAAAAAAAAAAAAAAAAAAAAAAAAAAAAAAAAA">
                                      <p:cBhvr>
                                        <p:cTn id="13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2.08333E-7 0.00023 C 0.00417 -0.00301 0.00833 -0.00625 0.01289 -0.0088 C 0.01497 -0.00996 0.01719 -0.00972 0.01927 -0.01088 C 0.02331 -0.0132 0.02669 -0.0169 0.0306 -0.01945 C 0.03216 -0.0206 0.03385 -0.0206 0.03542 -0.02176 C 0.04388 -0.02732 0.04375 -0.03009 0.05313 -0.03449 C 0.05573 -0.03588 0.05846 -0.03611 0.06107 -0.03681 C 0.06445 -0.03889 0.06758 -0.04121 0.07083 -0.04329 C 0.0724 -0.04398 0.07409 -0.04421 0.07565 -0.04537 C 0.07747 -0.04653 0.07878 -0.04861 0.0806 -0.04954 C 0.08372 -0.05139 0.08698 -0.05232 0.09023 -0.05394 C 0.09792 -0.0581 0.09466 -0.0581 0.10156 -0.06042 C 0.10977 -0.0632 0.1151 -0.06343 0.12409 -0.06482 C 0.12565 -0.06551 0.12721 -0.06621 0.12878 -0.0669 C 0.13242 -0.06829 0.1401 -0.0706 0.14336 -0.07107 C 0.14831 -0.07199 0.15313 -0.07246 0.15794 -0.07338 C 0.16055 -0.07384 0.16315 -0.075 0.16602 -0.07546 C 0.17135 -0.07639 0.17669 -0.07685 0.18216 -0.07755 C 0.21875 -0.08982 0.18633 -0.07986 0.28203 -0.07986 L 0.28203 -0.07963 L 0.33034 -0.07986 L 0.33216 -0.07986 C 0.33268 -0.07338 0.33242 -0.06667 0.33372 -0.06042 C 0.33711 -0.04167 0.33685 -0.05972 0.33685 -0.05185 L 0.33685 -0.05162 " pathEditMode="relative" rAng="0" ptsTypes="AAAAAAAAAAAAAAAAAAAAAAAAAA">
                                      <p:cBhvr>
                                        <p:cTn id="1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419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0.02407 L -0.01784 0.0243 C -0.02227 0.02708 -0.02696 0.02917 -0.03073 0.03287 C -0.03816 0.03958 -0.03334 0.06319 -0.03243 0.06713 C -0.03191 0.06944 -0.02917 0.06875 -0.02761 0.06944 C -0.02331 0.06875 -0.01888 0.06875 -0.01472 0.06713 C -0.003 0.06296 -0.01758 0.06042 -0.00352 0.06505 C -0.00222 0.06713 -0.0004 0.06898 -0.00013 0.07153 C 0.00013 0.07662 -0.00013 0.08194 -0.0017 0.08657 C -0.00261 0.08889 -0.00508 0.08935 -0.00665 0.09097 C -0.00743 0.09167 -0.01602 0.10046 -0.01784 0.10162 C -0.01993 0.10278 -0.02227 0.10301 -0.02435 0.1037 C -0.02618 0.11111 -0.02878 0.11736 -0.02279 0.12523 C -0.02045 0.12847 -0.01628 0.12662 -0.01303 0.12755 C -0.01303 0.1287 -0.01042 0.15324 -0.0099 0.15532 C -0.00925 0.15787 -0.00769 0.15949 -0.00665 0.1618 C -0.00352 0.16921 -0.00365 0.16967 -0.0017 0.17685 C -0.00222 0.18055 -0.00274 0.18403 -0.00352 0.18773 C -0.00378 0.18981 -0.00508 0.1919 -0.00508 0.19421 C -0.00508 0.25509 -0.0043 0.31597 -0.00352 0.37685 C -0.00274 0.41551 -0.00482 0.40555 -0.00013 0.4243 C 0.00039 0.43009 0.00065 0.43588 0.00143 0.44143 C 0.00169 0.44444 0.00195 0.44768 0.00312 0.45 C 0.00416 0.45231 0.00625 0.45301 0.00794 0.4544 C 0.01054 0.4537 0.01367 0.45417 0.01601 0.45231 C 0.01731 0.45092 0.01731 0.44792 0.01757 0.44583 C 0.01966 0.42778 0.01862 0.42407 0.02083 0.40694 C 0.02122 0.40486 0.02187 0.40278 0.02239 0.40069 C 0.02291 0.37546 0.02395 0.35046 0.02395 0.32523 C 0.02395 0.275 0.02343 0.27014 0.02083 0.23287 C 0.02135 0.18194 0.02031 0.13102 0.02239 0.08009 C 0.02252 0.07755 0.02604 0.07778 0.02721 0.07592 C 0.02877 0.07338 0.02929 0.07014 0.03059 0.06713 C 0.03007 0.06227 0.03007 0.05694 0.02877 0.05208 C 0.02825 0.04977 0.02617 0.04815 0.02565 0.0456 C 0.02447 0.04005 0.02487 0.03426 0.02395 0.02847 C 0.02382 0.02616 0.02291 0.02407 0.02239 0.02199 C 0.02291 0.01852 0.02278 0.01435 0.02395 0.01134 C 0.02747 0.00324 0.03593 0.00833 0.0401 0.00903 C 0.04127 0.01134 0.04257 0.01319 0.04335 0.01551 C 0.04752 0.02685 0.04635 0.05602 0.04674 0.05856 C 0.047 0.06319 0.04987 0.07153 0.04987 0.07176 C 0.05091 0.09815 0.04362 0.10602 0.05625 0.11458 C 0.05781 0.11551 0.0595 0.11597 0.06106 0.11667 C 0.06419 0.1294 0.06445 0.12824 0.06601 0.14028 C 0.06835 0.16018 0.06614 0.14954 0.06927 0.1618 C 0.06979 0.16829 0.06992 0.17477 0.07083 0.18125 C 0.07122 0.18333 0.072 0.18542 0.07239 0.18773 C 0.0733 0.19329 0.07343 0.19907 0.07408 0.20486 C 0.07291 0.25 0.07148 0.29514 0.07083 0.34028 C 0.07031 0.37986 0.06927 0.41921 0.06927 0.4588 L 0.06927 0.45903 " pathEditMode="relative" rAng="0" ptsTypes="AAAAAAAAAAAAAAAAAAAAAAAAAAAAAAAAAAAAAAAAAAAAAAAAAAAA">
                                      <p:cBhvr>
                                        <p:cTn id="17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2088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repeatCount="indefinite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58333E-6 1.11111E-6 L 4.58333E-6 0.00023 C -0.00534 0.00231 -0.01133 0.00278 -0.01615 0.00648 C -0.03178 0.01875 -0.02396 0.01759 -0.03073 0.03009 C -0.03191 0.03264 -0.03386 0.03449 -0.03542 0.03657 C -0.03438 0.04236 -0.03438 0.04861 -0.0323 0.0537 C -0.03138 0.05579 -0.02917 0.05602 -0.02748 0.05602 C -0.02305 0.05602 -0.01875 0.05463 -0.01459 0.0537 C -0.01055 0.05023 -0.00847 0.04745 -0.00326 0.04745 C -0.00157 0.04745 4.58333E-6 0.04884 0.00156 0.04954 C 0.00221 0.05208 0.00507 0.0625 0.00481 0.06458 C 0.00455 0.06829 0.00351 0.07245 0.00156 0.07523 C 0.00052 0.07708 -0.00157 0.07685 -0.00326 0.07755 L -0.01615 0.08171 C -0.01758 0.0831 -0.02592 0.08981 -0.02592 0.09259 C -0.02592 0.10162 -0.01472 0.10393 -0.01133 0.10532 C -0.00534 0.11134 -0.00157 0.1125 -0.00157 0.12477 C -0.00157 0.13079 -0.00482 0.1419 -0.00482 0.14213 C -0.00378 0.15694 -0.003 0.17222 -0.00157 0.18704 C -0.00144 0.19005 4.58333E-6 0.19282 4.58333E-6 0.19583 C 4.58333E-6 0.22546 -0.00248 0.26065 -0.00482 0.29028 C -0.00573 0.30116 -0.00691 0.3118 -0.00795 0.32268 C -0.00743 0.3419 -0.0073 0.36134 -0.00638 0.38055 C -0.00625 0.38634 -0.00586 0.39213 -0.00482 0.39792 C -0.0043 0.40092 -0.00248 0.40347 -0.00157 0.40648 C 0.00768 0.44352 -0.00326 0.41111 0.00481 0.43009 C 0.00612 0.43287 0.00612 0.4368 0.00794 0.43866 C 0.01028 0.44074 0.01341 0.44005 0.01614 0.44097 C 0.01875 0.43796 0.02239 0.43611 0.02408 0.43217 C 0.02643 0.42708 0.02721 0.42106 0.02747 0.41505 C 0.02877 0.37917 0.02851 0.34329 0.02903 0.30764 C 0.02864 0.29884 0.0276 0.26643 0.02591 0.2537 C 0.01731 0.1912 0.02343 0.25278 0.0194 0.20856 C 0.01992 0.19421 0.01979 0.17986 0.02096 0.16551 C 0.02135 0.16042 0.02408 0.15579 0.02408 0.15046 C 0.0246 0.12986 0.02304 0.10903 0.02252 0.08819 C 0.02304 0.07893 0.02447 0.06967 0.02408 0.06018 C 0.02278 0.0044 0.01783 0.05139 0.02252 -0.00208 C 0.02278 -0.0044 0.02304 -0.00671 0.02408 -0.00857 C 0.02539 -0.01065 0.02747 -0.01134 0.02903 -0.01273 C 0.03281 -0.01204 0.03697 -0.0132 0.04023 -0.01065 C 0.04648 -0.00625 0.047 0.00116 0.04843 0.00856 C 0.04895 0.03009 0.04908 0.05162 0.05 0.07315 C 0.05013 0.07685 0.05091 0.08032 0.05156 0.08403 C 0.05247 0.0875 0.05312 0.09143 0.05481 0.09467 C 0.05729 0.09907 0.06263 0.1 0.06614 0.10116 C 0.0677 0.10046 0.0694 0.09815 0.07096 0.09907 C 0.07278 0.1 0.07343 0.10301 0.07434 0.10532 C 0.07513 0.1081 0.07513 0.11111 0.07591 0.11412 C 0.07643 0.1162 0.07695 0.11829 0.07747 0.12037 C 0.07968 0.17893 0.08007 0.16782 0.07747 0.24097 C 0.07721 0.24514 0.07643 0.24954 0.07591 0.2537 C 0.07382 0.37639 0.07434 0.31967 0.07434 0.42361 L 0.07434 0.42384 " pathEditMode="relative" rAng="0" ptsTypes="AAAAAAAAAAAAAAAAAAAAAAAAAAAAAAAAAAAAAAAAAAAAAAAAAAAAAA">
                                      <p:cBhvr>
                                        <p:cTn id="18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6" grpId="0"/>
      <p:bldP spid="17" grpId="0"/>
      <p:bldP spid="18" grpId="0"/>
      <p:bldP spid="19" grpId="0"/>
      <p:bldP spid="21" grpId="0"/>
      <p:bldP spid="22" grpId="0"/>
      <p:bldP spid="23" grpId="0" animBg="1"/>
      <p:bldP spid="24" grpId="0"/>
      <p:bldP spid="25" grpId="0"/>
      <p:bldP spid="27" grpId="0"/>
      <p:bldP spid="29" grpId="0"/>
      <p:bldP spid="30" grpId="0"/>
      <p:bldP spid="31" grpId="0" animBg="1"/>
      <p:bldP spid="31" grpId="1" animBg="1"/>
      <p:bldP spid="31" grpId="2" animBg="1"/>
      <p:bldP spid="32" grpId="0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965" y="284461"/>
            <a:ext cx="4028422" cy="56388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4953000"/>
            <a:ext cx="19504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১) নেফ্রন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4901625"/>
            <a:ext cx="312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সংগ্রাহক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নালিকা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81600" y="1157091"/>
            <a:ext cx="38644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নেফ্রন মুত্র তৈরি করে এবং সংগ্রাহক নালিকা মুত্র পেলভিসে বহন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232369"/>
            <a:ext cx="3559629" cy="164352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বৃক্কে  ইউরিনিফেরাস নামক বিশেষ এক ধরনের নালিকার দুটি অংশ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284462"/>
            <a:ext cx="24970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ছবিতে কীঘটতে দেখছ?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" y="6324600"/>
            <a:ext cx="434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5" y="6357939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1172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12"/>
          <a:stretch/>
        </p:blipFill>
        <p:spPr>
          <a:xfrm>
            <a:off x="0" y="501445"/>
            <a:ext cx="2940368" cy="24909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43150" y="1147573"/>
            <a:ext cx="451485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971" y="2992352"/>
            <a:ext cx="7151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বৃক্কের লম্বচ্ছেদের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 চিত্র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6324600"/>
            <a:ext cx="434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5" y="6400800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7761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914400"/>
            <a:ext cx="41148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22322" y="1632857"/>
            <a:ext cx="4416878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200" y="6324600"/>
            <a:ext cx="434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5" y="6357939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439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364" y="164594"/>
            <a:ext cx="668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পরিচিতি</a:t>
            </a:r>
            <a:endParaRPr lang="bn-IN" sz="4800" b="1" dirty="0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656" y="4133088"/>
            <a:ext cx="67709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atin typeface="NikoshBAN"/>
                <a:cs typeface="Times New Roman" panose="02020603050405020304" pitchFamily="18" charset="0"/>
              </a:rPr>
              <a:t>সৈয়দা</a:t>
            </a:r>
            <a:r>
              <a:rPr lang="en-US" sz="32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NikoshBAN"/>
                <a:cs typeface="Times New Roman" panose="02020603050405020304" pitchFamily="18" charset="0"/>
              </a:rPr>
              <a:t>আনিসুন</a:t>
            </a:r>
            <a:r>
              <a:rPr lang="en-US" sz="32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NikoshBAN"/>
                <a:cs typeface="Times New Roman" panose="02020603050405020304" pitchFamily="18" charset="0"/>
              </a:rPr>
              <a:t>নাহার</a:t>
            </a:r>
            <a:r>
              <a:rPr lang="en-US" sz="32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NikoshBAN"/>
                <a:cs typeface="Times New Roman" panose="02020603050405020304" pitchFamily="18" charset="0"/>
              </a:rPr>
              <a:t>বেগম</a:t>
            </a:r>
            <a:r>
              <a:rPr lang="en-US" sz="3200" b="1" dirty="0" smtClean="0">
                <a:latin typeface="NikoshBAN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latin typeface="NikoshBAN"/>
                <a:cs typeface="Times New Roman" panose="02020603050405020304" pitchFamily="18" charset="0"/>
              </a:rPr>
              <a:t>( </a:t>
            </a:r>
            <a:r>
              <a:rPr lang="en-US" sz="3200" b="1" dirty="0" err="1" smtClean="0">
                <a:latin typeface="NikoshBAN"/>
                <a:cs typeface="Times New Roman" panose="02020603050405020304" pitchFamily="18" charset="0"/>
              </a:rPr>
              <a:t>সহকারি</a:t>
            </a:r>
            <a:r>
              <a:rPr lang="en-US" sz="32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NikoshBAN"/>
                <a:cs typeface="Times New Roman" panose="02020603050405020304" pitchFamily="18" charset="0"/>
              </a:rPr>
              <a:t>শিক্ষক</a:t>
            </a:r>
            <a:r>
              <a:rPr lang="en-US" sz="3200" b="1" dirty="0" smtClean="0">
                <a:latin typeface="NikoshBAN"/>
                <a:cs typeface="Times New Roman" panose="02020603050405020304" pitchFamily="18" charset="0"/>
              </a:rPr>
              <a:t> ) </a:t>
            </a:r>
          </a:p>
          <a:p>
            <a:pPr algn="ctr"/>
            <a:r>
              <a:rPr lang="as-IN" sz="3200" b="1" dirty="0" smtClean="0"/>
              <a:t>লেডী </a:t>
            </a:r>
            <a:r>
              <a:rPr lang="as-IN" sz="3200" b="1" dirty="0"/>
              <a:t>দেহলভী বালিকা উচ্চ</a:t>
            </a:r>
          </a:p>
          <a:p>
            <a:pPr algn="ctr"/>
            <a:r>
              <a:rPr lang="en-US" sz="32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NikoshBAN"/>
                <a:cs typeface="Times New Roman" panose="02020603050405020304" pitchFamily="18" charset="0"/>
              </a:rPr>
              <a:t>বিদ্যালয়</a:t>
            </a:r>
            <a:r>
              <a:rPr lang="en-US" sz="3200" b="1" dirty="0" smtClean="0">
                <a:latin typeface="NikoshBAN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NikoshBAN"/>
                <a:cs typeface="Times New Roman" panose="02020603050405020304" pitchFamily="18" charset="0"/>
              </a:rPr>
              <a:t>চাঁদপুর</a:t>
            </a:r>
            <a:r>
              <a:rPr lang="en-US" sz="32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NikoshBAN"/>
                <a:cs typeface="Times New Roman" panose="02020603050405020304" pitchFamily="18" charset="0"/>
              </a:rPr>
              <a:t>সদর</a:t>
            </a:r>
            <a:r>
              <a:rPr lang="en-US" sz="3200" b="1" dirty="0" smtClean="0">
                <a:latin typeface="NikoshBAN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NikoshBAN"/>
                <a:cs typeface="Times New Roman" panose="02020603050405020304" pitchFamily="18" charset="0"/>
              </a:rPr>
              <a:t>চাঁদপুর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384" y="1136913"/>
            <a:ext cx="2880360" cy="284986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63246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5" y="6400800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75082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059" y="228600"/>
            <a:ext cx="4805425" cy="58477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4953000" cy="1877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নবম –দশম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41" y="758551"/>
            <a:ext cx="2978174" cy="5192362"/>
          </a:xfrm>
          <a:prstGeom prst="rect">
            <a:avLst/>
          </a:prstGeom>
          <a:ln w="38100" cap="sq">
            <a:solidFill>
              <a:srgbClr val="000000"/>
            </a:solidFill>
            <a:prstDash val="sys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" y="6324600"/>
            <a:ext cx="434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5" y="6400800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6299544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hamuda Madam\Desktop\Blausen_0310_DiabeticNephropat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29" y="632418"/>
            <a:ext cx="4301819" cy="476531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296" y="457200"/>
            <a:ext cx="4037426" cy="3444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1295" y="1072277"/>
            <a:ext cx="38245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6324600"/>
            <a:ext cx="426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15" y="6357939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725825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486" y="1012029"/>
            <a:ext cx="2686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732" y="3254276"/>
            <a:ext cx="8364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রেচন কী তা বলতে পারবে;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" pitchFamily="2" charset="0"/>
                <a:cs typeface="Nikosh" pitchFamily="2" charset="0"/>
              </a:rPr>
              <a:t>মানব দেহে উৎপন্ন রেচন পদার্থের বর্ণনা করতে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;</a:t>
            </a:r>
            <a:endParaRPr lang="bn-BD" sz="3600" b="1" dirty="0">
              <a:latin typeface="Nikosh" pitchFamily="2" charset="0"/>
              <a:cs typeface="Nikosh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বৃক্কের গঠন ব্যাখ্যা করতে পারবে। </a:t>
            </a:r>
            <a:endParaRPr lang="bn-BD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458" y="1843026"/>
            <a:ext cx="2948940" cy="1138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105"/>
          <a:stretch/>
        </p:blipFill>
        <p:spPr bwMode="auto">
          <a:xfrm>
            <a:off x="5289072" y="689048"/>
            <a:ext cx="2134649" cy="205415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200" y="6324600"/>
            <a:ext cx="4419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5" y="6357939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635807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ও তুলনা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15" descr="Kidney 1.png"/>
          <p:cNvPicPr>
            <a:picLocks noChangeAspect="1"/>
          </p:cNvPicPr>
          <p:nvPr/>
        </p:nvPicPr>
        <p:blipFill>
          <a:blip r:embed="rId2"/>
          <a:srcRect t="8418" r="68752" b="68011"/>
          <a:stretch>
            <a:fillRect/>
          </a:stretch>
        </p:blipFill>
        <p:spPr>
          <a:xfrm>
            <a:off x="1380671" y="1089251"/>
            <a:ext cx="849986" cy="1464590"/>
          </a:xfrm>
          <a:prstGeom prst="rect">
            <a:avLst/>
          </a:prstGeom>
        </p:spPr>
      </p:pic>
      <p:pic>
        <p:nvPicPr>
          <p:cNvPr id="6" name="Content Placeholder 16" descr="Kidney 1.png"/>
          <p:cNvPicPr>
            <a:picLocks noChangeAspect="1"/>
          </p:cNvPicPr>
          <p:nvPr/>
        </p:nvPicPr>
        <p:blipFill>
          <a:blip r:embed="rId2"/>
          <a:srcRect l="71635" t="13469" b="61276"/>
          <a:stretch>
            <a:fillRect/>
          </a:stretch>
        </p:blipFill>
        <p:spPr>
          <a:xfrm>
            <a:off x="2971346" y="1394051"/>
            <a:ext cx="771525" cy="1569203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1999" y="1657290"/>
            <a:ext cx="16764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44900" y="1849884"/>
            <a:ext cx="990600" cy="1451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6248400" y="1657291"/>
            <a:ext cx="800100" cy="20005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4875" y="404997"/>
            <a:ext cx="1549400" cy="1881003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</p:pic>
      <p:pic>
        <p:nvPicPr>
          <p:cNvPr id="13" name="Picture 2" descr="C:\Users\Salahuddin\Desktop\Uretor 2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4328" t="20906" r="21194" b="14983"/>
          <a:stretch>
            <a:fillRect/>
          </a:stretch>
        </p:blipFill>
        <p:spPr bwMode="auto">
          <a:xfrm>
            <a:off x="1818471" y="1821546"/>
            <a:ext cx="133337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3093619" y="3301389"/>
            <a:ext cx="1254865" cy="3524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91000" y="3119735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2299" y="2396506"/>
            <a:ext cx="1447800" cy="1774520"/>
          </a:xfrm>
          <a:prstGeom prst="ellipse">
            <a:avLst/>
          </a:prstGeom>
          <a:ln w="57150">
            <a:solidFill>
              <a:schemeClr val="tx1"/>
            </a:solidFill>
            <a:prstDash val="sysDot"/>
          </a:ln>
        </p:spPr>
      </p:pic>
      <p:pic>
        <p:nvPicPr>
          <p:cNvPr id="14" name="Picture 3" descr="C:\Users\Salahuddin\Desktop\Bladder 3.png"/>
          <p:cNvPicPr>
            <a:picLocks noChangeAspect="1" noChangeArrowheads="1"/>
          </p:cNvPicPr>
          <p:nvPr/>
        </p:nvPicPr>
        <p:blipFill>
          <a:blip r:embed="rId6"/>
          <a:srcRect l="26118" t="80663" r="35672" b="4007"/>
          <a:stretch>
            <a:fillRect/>
          </a:stretch>
        </p:blipFill>
        <p:spPr bwMode="auto">
          <a:xfrm>
            <a:off x="2110014" y="5091914"/>
            <a:ext cx="736412" cy="66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V="1">
            <a:off x="2780475" y="4869081"/>
            <a:ext cx="1359725" cy="61924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02548" y="4643735"/>
            <a:ext cx="140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থলি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638800" y="3283767"/>
            <a:ext cx="1254865" cy="3524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98335" y="4841557"/>
            <a:ext cx="1254865" cy="3524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4" descr="red ballo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048500" y="4343400"/>
            <a:ext cx="1295399" cy="1624801"/>
          </a:xfrm>
          <a:prstGeom prst="ellipse">
            <a:avLst/>
          </a:prstGeom>
          <a:ln w="38100">
            <a:solidFill>
              <a:schemeClr val="tx1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4" descr="C:\Users\Salahuddin\Desktop\Urethra 4.png"/>
          <p:cNvPicPr>
            <a:picLocks noChangeAspect="1" noChangeArrowheads="1"/>
          </p:cNvPicPr>
          <p:nvPr/>
        </p:nvPicPr>
        <p:blipFill>
          <a:blip r:embed="rId8"/>
          <a:srcRect l="42836" t="95993" r="52388" b="-1569"/>
          <a:stretch>
            <a:fillRect/>
          </a:stretch>
        </p:blipFill>
        <p:spPr bwMode="auto">
          <a:xfrm>
            <a:off x="2363920" y="5720376"/>
            <a:ext cx="22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flipV="1">
            <a:off x="2502050" y="5876919"/>
            <a:ext cx="1638150" cy="5292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38600" y="5634335"/>
            <a:ext cx="140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মূত্রনালি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5" descr="C:\Users\Salahuddin\Desktop\Blood Vessel 5.png"/>
          <p:cNvPicPr>
            <a:picLocks noChangeAspect="1" noChangeArrowheads="1"/>
          </p:cNvPicPr>
          <p:nvPr/>
        </p:nvPicPr>
        <p:blipFill>
          <a:blip r:embed="rId9"/>
          <a:srcRect l="20000" r="24445" b="37631"/>
          <a:stretch>
            <a:fillRect/>
          </a:stretch>
        </p:blipFill>
        <p:spPr bwMode="auto">
          <a:xfrm>
            <a:off x="1840430" y="836132"/>
            <a:ext cx="14287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flipV="1">
            <a:off x="1175657" y="1849193"/>
            <a:ext cx="1188263" cy="794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7948" y="1577936"/>
            <a:ext cx="1257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ধমনী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412769" y="2782025"/>
            <a:ext cx="1254865" cy="3524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7458" y="2532710"/>
            <a:ext cx="1257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শিরা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200" y="6324600"/>
            <a:ext cx="434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915" y="6357939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31846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5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74" y="3545465"/>
            <a:ext cx="2644000" cy="2644000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244" y="348344"/>
            <a:ext cx="1987299" cy="3904342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895" y="379672"/>
            <a:ext cx="2498378" cy="2134928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6324" y="348344"/>
            <a:ext cx="2575876" cy="2119904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</p:pic>
      <p:sp>
        <p:nvSpPr>
          <p:cNvPr id="9" name="Oval Callout 8"/>
          <p:cNvSpPr/>
          <p:nvPr/>
        </p:nvSpPr>
        <p:spPr>
          <a:xfrm rot="5553688">
            <a:off x="3971150" y="3937973"/>
            <a:ext cx="2280648" cy="1981675"/>
          </a:xfrm>
          <a:prstGeom prst="wedgeEllipseCallout">
            <a:avLst>
              <a:gd name="adj1" fmla="val -59844"/>
              <a:gd name="adj2" fmla="val 98128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 থেকে কী কী বর্জ্য বের হচ্ছে?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1174" y="2568714"/>
            <a:ext cx="249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পানি, লবণ 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হচ্ছে। </a:t>
            </a:r>
            <a:endParaRPr lang="en-US" sz="2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28600" y="2590800"/>
            <a:ext cx="3809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ইউরিয়া, ইউরিক এসিড,অ্যামোনিয়া 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4364877"/>
            <a:ext cx="2275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৯০ ভাগ পানি, বিভিন্ন লবণ, ইউরিয়া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ইউরিক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,অ্যামোনিয়া </a:t>
            </a:r>
            <a:r>
              <a:rPr lang="en-US" b="1" dirty="0" smtClean="0">
                <a:solidFill>
                  <a:prstClr val="black"/>
                </a:solidFill>
                <a:cs typeface="NikoshBAN" pitchFamily="2" charset="0"/>
              </a:rPr>
              <a:t>N2</a:t>
            </a:r>
            <a:r>
              <a:rPr lang="bn-IN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গঠিত বর্জ্য নির্গত </a:t>
            </a:r>
            <a:r>
              <a:rPr lang="bn-IN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0270" y="4721869"/>
            <a:ext cx="203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1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" y="6324600"/>
            <a:ext cx="426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15" y="6357939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25304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1" y="492579"/>
            <a:ext cx="5594047" cy="4543879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</p:pic>
      <p:sp>
        <p:nvSpPr>
          <p:cNvPr id="10" name="Rectangular Callout 9"/>
          <p:cNvSpPr/>
          <p:nvPr/>
        </p:nvSpPr>
        <p:spPr>
          <a:xfrm>
            <a:off x="6324599" y="1973035"/>
            <a:ext cx="2547258" cy="1815194"/>
          </a:xfrm>
          <a:prstGeom prst="wedgeRectCallout">
            <a:avLst>
              <a:gd name="adj1" fmla="val -61004"/>
              <a:gd name="adj2" fmla="val 103794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বর্জ্য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পদার্থ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নিষ্কাশন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হলো রেচন।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82422" y="5254172"/>
            <a:ext cx="5682344" cy="62411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রেচন কাকে বলে?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" y="6324600"/>
            <a:ext cx="4419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5" y="6357939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96939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85" y="738418"/>
            <a:ext cx="4873595" cy="4137479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</p:pic>
      <p:sp>
        <p:nvSpPr>
          <p:cNvPr id="4" name="Rectangular Callout 3"/>
          <p:cNvSpPr/>
          <p:nvPr/>
        </p:nvSpPr>
        <p:spPr>
          <a:xfrm>
            <a:off x="5998025" y="738418"/>
            <a:ext cx="2547258" cy="1750783"/>
          </a:xfrm>
          <a:prstGeom prst="wedgeRectCallout">
            <a:avLst>
              <a:gd name="adj1" fmla="val -67842"/>
              <a:gd name="adj2" fmla="val 21435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 প্রধান রেচন অঙ্গের নাম কী? 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849086" y="1646014"/>
            <a:ext cx="1012372" cy="246153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4027" y="4981276"/>
            <a:ext cx="4873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ৃক্কের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নেফ্রন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998025" y="2856594"/>
            <a:ext cx="2547258" cy="2019302"/>
          </a:xfrm>
          <a:prstGeom prst="wedgeRectCallout">
            <a:avLst>
              <a:gd name="adj1" fmla="val -104594"/>
              <a:gd name="adj2" fmla="val -37736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কিডনি/বৃক্ক হল মানুষের প্রধান রেচন অঙ্গ।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" y="6324600"/>
            <a:ext cx="426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   </a:t>
            </a:r>
            <a:r>
              <a:rPr lang="as-IN" b="1" dirty="0" smtClean="0">
                <a:solidFill>
                  <a:srgbClr val="050505"/>
                </a:solidFill>
                <a:latin typeface="Segoe UI Historic"/>
              </a:rPr>
              <a:t>লেডী দেহলভী বালিকা উচ্চ</a:t>
            </a:r>
            <a:r>
              <a:rPr lang="en-US" b="1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en-US" b="1" dirty="0" err="1" smtClean="0">
                <a:solidFill>
                  <a:srgbClr val="050505"/>
                </a:solidFill>
                <a:latin typeface="Segoe UI Historic"/>
              </a:rPr>
              <a:t>বিদ্যালয়</a:t>
            </a:r>
            <a:endParaRPr lang="as-IN" b="1" i="0" dirty="0">
              <a:solidFill>
                <a:srgbClr val="050505"/>
              </a:solidFill>
              <a:latin typeface="Segoe UI Historic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5" y="6357939"/>
            <a:ext cx="345285" cy="3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61551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370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119</cp:revision>
  <dcterms:created xsi:type="dcterms:W3CDTF">2020-09-18T05:37:20Z</dcterms:created>
  <dcterms:modified xsi:type="dcterms:W3CDTF">2020-09-28T18:34:50Z</dcterms:modified>
</cp:coreProperties>
</file>