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81" r:id="rId22"/>
    <p:sldId id="273" r:id="rId23"/>
    <p:sldId id="283" r:id="rId24"/>
    <p:sldId id="274" r:id="rId25"/>
    <p:sldId id="275" r:id="rId26"/>
    <p:sldId id="284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49" autoAdjust="0"/>
  </p:normalViewPr>
  <p:slideViewPr>
    <p:cSldViewPr>
      <p:cViewPr>
        <p:scale>
          <a:sx n="89" d="100"/>
          <a:sy n="89" d="100"/>
        </p:scale>
        <p:origin x="-125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370C2A5-DC0F-4A9F-B084-8B6760E114DA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39AEEA3-AA46-457D-BF2E-B1522E866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8686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2">
                    <a:lumMod val="50000"/>
                  </a:schemeClr>
                </a:solidFill>
              </a:rPr>
              <a:t>WELCOME</a:t>
            </a:r>
            <a:endParaRPr lang="en-US" sz="1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72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62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Outskirt :</a:t>
            </a:r>
            <a:endParaRPr lang="en-US" sz="4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00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Heritage :</a:t>
            </a:r>
            <a:endParaRPr lang="en-US" sz="4800" b="1" i="1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NEW WORDS AND MEANINGS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600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Tradition, patrimony, legacy</a:t>
            </a:r>
            <a:endParaRPr lang="en-US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25" y="4114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Surrounding, edge. </a:t>
            </a:r>
            <a:r>
              <a:rPr lang="en-US" sz="4800" b="1" i="1" dirty="0" err="1" smtClean="0"/>
              <a:t>neighbourhood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6907266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Infrastructure :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817"/>
            <a:ext cx="8991600" cy="3977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The basic physical and organizational structures and facilities(</a:t>
            </a:r>
            <a:r>
              <a:rPr lang="en-US" sz="3200" b="1" i="1" dirty="0" err="1" smtClean="0"/>
              <a:t>e.g</a:t>
            </a:r>
            <a:r>
              <a:rPr lang="en-US" sz="3200" b="1" i="1" dirty="0" smtClean="0"/>
              <a:t>: buildings, roads, power supplies)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17419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25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Pillar : </a:t>
            </a:r>
            <a:endParaRPr lang="en-US" sz="66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9916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228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Post , column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457636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Domes : </a:t>
            </a:r>
            <a:endParaRPr lang="en-US" sz="6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9916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92332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Cupola , vault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20172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Arched : </a:t>
            </a:r>
            <a:endParaRPr lang="en-US" sz="6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15662"/>
            <a:ext cx="9220200" cy="5766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52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Bent , subdued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064080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Aisles : </a:t>
            </a:r>
            <a:endParaRPr lang="en-US" sz="4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9067799" cy="5288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1" y="76200"/>
            <a:ext cx="647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A passage between rows of seats in abuilding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528981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2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Curved : </a:t>
            </a:r>
            <a:endParaRPr lang="en-US" sz="4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11997"/>
            <a:ext cx="9220200" cy="5569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52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Oblique, bended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68561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Column : </a:t>
            </a:r>
            <a:endParaRPr lang="en-US" sz="66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89154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0" y="169277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Pillar , post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572115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7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Hollow :</a:t>
            </a:r>
            <a:endParaRPr lang="en-US" sz="4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890"/>
            <a:ext cx="8991600" cy="583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03257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Hole, </a:t>
            </a:r>
            <a:r>
              <a:rPr lang="en-US" sz="4400" b="1" i="1" dirty="0" err="1" smtClean="0"/>
              <a:t>vug</a:t>
            </a:r>
            <a:r>
              <a:rPr lang="en-US" sz="4400" b="1" i="1" dirty="0" smtClean="0"/>
              <a:t>, blank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177480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9" y="457200"/>
            <a:ext cx="9010419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819" y="0"/>
            <a:ext cx="9162819" cy="1066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Let us read the text again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40332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"/>
            <a:ext cx="9067800" cy="1066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TEACHER’S IDENTITY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85850"/>
            <a:ext cx="9144000" cy="56197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HELAL AHMED</a:t>
            </a:r>
          </a:p>
          <a:p>
            <a:pPr algn="ctr"/>
            <a:r>
              <a:rPr lang="en-US" sz="2800" b="1" dirty="0" smtClean="0"/>
              <a:t>                       M.A(English);</a:t>
            </a:r>
            <a:r>
              <a:rPr lang="en-US" sz="2800" b="1" dirty="0" err="1" smtClean="0"/>
              <a:t>B.Ed</a:t>
            </a:r>
            <a:endParaRPr lang="en-US" sz="2800" b="1" dirty="0" smtClean="0"/>
          </a:p>
          <a:p>
            <a:pPr algn="ctr"/>
            <a:r>
              <a:rPr lang="en-US" sz="4000" b="1" dirty="0" err="1" smtClean="0"/>
              <a:t>Asst.teacher</a:t>
            </a:r>
            <a:r>
              <a:rPr lang="en-US" sz="4000" b="1" dirty="0" smtClean="0"/>
              <a:t> of English</a:t>
            </a:r>
          </a:p>
          <a:p>
            <a:pPr algn="ctr"/>
            <a:r>
              <a:rPr lang="en-US" sz="6000" b="1" dirty="0" err="1" smtClean="0"/>
              <a:t>Pagla</a:t>
            </a:r>
            <a:r>
              <a:rPr lang="en-US" sz="6000" b="1" dirty="0" smtClean="0"/>
              <a:t> Govt. Model High School &amp; College</a:t>
            </a:r>
          </a:p>
          <a:p>
            <a:pPr algn="ctr"/>
            <a:r>
              <a:rPr lang="en-US" sz="4000" b="1" dirty="0" smtClean="0"/>
              <a:t>South </a:t>
            </a:r>
            <a:r>
              <a:rPr lang="en-US" sz="4000" b="1" dirty="0" err="1" smtClean="0"/>
              <a:t>Sunamganj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Sunamganj</a:t>
            </a:r>
            <a:endParaRPr lang="en-US" sz="4000" b="1" dirty="0" smtClean="0"/>
          </a:p>
          <a:p>
            <a:pPr algn="ctr"/>
            <a:r>
              <a:rPr lang="en-US" sz="3600" b="1" i="1" dirty="0" smtClean="0"/>
              <a:t>E-mail:helalenglish925@gmail.com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811809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5576" y="-1647826"/>
            <a:ext cx="3581399" cy="90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8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9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36252"/>
              </p:ext>
            </p:extLst>
          </p:nvPr>
        </p:nvGraphicFramePr>
        <p:xfrm>
          <a:off x="-28575" y="0"/>
          <a:ext cx="9172575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94271"/>
                <a:gridCol w="4678304"/>
              </a:tblGrid>
              <a:tr h="86576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Shat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Gambuj</a:t>
                      </a:r>
                      <a:r>
                        <a:rPr lang="en-US" sz="3200" baseline="0" dirty="0" smtClean="0"/>
                        <a:t> Mosque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Information</a:t>
                      </a:r>
                      <a:endParaRPr lang="en-US" sz="4000" b="1" dirty="0"/>
                    </a:p>
                  </a:txBody>
                  <a:tcPr/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Founded by</a:t>
                      </a:r>
                      <a:endParaRPr lang="en-US" sz="40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When</a:t>
                      </a:r>
                      <a:endParaRPr lang="en-US" sz="4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Number of domes</a:t>
                      </a:r>
                      <a:endParaRPr lang="en-US" sz="3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Number of pillars</a:t>
                      </a:r>
                      <a:endParaRPr lang="en-US" sz="3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Arches</a:t>
                      </a:r>
                      <a:endParaRPr lang="en-US" sz="4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Thickness of the arches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56034">
                <a:tc>
                  <a:txBody>
                    <a:bodyPr/>
                    <a:lstStyle/>
                    <a:p>
                      <a:r>
                        <a:rPr lang="en-US" sz="4000" b="1" dirty="0" err="1" smtClean="0"/>
                        <a:t>Mihrabs</a:t>
                      </a:r>
                      <a:endParaRPr lang="en-US" sz="4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493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067800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6380" y="1524000"/>
            <a:ext cx="9144000" cy="76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-7834" y="2286000"/>
            <a:ext cx="9144000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7803" y="3124200"/>
            <a:ext cx="9075634" cy="76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07" y="3886200"/>
            <a:ext cx="9075634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65" y="4800600"/>
            <a:ext cx="9075634" cy="76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9047860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07" y="6553200"/>
            <a:ext cx="9067800" cy="76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7834" y="0"/>
            <a:ext cx="9065665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45719"/>
            <a:ext cx="96852" cy="65455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07" y="22859"/>
            <a:ext cx="64093" cy="65684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381" y="6067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Shat </a:t>
            </a:r>
            <a:r>
              <a:rPr lang="en-US" sz="3200" b="1" dirty="0" err="1" smtClean="0"/>
              <a:t>Gambuj</a:t>
            </a:r>
            <a:r>
              <a:rPr lang="en-US" sz="3200" b="1" dirty="0" smtClean="0"/>
              <a:t> Mosque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24399" y="0"/>
            <a:ext cx="4427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Information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737"/>
            <a:ext cx="36147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6" y="1447800"/>
            <a:ext cx="2133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48" y="2286000"/>
            <a:ext cx="4572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" y="3135446"/>
            <a:ext cx="4445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7" y="3933825"/>
            <a:ext cx="24447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" y="4895880"/>
            <a:ext cx="45656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2168"/>
            <a:ext cx="2700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26" y="759026"/>
            <a:ext cx="4767263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12" y="1412344"/>
            <a:ext cx="35972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00" y="2142171"/>
            <a:ext cx="42497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7009"/>
            <a:ext cx="315753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00" y="3856290"/>
            <a:ext cx="43894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89" y="4648200"/>
            <a:ext cx="25003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00" y="5638800"/>
            <a:ext cx="29448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Look at the star mosque in Dhaka</a:t>
            </a:r>
            <a:endParaRPr lang="en-US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85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3095625" cy="245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STAR MOSQUE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361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Location : Dhaka, </a:t>
            </a:r>
            <a:r>
              <a:rPr lang="en-US" sz="3600" b="1" dirty="0" err="1" smtClean="0">
                <a:solidFill>
                  <a:srgbClr val="002060"/>
                </a:solidFill>
              </a:rPr>
              <a:t>Abul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Khairat</a:t>
            </a:r>
            <a:r>
              <a:rPr lang="en-US" sz="3600" b="1" dirty="0" smtClean="0">
                <a:solidFill>
                  <a:srgbClr val="002060"/>
                </a:solidFill>
              </a:rPr>
              <a:t> Road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Style: Mughal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Number of domes: 5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2333685"/>
            <a:ext cx="9115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Decoration: different sizes of stars on dome and outside wall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Materials used for decoration : Chinaware and white cement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Interior of the mosque: mosaic floor, floral tiles on the wall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Built by : </a:t>
            </a:r>
            <a:r>
              <a:rPr lang="en-US" sz="3200" b="1" dirty="0" err="1" smtClean="0">
                <a:solidFill>
                  <a:srgbClr val="002060"/>
                </a:solidFill>
              </a:rPr>
              <a:t>Mirza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Ghulam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Pir</a:t>
            </a:r>
            <a:r>
              <a:rPr lang="en-US" sz="3200" b="1" dirty="0" smtClean="0">
                <a:solidFill>
                  <a:srgbClr val="002060"/>
                </a:solidFill>
              </a:rPr>
              <a:t>- a respectable </a:t>
            </a:r>
            <a:r>
              <a:rPr lang="en-US" sz="3200" b="1" dirty="0" err="1" smtClean="0">
                <a:solidFill>
                  <a:srgbClr val="002060"/>
                </a:solidFill>
              </a:rPr>
              <a:t>Zmindar</a:t>
            </a:r>
            <a:r>
              <a:rPr lang="en-US" sz="3200" b="1" dirty="0" smtClean="0">
                <a:solidFill>
                  <a:srgbClr val="002060"/>
                </a:solidFill>
              </a:rPr>
              <a:t> of Dhaka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Time : early 18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</a:rPr>
              <a:t> century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68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Complete the description of the Star Mosque in Dhaka with the clues given in previous slide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Star Mosque is located at ____________ in Dhaka . It was built following ________ style . There are _______domes of different sizes . The mosque is decorated with different sizes of ______on dome </a:t>
            </a:r>
            <a:r>
              <a:rPr lang="en-US" sz="3200" b="1" dirty="0" err="1" smtClean="0"/>
              <a:t>and____________.Chinaware</a:t>
            </a:r>
            <a:r>
              <a:rPr lang="en-US" sz="3200" b="1" dirty="0" smtClean="0"/>
              <a:t> and __________ are used for decoration . There is ________ floor and _________ tiles on the wall inside of the mosque. The Star Mosque was built by _______________ a respectable </a:t>
            </a:r>
            <a:r>
              <a:rPr lang="en-US" sz="3200" b="1" dirty="0" err="1" smtClean="0"/>
              <a:t>Zamindar</a:t>
            </a:r>
            <a:r>
              <a:rPr lang="en-US" sz="3200" b="1" dirty="0" smtClean="0"/>
              <a:t> of Dhaka in the 18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century.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38258" y="1323945"/>
            <a:ext cx="305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</a:rPr>
              <a:t>Abul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Khairat</a:t>
            </a:r>
            <a:r>
              <a:rPr lang="en-US" sz="2400" b="1" i="1" dirty="0" smtClean="0">
                <a:solidFill>
                  <a:srgbClr val="002060"/>
                </a:solidFill>
              </a:rPr>
              <a:t> Road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69699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Mughal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133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Five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6774" y="3077193"/>
            <a:ext cx="180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stars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467" y="3657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outside wall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082" y="378294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White cement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971" y="4572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floral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7141" y="4242375"/>
            <a:ext cx="197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mosaic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715000"/>
            <a:ext cx="330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Mirza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Ghulam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Pir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-28576" y="9525"/>
            <a:ext cx="9096375" cy="1209675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229600" cy="1066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HOME WORK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-28576" y="2286000"/>
            <a:ext cx="9163051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Suppose you have visited a historical mosque recently. Now write ten sentences about that mosque.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067799" cy="1143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5" y="3962400"/>
            <a:ext cx="883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THANK YOU</a:t>
            </a:r>
            <a:endParaRPr lang="en-US" sz="115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06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Lesson introduction</a:t>
            </a:r>
            <a:endParaRPr lang="en-US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638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Subject : English 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pape</a:t>
            </a:r>
            <a:r>
              <a:rPr lang="en-US" sz="4800" b="1" dirty="0" smtClean="0"/>
              <a:t> </a:t>
            </a:r>
            <a:r>
              <a:rPr lang="en-US" sz="6000" b="1" dirty="0" smtClean="0"/>
              <a:t>Unit : 08</a:t>
            </a:r>
          </a:p>
          <a:p>
            <a:pPr algn="ctr"/>
            <a:r>
              <a:rPr lang="en-US" sz="6000" b="1" dirty="0" smtClean="0"/>
              <a:t>Lesson : 01</a:t>
            </a:r>
          </a:p>
          <a:p>
            <a:pPr algn="ctr"/>
            <a:r>
              <a:rPr lang="en-US" sz="4400" dirty="0" smtClean="0"/>
              <a:t>Page : 110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694" y="1219200"/>
            <a:ext cx="6705600" cy="1066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Class: </a:t>
            </a:r>
            <a:r>
              <a:rPr lang="en-US" sz="6600" b="1" dirty="0" smtClean="0"/>
              <a:t>Nine/Ten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6477000" y="1371600"/>
            <a:ext cx="25908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Time:45 </a:t>
            </a:r>
            <a:r>
              <a:rPr lang="en-US" sz="2800" dirty="0" err="1" smtClean="0"/>
              <a:t>mins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628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2" y="0"/>
            <a:ext cx="8997182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7625"/>
            <a:ext cx="91440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LOOK AT THE PICTURES</a:t>
            </a:r>
            <a:endParaRPr lang="en-US" sz="4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98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29200" cy="350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40386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0292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2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1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48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1752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OUR TODAY’S LESSON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067800" cy="452431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600" b="1" i="1" dirty="0" smtClean="0"/>
              <a:t>The Shat </a:t>
            </a:r>
            <a:r>
              <a:rPr lang="en-US" sz="9600" b="1" i="1" dirty="0" err="1" smtClean="0"/>
              <a:t>Gambuj</a:t>
            </a:r>
            <a:r>
              <a:rPr lang="en-US" sz="9600" b="1" i="1" dirty="0" smtClean="0"/>
              <a:t> Mosque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val="1953079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25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LEARNING OUTCOMES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525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After the end of the lesson, students will be able to…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7596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*read and understand text through silent reading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**tell about Shat </a:t>
            </a:r>
            <a:r>
              <a:rPr lang="en-US" sz="4400" b="1" dirty="0" err="1" smtClean="0">
                <a:solidFill>
                  <a:srgbClr val="002060"/>
                </a:solidFill>
              </a:rPr>
              <a:t>Gambuj</a:t>
            </a:r>
            <a:r>
              <a:rPr lang="en-US" sz="4400" b="1" dirty="0" smtClean="0">
                <a:solidFill>
                  <a:srgbClr val="002060"/>
                </a:solidFill>
              </a:rPr>
              <a:t> mosque(world heritage site)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***describe another mosque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04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422</TotalTime>
  <Words>404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37</cp:revision>
  <dcterms:created xsi:type="dcterms:W3CDTF">2020-09-05T11:02:46Z</dcterms:created>
  <dcterms:modified xsi:type="dcterms:W3CDTF">2020-09-29T09:07:51Z</dcterms:modified>
</cp:coreProperties>
</file>