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2" r:id="rId9"/>
    <p:sldId id="277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68" r:id="rId18"/>
    <p:sldId id="269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6" autoAdjust="0"/>
    <p:restoredTop sz="94660"/>
  </p:normalViewPr>
  <p:slideViewPr>
    <p:cSldViewPr>
      <p:cViewPr varScale="1">
        <p:scale>
          <a:sx n="80" d="100"/>
          <a:sy n="80" d="100"/>
        </p:scale>
        <p:origin x="-144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3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5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1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B691-B4F2-4093-A704-B4B6E64A6B21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2F33-59A0-4115-9861-3194BA96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52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WELCOME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8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6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Read the text and find out new words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9247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855"/>
            <a:ext cx="91440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New words presentation</a:t>
            </a:r>
            <a:endParaRPr lang="en-US" sz="6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4743" y="193291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Replenish 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2" y="1350745"/>
            <a:ext cx="572054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343399"/>
            <a:ext cx="4572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5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Reliance 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81855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Dependence, faith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886235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Refill, restock</a:t>
            </a:r>
            <a:endParaRPr 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7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"/>
            <a:ext cx="4876800" cy="315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79" y="3276600"/>
            <a:ext cx="4925442" cy="3438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218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Turbine: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0921" y="685800"/>
            <a:ext cx="203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Wheel, rotor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22924"/>
            <a:ext cx="210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Evaporate: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3947" y="4495800"/>
            <a:ext cx="20330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Turn from liquid into vapor, vaporize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6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5894"/>
            <a:ext cx="50292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09" y="3659080"/>
            <a:ext cx="5062492" cy="2975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" y="83819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Hydroelectric: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304800"/>
            <a:ext cx="18288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The generation of electricity using flowing water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240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Biomass: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1" y="4454387"/>
            <a:ext cx="167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The total mass of organism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2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2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4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129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Read the text again and answer the following questions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1072" y="16002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1.What do you mean by renewable energy sources?</a:t>
            </a:r>
          </a:p>
          <a:p>
            <a:r>
              <a:rPr lang="en-US" sz="3600" b="1" i="1" dirty="0" smtClean="0">
                <a:solidFill>
                  <a:srgbClr val="C00000"/>
                </a:solidFill>
              </a:rPr>
              <a:t>2.What are the problems with non-renewable energy sources?</a:t>
            </a:r>
          </a:p>
          <a:p>
            <a:r>
              <a:rPr lang="en-US" sz="3600" b="1" i="1" dirty="0" smtClean="0">
                <a:solidFill>
                  <a:srgbClr val="C00000"/>
                </a:solidFill>
              </a:rPr>
              <a:t>3.What are the major difference between renewable and non-renewable energy sources?</a:t>
            </a:r>
          </a:p>
          <a:p>
            <a:r>
              <a:rPr lang="en-US" sz="3600" b="1" i="1" dirty="0">
                <a:solidFill>
                  <a:srgbClr val="C00000"/>
                </a:solidFill>
              </a:rPr>
              <a:t>4</a:t>
            </a:r>
            <a:r>
              <a:rPr lang="en-US" sz="3600" b="1" i="1" dirty="0" smtClean="0">
                <a:solidFill>
                  <a:srgbClr val="C00000"/>
                </a:solidFill>
              </a:rPr>
              <a:t>.How does wind produce electricity?</a:t>
            </a:r>
          </a:p>
          <a:p>
            <a:r>
              <a:rPr lang="en-US" sz="3600" b="1" i="1" dirty="0">
                <a:solidFill>
                  <a:srgbClr val="C00000"/>
                </a:solidFill>
              </a:rPr>
              <a:t>5</a:t>
            </a:r>
            <a:r>
              <a:rPr lang="en-US" sz="3600" b="1" i="1" dirty="0" smtClean="0">
                <a:solidFill>
                  <a:srgbClr val="C00000"/>
                </a:solidFill>
              </a:rPr>
              <a:t>.What does bioenergy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7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1454"/>
            <a:ext cx="9144000" cy="13168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Read the text once again and find out renewable and non-renewable sources</a:t>
            </a:r>
            <a:endParaRPr lang="en-US" sz="4000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40375"/>
              </p:ext>
            </p:extLst>
          </p:nvPr>
        </p:nvGraphicFramePr>
        <p:xfrm>
          <a:off x="0" y="1371600"/>
          <a:ext cx="9144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Renewable</a:t>
                      </a:r>
                      <a:r>
                        <a:rPr lang="en-US" sz="4000" baseline="0" dirty="0" smtClean="0"/>
                        <a:t> energy sources</a:t>
                      </a:r>
                      <a:endParaRPr lang="en-US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Non-renewable energy sources</a:t>
                      </a:r>
                      <a:endParaRPr lang="en-US" sz="4000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947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8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Read the dialogue and act it out in pairs.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     :</a:t>
            </a:r>
            <a:r>
              <a:rPr lang="en-US" sz="3200" b="1" dirty="0" smtClean="0">
                <a:solidFill>
                  <a:srgbClr val="002060"/>
                </a:solidFill>
              </a:rPr>
              <a:t>What’s </a:t>
            </a:r>
            <a:r>
              <a:rPr lang="en-US" sz="3200" b="1" i="1" dirty="0" smtClean="0">
                <a:solidFill>
                  <a:srgbClr val="002060"/>
                </a:solidFill>
              </a:rPr>
              <a:t>solar energy</a:t>
            </a:r>
            <a:r>
              <a:rPr lang="en-US" sz="32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B     :</a:t>
            </a:r>
            <a:r>
              <a:rPr lang="en-US" sz="3200" b="1" dirty="0" smtClean="0">
                <a:solidFill>
                  <a:srgbClr val="002060"/>
                </a:solidFill>
              </a:rPr>
              <a:t>It’s one of the renewable energy sources.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A     :</a:t>
            </a:r>
            <a:r>
              <a:rPr lang="en-US" sz="3200" b="1" dirty="0" smtClean="0">
                <a:solidFill>
                  <a:srgbClr val="002060"/>
                </a:solidFill>
              </a:rPr>
              <a:t>why is it called green energy?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B     :</a:t>
            </a:r>
            <a:r>
              <a:rPr lang="en-US" sz="3200" b="1" dirty="0" smtClean="0">
                <a:solidFill>
                  <a:srgbClr val="002060"/>
                </a:solidFill>
              </a:rPr>
              <a:t>Well, it’s green energy because it helps us keep       the Earth green. I mean it doesn’t emit any pollutants in the atmosphere when we produce and use it.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A     :</a:t>
            </a:r>
            <a:r>
              <a:rPr lang="en-US" sz="3200" b="1" dirty="0" smtClean="0">
                <a:solidFill>
                  <a:srgbClr val="002060"/>
                </a:solidFill>
              </a:rPr>
              <a:t>I see. Then it must be a clean source of energy.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B     :</a:t>
            </a:r>
            <a:r>
              <a:rPr lang="en-US" sz="3200" b="1" dirty="0" smtClean="0">
                <a:solidFill>
                  <a:srgbClr val="002060"/>
                </a:solidFill>
              </a:rPr>
              <a:t>Exactly. And that’s why it’s also called clean energy.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2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914252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TEACHER IDENTITY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81538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Now complete the following  dialogue taking clues from previous  dialogue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410200"/>
            <a:ext cx="91440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0" y="38100"/>
            <a:ext cx="9143999" cy="1257300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499" y="1323975"/>
            <a:ext cx="8763000" cy="10382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HOME WORK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390774"/>
            <a:ext cx="9143999" cy="3933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Write a dialogue on </a:t>
            </a:r>
            <a:r>
              <a:rPr lang="en-US" sz="4000" b="1" i="1" dirty="0" smtClean="0"/>
              <a:t>hydroelectricity</a:t>
            </a:r>
            <a:r>
              <a:rPr lang="en-US" sz="4000" b="1" dirty="0" smtClean="0"/>
              <a:t> taking clues from previous two dialogues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898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752600"/>
            <a:ext cx="861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66"/>
                </a:solidFill>
              </a:rPr>
              <a:t>THANK YOU</a:t>
            </a:r>
            <a:endParaRPr lang="en-US" sz="115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4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200"/>
            <a:ext cx="87630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Lesson Introduction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17" y="1524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Class : Nine/Ten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89249" y="1524000"/>
            <a:ext cx="483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Time : 45 minutes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5347" y="243034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Subject : English 1</a:t>
            </a:r>
            <a:r>
              <a:rPr lang="en-US" sz="4400" b="1" baseline="30000" dirty="0" smtClean="0"/>
              <a:t>st</a:t>
            </a:r>
            <a:r>
              <a:rPr lang="en-US" sz="4400" b="1" dirty="0" smtClean="0"/>
              <a:t> paper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347" y="32004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Unit : 11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92" y="4158955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Lesson : 3</a:t>
            </a:r>
            <a:endParaRPr lang="en-US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7" y="5410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Page : 147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95600"/>
            <a:ext cx="2895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0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410"/>
            <a:ext cx="2675248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40" y="1295400"/>
            <a:ext cx="2933960" cy="2827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505200" cy="3078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29718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20" y="4267200"/>
            <a:ext cx="287668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22420"/>
            <a:ext cx="3200400" cy="26593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Look at the pictures and guess about our lesson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58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" y="3377214"/>
            <a:ext cx="914400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4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5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" y="914400"/>
            <a:ext cx="913364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7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1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194" y="183472"/>
            <a:ext cx="91440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Our Today’s Lesson….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3962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Renewable energy sources-3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6142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LEARNING OUTCOMES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382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</a:rPr>
              <a:t>After the end of the lesson students will be able to …....</a:t>
            </a:r>
            <a:endParaRPr lang="en-US" sz="4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¨"/>
            </a:pP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Describe familiar objects</a:t>
            </a:r>
          </a:p>
          <a:p>
            <a:pPr marL="285750" indent="-285750">
              <a:buFont typeface="Symbol"/>
              <a:buChar char="¨"/>
            </a:pP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Participate in conversation , discussion</a:t>
            </a:r>
          </a:p>
          <a:p>
            <a:pPr marL="285750" indent="-285750">
              <a:buFont typeface="Symbol"/>
              <a:buChar char="¨"/>
            </a:pP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Read intensively and extensively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309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27</cp:revision>
  <dcterms:created xsi:type="dcterms:W3CDTF">2020-08-02T14:03:41Z</dcterms:created>
  <dcterms:modified xsi:type="dcterms:W3CDTF">2020-08-27T07:14:16Z</dcterms:modified>
</cp:coreProperties>
</file>