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70" r:id="rId9"/>
    <p:sldId id="262" r:id="rId10"/>
    <p:sldId id="263" r:id="rId11"/>
    <p:sldId id="269" r:id="rId12"/>
    <p:sldId id="265" r:id="rId13"/>
    <p:sldId id="268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741E9F-0D2B-47FC-A8EB-DCB324E2E32A}" type="doc">
      <dgm:prSet loTypeId="urn:microsoft.com/office/officeart/2005/8/layout/cycle6" loCatId="relationship" qsTypeId="urn:microsoft.com/office/officeart/2005/8/quickstyle/3d7" qsCatId="3D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AAED0E4F-490C-4B48-9D45-38B28D56D53D}">
      <dgm:prSet custT="1"/>
      <dgm:spPr/>
      <dgm:t>
        <a:bodyPr/>
        <a:lstStyle/>
        <a:p>
          <a:pPr rtl="0"/>
          <a:r>
            <a:rPr lang="en-US" sz="6500" dirty="0" smtClean="0">
              <a:solidFill>
                <a:srgbClr val="FF0000"/>
              </a:solidFill>
            </a:rPr>
            <a:t> Yes,</a:t>
          </a:r>
        </a:p>
        <a:p>
          <a:pPr rtl="0"/>
          <a:r>
            <a:rPr lang="en-US" sz="6500" dirty="0" smtClean="0">
              <a:solidFill>
                <a:srgbClr val="FF0000"/>
              </a:solidFill>
            </a:rPr>
            <a:t> Today’s topic is </a:t>
          </a:r>
          <a:r>
            <a:rPr lang="en-US" sz="6600" b="1" dirty="0" smtClean="0">
              <a:solidFill>
                <a:srgbClr val="0070C0"/>
              </a:solidFill>
            </a:rPr>
            <a:t>“OUR ETHNIC FRIENDS(2)”.</a:t>
          </a:r>
          <a:endParaRPr lang="en-US" sz="6500" b="1" dirty="0">
            <a:solidFill>
              <a:srgbClr val="0070C0"/>
            </a:solidFill>
          </a:endParaRPr>
        </a:p>
      </dgm:t>
    </dgm:pt>
    <dgm:pt modelId="{6A3036BE-9E74-448B-9EC5-036CED0D8ABF}" type="parTrans" cxnId="{73CE259B-907C-4925-9349-C20D688A7025}">
      <dgm:prSet/>
      <dgm:spPr/>
      <dgm:t>
        <a:bodyPr/>
        <a:lstStyle/>
        <a:p>
          <a:endParaRPr lang="en-US"/>
        </a:p>
      </dgm:t>
    </dgm:pt>
    <dgm:pt modelId="{121ECF0E-C5CB-4179-9739-18D78337C8BD}" type="sibTrans" cxnId="{73CE259B-907C-4925-9349-C20D688A7025}">
      <dgm:prSet/>
      <dgm:spPr/>
      <dgm:t>
        <a:bodyPr/>
        <a:lstStyle/>
        <a:p>
          <a:endParaRPr lang="en-US"/>
        </a:p>
      </dgm:t>
    </dgm:pt>
    <dgm:pt modelId="{28CAA6D4-227F-4FDC-8DB6-1D5004F78E9D}" type="pres">
      <dgm:prSet presAssocID="{82741E9F-0D2B-47FC-A8EB-DCB324E2E3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39A7E4-C4EC-4E70-9DBF-E5D78FA6B15D}" type="pres">
      <dgm:prSet presAssocID="{AAED0E4F-490C-4B48-9D45-38B28D56D53D}" presName="node" presStyleLbl="node1" presStyleIdx="0" presStyleCnt="1" custRadScaleRad="102902" custRadScaleInc="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5E59EF-A258-4201-9936-ABA5CBE6214E}" type="presOf" srcId="{AAED0E4F-490C-4B48-9D45-38B28D56D53D}" destId="{A539A7E4-C4EC-4E70-9DBF-E5D78FA6B15D}" srcOrd="0" destOrd="0" presId="urn:microsoft.com/office/officeart/2005/8/layout/cycle6"/>
    <dgm:cxn modelId="{73CE259B-907C-4925-9349-C20D688A7025}" srcId="{82741E9F-0D2B-47FC-A8EB-DCB324E2E32A}" destId="{AAED0E4F-490C-4B48-9D45-38B28D56D53D}" srcOrd="0" destOrd="0" parTransId="{6A3036BE-9E74-448B-9EC5-036CED0D8ABF}" sibTransId="{121ECF0E-C5CB-4179-9739-18D78337C8BD}"/>
    <dgm:cxn modelId="{9004AB10-CDA6-421C-83AB-276527FA6AA4}" type="presOf" srcId="{82741E9F-0D2B-47FC-A8EB-DCB324E2E32A}" destId="{28CAA6D4-227F-4FDC-8DB6-1D5004F78E9D}" srcOrd="0" destOrd="0" presId="urn:microsoft.com/office/officeart/2005/8/layout/cycle6"/>
    <dgm:cxn modelId="{E86A5EAC-34A0-45E2-A556-33651DFD10C4}" type="presParOf" srcId="{28CAA6D4-227F-4FDC-8DB6-1D5004F78E9D}" destId="{A539A7E4-C4EC-4E70-9DBF-E5D78FA6B15D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9A7E4-C4EC-4E70-9DBF-E5D78FA6B15D}">
      <dsp:nvSpPr>
        <dsp:cNvPr id="0" name=""/>
        <dsp:cNvSpPr/>
      </dsp:nvSpPr>
      <dsp:spPr>
        <a:xfrm>
          <a:off x="0" y="0"/>
          <a:ext cx="8229600" cy="534924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rgbClr val="FF0000"/>
              </a:solidFill>
            </a:rPr>
            <a:t> Yes,</a:t>
          </a:r>
        </a:p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rgbClr val="FF0000"/>
              </a:solidFill>
            </a:rPr>
            <a:t> Today’s topic is </a:t>
          </a:r>
          <a:r>
            <a:rPr lang="en-US" sz="6600" b="1" kern="1200" dirty="0" smtClean="0">
              <a:solidFill>
                <a:srgbClr val="0070C0"/>
              </a:solidFill>
            </a:rPr>
            <a:t>“OUR ETHNIC FRIENDS(2)”.</a:t>
          </a:r>
          <a:endParaRPr lang="en-US" sz="6500" b="1" kern="1200" dirty="0">
            <a:solidFill>
              <a:srgbClr val="0070C0"/>
            </a:solidFill>
          </a:endParaRPr>
        </a:p>
      </dsp:txBody>
      <dsp:txXfrm>
        <a:off x="261128" y="261128"/>
        <a:ext cx="7707344" cy="4826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1BC68-FFDB-47FF-8CCA-63776F421EDC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8BCA4-C9DA-47D1-AA29-1C8EEE68A9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8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8BCA4-C9DA-47D1-AA29-1C8EEE68A9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4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8BCA4-C9DA-47D1-AA29-1C8EEE68A9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77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8BCA4-C9DA-47D1-AA29-1C8EEE68A91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275" y="152400"/>
            <a:ext cx="6515100" cy="1241425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WELCOME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90675"/>
            <a:ext cx="6886575" cy="52673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6116813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rot="10800000" flipV="1">
            <a:off x="2676525" y="285750"/>
            <a:ext cx="3505200" cy="1695450"/>
          </a:xfrm>
          <a:prstGeom prst="downArrow">
            <a:avLst>
              <a:gd name="adj1" fmla="val 50000"/>
              <a:gd name="adj2" fmla="val 9375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Pair </a:t>
            </a:r>
            <a:r>
              <a:rPr lang="en-US" sz="5400" b="1" dirty="0" smtClean="0">
                <a:solidFill>
                  <a:srgbClr val="FF0000"/>
                </a:solidFill>
              </a:rPr>
              <a:t>work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152400" y="2333625"/>
            <a:ext cx="4038600" cy="3429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C00000"/>
                </a:solidFill>
              </a:rPr>
              <a:t>Answer the following questions.</a:t>
            </a:r>
          </a:p>
          <a:p>
            <a:pPr marL="342900" indent="-342900">
              <a:buAutoNum type="alphaLcPeriod"/>
            </a:pPr>
            <a:r>
              <a:rPr lang="en-US" sz="2400" dirty="0" smtClean="0">
                <a:solidFill>
                  <a:srgbClr val="C00000"/>
                </a:solidFill>
              </a:rPr>
              <a:t>What are their </a:t>
            </a:r>
            <a:r>
              <a:rPr lang="en-US" sz="2400" dirty="0" err="1" smtClean="0">
                <a:solidFill>
                  <a:srgbClr val="C00000"/>
                </a:solidFill>
              </a:rPr>
              <a:t>favourite</a:t>
            </a:r>
            <a:r>
              <a:rPr lang="en-US" sz="2400" dirty="0" smtClean="0">
                <a:solidFill>
                  <a:srgbClr val="C00000"/>
                </a:solidFill>
              </a:rPr>
              <a:t> pastimes? </a:t>
            </a:r>
          </a:p>
          <a:p>
            <a:pPr marL="342900" indent="-342900">
              <a:buAutoNum type="alphaLcPeriod"/>
            </a:pPr>
            <a:r>
              <a:rPr lang="en-US" sz="2400" dirty="0" smtClean="0">
                <a:solidFill>
                  <a:srgbClr val="C00000"/>
                </a:solidFill>
              </a:rPr>
              <a:t>What do the men and the women wear?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4724400" y="2333625"/>
            <a:ext cx="3886200" cy="348323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LcPeriod"/>
            </a:pPr>
            <a:r>
              <a:rPr lang="en-US" sz="2400" dirty="0" smtClean="0">
                <a:solidFill>
                  <a:srgbClr val="FF0000"/>
                </a:solidFill>
              </a:rPr>
              <a:t>Hunting &amp; fishing.</a:t>
            </a:r>
          </a:p>
          <a:p>
            <a:pPr marL="342900" indent="-342900">
              <a:buAutoNum type="alphaLcPeriod"/>
            </a:pPr>
            <a:r>
              <a:rPr lang="en-US" sz="2400" dirty="0" smtClean="0">
                <a:solidFill>
                  <a:srgbClr val="FF0000"/>
                </a:solidFill>
              </a:rPr>
              <a:t>The men wear </a:t>
            </a:r>
            <a:r>
              <a:rPr lang="en-US" sz="2400" dirty="0" err="1" smtClean="0">
                <a:solidFill>
                  <a:srgbClr val="FF0000"/>
                </a:solidFill>
              </a:rPr>
              <a:t>lungis</a:t>
            </a:r>
            <a:r>
              <a:rPr lang="en-US" sz="2400" dirty="0" smtClean="0">
                <a:solidFill>
                  <a:srgbClr val="FF0000"/>
                </a:solidFill>
              </a:rPr>
              <a:t> and the women wear </a:t>
            </a:r>
            <a:r>
              <a:rPr lang="en-US" sz="2400" dirty="0" err="1" smtClean="0">
                <a:solidFill>
                  <a:srgbClr val="FF0000"/>
                </a:solidFill>
              </a:rPr>
              <a:t>thamis</a:t>
            </a:r>
            <a:r>
              <a:rPr lang="en-US" sz="2400" dirty="0" smtClean="0">
                <a:solidFill>
                  <a:srgbClr val="FF0000"/>
                </a:solidFill>
              </a:rPr>
              <a:t> or sarongs &amp; </a:t>
            </a:r>
            <a:r>
              <a:rPr lang="en-US" sz="2400" dirty="0" err="1" smtClean="0">
                <a:solidFill>
                  <a:srgbClr val="FF0000"/>
                </a:solidFill>
              </a:rPr>
              <a:t>angis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7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defined Process 2"/>
          <p:cNvSpPr/>
          <p:nvPr/>
        </p:nvSpPr>
        <p:spPr>
          <a:xfrm>
            <a:off x="76200" y="438150"/>
            <a:ext cx="8991600" cy="933450"/>
          </a:xfrm>
          <a:prstGeom prst="flowChartPredefinedProcess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C000"/>
                </a:solidFill>
              </a:rPr>
              <a:t>Fill in the gaps with suitable words.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Sonar bangla"/>
                <a:ea typeface="MS PGothic" pitchFamily="34" charset="-128"/>
              </a:rPr>
              <a:t>There are some ethnic people </a:t>
            </a:r>
            <a:r>
              <a:rPr lang="en-US" sz="2800" i="1" dirty="0" smtClean="0">
                <a:solidFill>
                  <a:srgbClr val="FF0000"/>
                </a:solidFill>
                <a:latin typeface="Sonar bangla"/>
                <a:ea typeface="MS PGothic" pitchFamily="34" charset="-128"/>
              </a:rPr>
              <a:t>a.------- 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in Bangladesh. Among the ethnic people, some of them are the </a:t>
            </a:r>
            <a:r>
              <a:rPr lang="en-US" sz="2800" i="1" dirty="0" err="1" smtClean="0">
                <a:latin typeface="Sonar bangla"/>
                <a:ea typeface="MS PGothic" pitchFamily="34" charset="-128"/>
              </a:rPr>
              <a:t>Chakmas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, the </a:t>
            </a:r>
            <a:r>
              <a:rPr lang="en-US" sz="2800" i="1" dirty="0" err="1" smtClean="0">
                <a:latin typeface="Sonar bangla"/>
                <a:ea typeface="MS PGothic" pitchFamily="34" charset="-128"/>
              </a:rPr>
              <a:t>Marmans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, the </a:t>
            </a:r>
            <a:r>
              <a:rPr lang="en-US" sz="2800" i="1" dirty="0" err="1" smtClean="0">
                <a:latin typeface="Sonar bangla"/>
                <a:ea typeface="MS PGothic" pitchFamily="34" charset="-128"/>
              </a:rPr>
              <a:t>Tipperas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, the </a:t>
            </a:r>
            <a:r>
              <a:rPr lang="en-US" sz="2800" i="1" dirty="0" err="1" smtClean="0">
                <a:latin typeface="Sonar bangla"/>
                <a:ea typeface="MS PGothic" pitchFamily="34" charset="-128"/>
              </a:rPr>
              <a:t>Moorangs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, the </a:t>
            </a:r>
            <a:r>
              <a:rPr lang="en-US" sz="2800" i="1" dirty="0" smtClean="0">
                <a:solidFill>
                  <a:srgbClr val="FF0000"/>
                </a:solidFill>
                <a:latin typeface="Sonar bangla"/>
                <a:ea typeface="MS PGothic" pitchFamily="34" charset="-128"/>
              </a:rPr>
              <a:t>b.-------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, the </a:t>
            </a:r>
            <a:r>
              <a:rPr lang="en-US" sz="2800" i="1" dirty="0" err="1" smtClean="0">
                <a:latin typeface="Sonar bangla"/>
                <a:ea typeface="MS PGothic" pitchFamily="34" charset="-128"/>
              </a:rPr>
              <a:t>Monipuries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 etc. Most of them live in Chittagong Hill </a:t>
            </a:r>
            <a:r>
              <a:rPr lang="en-US" sz="2800" i="1" dirty="0" smtClean="0">
                <a:solidFill>
                  <a:srgbClr val="FF0000"/>
                </a:solidFill>
                <a:latin typeface="Sonar bangla"/>
                <a:ea typeface="MS PGothic" pitchFamily="34" charset="-128"/>
              </a:rPr>
              <a:t>c.-------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. </a:t>
            </a:r>
            <a:r>
              <a:rPr lang="en-US" sz="2800" i="1" dirty="0" smtClean="0">
                <a:solidFill>
                  <a:srgbClr val="FF0000"/>
                </a:solidFill>
                <a:latin typeface="Sonar bangla"/>
                <a:ea typeface="MS PGothic" pitchFamily="34" charset="-128"/>
              </a:rPr>
              <a:t>D.------- 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live in </a:t>
            </a:r>
            <a:r>
              <a:rPr lang="en-US" sz="2800" i="1" dirty="0" err="1" smtClean="0">
                <a:latin typeface="Sonar bangla"/>
                <a:ea typeface="MS PGothic" pitchFamily="34" charset="-128"/>
              </a:rPr>
              <a:t>Mymensingh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, </a:t>
            </a:r>
            <a:r>
              <a:rPr lang="en-US" sz="2800" i="1" dirty="0" err="1" smtClean="0">
                <a:latin typeface="Sonar bangla"/>
                <a:ea typeface="MS PGothic" pitchFamily="34" charset="-128"/>
              </a:rPr>
              <a:t>Rajshahi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 and </a:t>
            </a:r>
            <a:r>
              <a:rPr lang="en-US" sz="2800" i="1" dirty="0" err="1" smtClean="0">
                <a:latin typeface="Sonar bangla"/>
                <a:ea typeface="MS PGothic" pitchFamily="34" charset="-128"/>
              </a:rPr>
              <a:t>Sylhet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. They are Hindus, Christians or Buddhists. They </a:t>
            </a:r>
            <a:r>
              <a:rPr lang="en-US" sz="2800" i="1" dirty="0" smtClean="0">
                <a:solidFill>
                  <a:srgbClr val="FF0000"/>
                </a:solidFill>
                <a:latin typeface="Sonar bangla"/>
                <a:ea typeface="MS PGothic" pitchFamily="34" charset="-128"/>
              </a:rPr>
              <a:t>e.------- </a:t>
            </a:r>
            <a:r>
              <a:rPr lang="en-US" sz="2800" i="1" dirty="0" smtClean="0">
                <a:latin typeface="Sonar bangla"/>
                <a:ea typeface="MS PGothic" pitchFamily="34" charset="-128"/>
              </a:rPr>
              <a:t>their own mother tongues.</a:t>
            </a:r>
            <a:endParaRPr lang="en-US" sz="2800" i="1" dirty="0">
              <a:latin typeface="Sonar bangla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05516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Tracts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14525" y="2055165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own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199" y="2055165"/>
            <a:ext cx="1228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Santals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205516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living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29325" y="2086029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rgbClr val="C00000"/>
                </a:solidFill>
              </a:rPr>
              <a:t>others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1425" y="2057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speak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6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.25833 0.117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671 L 0.38594 0.295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783 L 0.00833 0.424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132 L -0.42604 0.420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50" y="2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65416 0.534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8" y="2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002060"/>
                </a:solidFill>
              </a:rPr>
              <a:t>Group work</a:t>
            </a:r>
            <a:endParaRPr lang="en-US" sz="6600" b="1" i="1" dirty="0">
              <a:solidFill>
                <a:srgbClr val="002060"/>
              </a:solidFill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143000" y="1981200"/>
            <a:ext cx="6705600" cy="4114800"/>
          </a:xfrm>
          <a:prstGeom prst="flowChartPunchedTap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My dear students,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Write </a:t>
            </a:r>
            <a:r>
              <a:rPr lang="en-US" sz="3600" dirty="0" smtClean="0">
                <a:solidFill>
                  <a:srgbClr val="FFC000"/>
                </a:solidFill>
              </a:rPr>
              <a:t>the main idea about the </a:t>
            </a:r>
            <a:r>
              <a:rPr lang="en-US" sz="3600" dirty="0" smtClean="0">
                <a:solidFill>
                  <a:srgbClr val="FFC000"/>
                </a:solidFill>
              </a:rPr>
              <a:t>passage within </a:t>
            </a:r>
            <a:r>
              <a:rPr lang="en-US" sz="3600" dirty="0" smtClean="0">
                <a:solidFill>
                  <a:srgbClr val="FFC000"/>
                </a:solidFill>
              </a:rPr>
              <a:t>5- 6 sentences </a:t>
            </a:r>
            <a:r>
              <a:rPr lang="en-US" sz="3600" dirty="0" smtClean="0">
                <a:solidFill>
                  <a:srgbClr val="FFC000"/>
                </a:solidFill>
              </a:rPr>
              <a:t>.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7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4114800" cy="1143000"/>
          </a:xfrm>
          <a:solidFill>
            <a:schemeClr val="accent2">
              <a:lumMod val="75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00B050"/>
                </a:solidFill>
              </a:rPr>
              <a:t>Evaluation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own Arrow Callout 2"/>
          <p:cNvSpPr/>
          <p:nvPr/>
        </p:nvSpPr>
        <p:spPr>
          <a:xfrm>
            <a:off x="533400" y="2057400"/>
            <a:ext cx="8153400" cy="2514600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r>
              <a:rPr lang="en-US" sz="3200" b="1" dirty="0" smtClean="0">
                <a:solidFill>
                  <a:srgbClr val="7030A0"/>
                </a:solidFill>
              </a:rPr>
              <a:t>1. What is their main food? </a:t>
            </a:r>
          </a:p>
          <a:p>
            <a:pPr lvl="4"/>
            <a:r>
              <a:rPr lang="en-US" sz="3200" b="1" dirty="0" smtClean="0">
                <a:solidFill>
                  <a:srgbClr val="7030A0"/>
                </a:solidFill>
              </a:rPr>
              <a:t>2. What is a popular sport for them?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1790700" y="4762500"/>
            <a:ext cx="5638800" cy="1447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Answer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3200" b="1" dirty="0" smtClean="0">
                <a:solidFill>
                  <a:srgbClr val="C00000"/>
                </a:solidFill>
              </a:rPr>
              <a:t>1. Rice 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                 2. Wrestling 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2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381000"/>
            <a:ext cx="3886200" cy="9144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Home work</a:t>
            </a:r>
            <a:endParaRPr lang="en-US" sz="6000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2743200"/>
            <a:ext cx="7848600" cy="1219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Write </a:t>
            </a:r>
            <a:r>
              <a:rPr lang="en-US" sz="2800" b="1" dirty="0" smtClean="0">
                <a:solidFill>
                  <a:srgbClr val="002060"/>
                </a:solidFill>
              </a:rPr>
              <a:t>a paragraph about </a:t>
            </a:r>
            <a:r>
              <a:rPr lang="en-US" sz="2800" b="1" dirty="0" smtClean="0">
                <a:solidFill>
                  <a:srgbClr val="002060"/>
                </a:solidFill>
              </a:rPr>
              <a:t>the lifestyle of the ethnic </a:t>
            </a:r>
            <a:r>
              <a:rPr lang="en-US" sz="2800" b="1" dirty="0" smtClean="0">
                <a:solidFill>
                  <a:srgbClr val="002060"/>
                </a:solidFill>
              </a:rPr>
              <a:t>people within 80-100 words .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3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1066800" y="-76200"/>
            <a:ext cx="6781800" cy="198120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Thank You All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28800"/>
            <a:ext cx="5334000" cy="4953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3579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6600" u="sng" dirty="0" smtClean="0">
                <a:solidFill>
                  <a:srgbClr val="C00000"/>
                </a:solidFill>
              </a:rPr>
              <a:t>INTRODUCTION</a:t>
            </a:r>
            <a:endParaRPr lang="en-US" sz="6600" u="sng" dirty="0">
              <a:solidFill>
                <a:srgbClr val="C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" y="1752600"/>
            <a:ext cx="5391150" cy="4114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Nishith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Joardar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M.A (English), 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M.Ed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(D.U)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M.A in ELT &amp; Applied Linguistics (J.U)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Educator </a:t>
            </a:r>
            <a:endParaRPr lang="en-US" sz="24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endParaRPr lang="en-US" sz="2400" b="1" i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endParaRPr lang="en-US" sz="24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endParaRPr lang="en-US" sz="2400" b="1" i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endParaRPr lang="en-US" sz="24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endParaRPr lang="en-US" sz="2400" b="1" i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endParaRPr lang="en-US" sz="24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endParaRPr lang="en-US" sz="2400" b="1" i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r>
              <a:rPr lang="en-US" sz="20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endParaRPr lang="en-US" sz="24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10200" y="1752600"/>
            <a:ext cx="3733800" cy="4038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Class: Eight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Subject: English for  Today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Unit: One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Lesson: Four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Topic: Our Ethnic Friends-</a:t>
            </a:r>
            <a:r>
              <a:rPr lang="en-US" sz="2000" b="1" i="1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Date:02.03.2020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    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3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274638"/>
            <a:ext cx="8486775" cy="7921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Look at the pictures and thinking about them.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4114800" cy="2667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114800"/>
            <a:ext cx="4114800" cy="26098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5" y="4114800"/>
            <a:ext cx="4267200" cy="26098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5" y="1295400"/>
            <a:ext cx="4267200" cy="2667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382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686"/>
            <a:ext cx="8229600" cy="944562"/>
          </a:xfrm>
          <a:solidFill>
            <a:schemeClr val="accent2">
              <a:lumMod val="5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Let’s see more pictures of the same character.</a:t>
            </a:r>
            <a:endParaRPr lang="en-US" sz="3200" b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0" y="1408335"/>
            <a:ext cx="2632308" cy="25717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3" y="1305605"/>
            <a:ext cx="3000375" cy="27241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368" y="4090597"/>
            <a:ext cx="2946632" cy="25540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3" y="1390649"/>
            <a:ext cx="3000375" cy="25540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4" y="4081072"/>
            <a:ext cx="3171825" cy="29815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97366" y="4336576"/>
            <a:ext cx="2800002" cy="20621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Can you guess what we are going to discuss today?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29401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25179975"/>
              </p:ext>
            </p:extLst>
          </p:nvPr>
        </p:nvGraphicFramePr>
        <p:xfrm>
          <a:off x="38100" y="533400"/>
          <a:ext cx="8229600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36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44562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LEARNING OUTCOMES</a:t>
            </a:r>
            <a:endParaRPr lang="en-US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2332101"/>
            <a:ext cx="8305800" cy="33230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By the end of the lesson, students will be able to-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      </a:t>
            </a:r>
            <a:r>
              <a:rPr lang="en-US" sz="2800" dirty="0" smtClean="0"/>
              <a:t>learn regarding the life style  of ethnic People.</a:t>
            </a:r>
          </a:p>
          <a:p>
            <a:r>
              <a:rPr lang="en-US" sz="2800" dirty="0" smtClean="0"/>
              <a:t>	learn some new words.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Ask &amp; answer the questions.</a:t>
            </a:r>
          </a:p>
          <a:p>
            <a:r>
              <a:rPr lang="en-US" sz="2800" dirty="0" smtClean="0"/>
              <a:t>              Write a paragraph on it.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914400" y="3872484"/>
            <a:ext cx="63417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14400" y="3429000"/>
            <a:ext cx="634174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914400" y="4301109"/>
            <a:ext cx="630078" cy="270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914400" y="4724400"/>
            <a:ext cx="602836" cy="276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9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1361" y="3048000"/>
            <a:ext cx="8229600" cy="1200329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Read the text silently  and find out the problems of the text.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2362200" y="1216392"/>
            <a:ext cx="4000500" cy="1295400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P</a:t>
            </a:r>
            <a:r>
              <a:rPr lang="en-US" sz="5400" dirty="0" smtClean="0"/>
              <a:t>resentation</a:t>
            </a:r>
            <a:endParaRPr lang="en-US" sz="5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070709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56155" y="70246"/>
            <a:ext cx="8305800" cy="914400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84" y="457200"/>
            <a:ext cx="90639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Watch some picture which is related to the topic lesson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97" y="1009037"/>
            <a:ext cx="3057510" cy="24851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036" y="1066733"/>
            <a:ext cx="2717584" cy="24970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614" y="5321221"/>
            <a:ext cx="2965117" cy="16408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468" y="3638555"/>
            <a:ext cx="3115461" cy="16217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607" y="993052"/>
            <a:ext cx="3461135" cy="25011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468" y="5328462"/>
            <a:ext cx="3115461" cy="15049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115" y="3465072"/>
            <a:ext cx="3013742" cy="18591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" y="5321221"/>
            <a:ext cx="2762082" cy="15121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5" y="3638555"/>
            <a:ext cx="2667000" cy="162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10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304800"/>
            <a:ext cx="7848600" cy="1447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Look at the following words &amp; try to guess the meaning of the words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666999"/>
            <a:ext cx="48574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800" dirty="0" smtClean="0">
                <a:solidFill>
                  <a:srgbClr val="FF0000"/>
                </a:solidFill>
              </a:rPr>
              <a:t>Staple –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800" dirty="0" smtClean="0">
                <a:solidFill>
                  <a:srgbClr val="FF0000"/>
                </a:solidFill>
              </a:rPr>
              <a:t>Instrument –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800" dirty="0" smtClean="0">
                <a:solidFill>
                  <a:srgbClr val="FF0000"/>
                </a:solidFill>
              </a:rPr>
              <a:t>Pastime –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800" dirty="0" smtClean="0">
                <a:solidFill>
                  <a:srgbClr val="FF0000"/>
                </a:solidFill>
              </a:rPr>
              <a:t>Wrestling – </a:t>
            </a:r>
            <a:endParaRPr lang="en-US" sz="4800" dirty="0" smtClean="0">
              <a:solidFill>
                <a:srgbClr val="FF0000"/>
              </a:solidFill>
            </a:endParaRPr>
          </a:p>
          <a:p>
            <a:endParaRPr lang="en-US" sz="4800" dirty="0" smtClean="0">
              <a:solidFill>
                <a:srgbClr val="FF0000"/>
              </a:solidFill>
            </a:endParaRPr>
          </a:p>
          <a:p>
            <a:r>
              <a:rPr lang="en-US" sz="4800" dirty="0" smtClean="0">
                <a:solidFill>
                  <a:srgbClr val="FF0000"/>
                </a:solidFill>
              </a:rPr>
              <a:t>5.Machang </a:t>
            </a:r>
            <a:r>
              <a:rPr lang="en-US" sz="4800" dirty="0" smtClean="0">
                <a:solidFill>
                  <a:srgbClr val="FF0000"/>
                </a:solidFill>
              </a:rPr>
              <a:t>–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2565974"/>
            <a:ext cx="44100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00B050"/>
                </a:solidFill>
              </a:rPr>
              <a:t>Main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00B050"/>
                </a:solidFill>
              </a:rPr>
              <a:t>Tool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00B050"/>
                </a:solidFill>
              </a:rPr>
              <a:t>Leisure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>
                <a:solidFill>
                  <a:srgbClr val="00B050"/>
                </a:solidFill>
              </a:rPr>
              <a:t>One kind of game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00B050"/>
                </a:solidFill>
              </a:rPr>
              <a:t>P</a:t>
            </a:r>
            <a:r>
              <a:rPr lang="en-US" sz="4400" dirty="0" smtClean="0">
                <a:solidFill>
                  <a:srgbClr val="00B050"/>
                </a:solidFill>
              </a:rPr>
              <a:t>latform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0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364</Words>
  <Application>Microsoft Office PowerPoint</Application>
  <PresentationFormat>On-screen Show (4:3)</PresentationFormat>
  <Paragraphs>79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Sonar bangla</vt:lpstr>
      <vt:lpstr>Times New Roman</vt:lpstr>
      <vt:lpstr>Office Theme</vt:lpstr>
      <vt:lpstr>WELCOME </vt:lpstr>
      <vt:lpstr>INTRODUCTION</vt:lpstr>
      <vt:lpstr>Look at the pictures and thinking about them.</vt:lpstr>
      <vt:lpstr>Let’s see more pictures of the same character.</vt:lpstr>
      <vt:lpstr>PowerPoint Presentation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work</vt:lpstr>
      <vt:lpstr>Evaluation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 VIEW</dc:creator>
  <cp:lastModifiedBy>USER</cp:lastModifiedBy>
  <cp:revision>160</cp:revision>
  <dcterms:created xsi:type="dcterms:W3CDTF">2006-08-16T00:00:00Z</dcterms:created>
  <dcterms:modified xsi:type="dcterms:W3CDTF">2020-09-03T15:37:30Z</dcterms:modified>
</cp:coreProperties>
</file>