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4" r:id="rId5"/>
    <p:sldId id="261" r:id="rId6"/>
    <p:sldId id="262" r:id="rId7"/>
    <p:sldId id="263" r:id="rId8"/>
    <p:sldId id="264" r:id="rId9"/>
    <p:sldId id="282" r:id="rId10"/>
    <p:sldId id="281" r:id="rId11"/>
    <p:sldId id="266" r:id="rId12"/>
    <p:sldId id="280" r:id="rId13"/>
    <p:sldId id="265" r:id="rId14"/>
    <p:sldId id="267" r:id="rId15"/>
    <p:sldId id="268" r:id="rId16"/>
    <p:sldId id="285" r:id="rId17"/>
    <p:sldId id="271" r:id="rId18"/>
    <p:sldId id="286" r:id="rId19"/>
    <p:sldId id="273" r:id="rId20"/>
    <p:sldId id="272" r:id="rId21"/>
    <p:sldId id="279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30D"/>
    <a:srgbClr val="CFFC6A"/>
    <a:srgbClr val="17F13B"/>
    <a:srgbClr val="FF6600"/>
    <a:srgbClr val="FF6699"/>
    <a:srgbClr val="2F528F"/>
    <a:srgbClr val="D52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6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5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6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CC34-2218-4653-B360-24575312178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4C85C-9987-479C-A58A-371BC449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3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85414" y="239119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28CE0-444C-4C42-91FC-5B32D0FA0FD2}"/>
              </a:ext>
            </a:extLst>
          </p:cNvPr>
          <p:cNvSpPr txBox="1"/>
          <p:nvPr/>
        </p:nvSpPr>
        <p:spPr>
          <a:xfrm>
            <a:off x="560639" y="3570723"/>
            <a:ext cx="8248991" cy="769441"/>
          </a:xfrm>
          <a:prstGeom prst="rect">
            <a:avLst/>
          </a:prstGeom>
          <a:gradFill flip="none" rotWithShape="1">
            <a:gsLst>
              <a:gs pos="0">
                <a:srgbClr val="5AF30D">
                  <a:tint val="66000"/>
                  <a:satMod val="160000"/>
                </a:srgbClr>
              </a:gs>
              <a:gs pos="50000">
                <a:srgbClr val="5AF30D">
                  <a:tint val="44500"/>
                  <a:satMod val="160000"/>
                </a:srgbClr>
              </a:gs>
              <a:gs pos="100000">
                <a:srgbClr val="5AF30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16138-DD06-4968-A22D-4B01DFC70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2" y="490539"/>
            <a:ext cx="8248991" cy="30801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2AF9EF-EB0F-4407-BFC4-895E284982ED}"/>
              </a:ext>
            </a:extLst>
          </p:cNvPr>
          <p:cNvSpPr/>
          <p:nvPr/>
        </p:nvSpPr>
        <p:spPr>
          <a:xfrm>
            <a:off x="560639" y="4387015"/>
            <a:ext cx="8248991" cy="1980446"/>
          </a:xfrm>
          <a:prstGeom prst="rect">
            <a:avLst/>
          </a:prstGeom>
          <a:gradFill flip="none" rotWithShape="1">
            <a:gsLst>
              <a:gs pos="0">
                <a:srgbClr val="5AF30D">
                  <a:tint val="66000"/>
                  <a:satMod val="160000"/>
                </a:srgbClr>
              </a:gs>
              <a:gs pos="50000">
                <a:srgbClr val="5AF30D">
                  <a:tint val="44500"/>
                  <a:satMod val="160000"/>
                </a:srgbClr>
              </a:gs>
              <a:gs pos="100000">
                <a:srgbClr val="5AF30D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Multimedia Class</a:t>
            </a:r>
          </a:p>
        </p:txBody>
      </p:sp>
    </p:spTree>
    <p:extLst>
      <p:ext uri="{BB962C8B-B14F-4D97-AF65-F5344CB8AC3E}">
        <p14:creationId xmlns:p14="http://schemas.microsoft.com/office/powerpoint/2010/main" val="39671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-119270" y="0"/>
            <a:ext cx="9541566" cy="6858000"/>
          </a:xfrm>
          <a:prstGeom prst="frame">
            <a:avLst>
              <a:gd name="adj1" fmla="val 298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158043" y="211466"/>
            <a:ext cx="8985956" cy="6435067"/>
          </a:xfrm>
          <a:prstGeom prst="frame">
            <a:avLst>
              <a:gd name="adj1" fmla="val 3022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66BD9-CC48-46EF-9563-2AE2DD7E870E}"/>
              </a:ext>
            </a:extLst>
          </p:cNvPr>
          <p:cNvSpPr/>
          <p:nvPr/>
        </p:nvSpPr>
        <p:spPr>
          <a:xfrm>
            <a:off x="361367" y="1123121"/>
            <a:ext cx="8587747" cy="53933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It is composed by rural folk on the basis of  ancient rules transmitted orally</a:t>
            </a:r>
            <a:r>
              <a:rPr lang="en-US" dirty="0"/>
              <a:t>..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E46A7-CC1B-4249-AE15-332BF1BCCF5E}"/>
              </a:ext>
            </a:extLst>
          </p:cNvPr>
          <p:cNvSpPr/>
          <p:nvPr/>
        </p:nvSpPr>
        <p:spPr>
          <a:xfrm>
            <a:off x="384313" y="1693698"/>
            <a:ext cx="8564801" cy="597861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)These ancient rules of  music have not been influenced by classical or modern music.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61EE5-F92A-423E-A90A-FB73BDC71027}"/>
              </a:ext>
            </a:extLst>
          </p:cNvPr>
          <p:cNvSpPr/>
          <p:nvPr/>
        </p:nvSpPr>
        <p:spPr>
          <a:xfrm rot="10800000" flipH="1" flipV="1">
            <a:off x="361367" y="2247029"/>
            <a:ext cx="8587748" cy="39454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(iii)Folk songs may be sung in groups or individually.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5ECB1-B7CA-4018-8903-3A38A886FF6D}"/>
              </a:ext>
            </a:extLst>
          </p:cNvPr>
          <p:cNvSpPr/>
          <p:nvPr/>
        </p:nvSpPr>
        <p:spPr>
          <a:xfrm>
            <a:off x="384004" y="2638642"/>
            <a:ext cx="8550907" cy="394549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No regular practice is required for folk music.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FB9FF-E105-480E-A5EE-B62C6F0601F1}"/>
              </a:ext>
            </a:extLst>
          </p:cNvPr>
          <p:cNvSpPr/>
          <p:nvPr/>
        </p:nvSpPr>
        <p:spPr>
          <a:xfrm>
            <a:off x="389711" y="3056891"/>
            <a:ext cx="8554003" cy="5260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(v)It is composed and performed by illiterate and semi literate people.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75E6CE-DFE6-436E-842C-2FEC0F79A33F}"/>
              </a:ext>
            </a:extLst>
          </p:cNvPr>
          <p:cNvSpPr/>
          <p:nvPr/>
        </p:nvSpPr>
        <p:spPr>
          <a:xfrm>
            <a:off x="361367" y="3590146"/>
            <a:ext cx="8596184" cy="70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(vi) It is a spontaneous expression in easy language, local dialect, and  simple tune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0E1FFE-F6DC-4EB1-A9EA-2566F44EB60A}"/>
              </a:ext>
            </a:extLst>
          </p:cNvPr>
          <p:cNvSpPr/>
          <p:nvPr/>
        </p:nvSpPr>
        <p:spPr>
          <a:xfrm>
            <a:off x="352930" y="4240114"/>
            <a:ext cx="8596183" cy="39454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(vii)Both words and tune are appealing.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347E4-4D24-43A4-81A4-0B9AB10A598D}"/>
              </a:ext>
            </a:extLst>
          </p:cNvPr>
          <p:cNvSpPr/>
          <p:nvPr/>
        </p:nvSpPr>
        <p:spPr>
          <a:xfrm>
            <a:off x="361367" y="4636363"/>
            <a:ext cx="8587747" cy="558558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(viii) Despite its universal appeal it uses local dialect.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1BF1CF-EF21-40E8-B91C-EE50B3A12A1F}"/>
              </a:ext>
            </a:extLst>
          </p:cNvPr>
          <p:cNvSpPr/>
          <p:nvPr/>
        </p:nvSpPr>
        <p:spPr>
          <a:xfrm>
            <a:off x="352930" y="5221777"/>
            <a:ext cx="8596184" cy="62194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(ix) It depends upon nature and rural environment.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C71BD-6350-4FBE-8E9B-86A72E6A8589}"/>
              </a:ext>
            </a:extLst>
          </p:cNvPr>
          <p:cNvSpPr/>
          <p:nvPr/>
        </p:nvSpPr>
        <p:spPr>
          <a:xfrm>
            <a:off x="361367" y="5874960"/>
            <a:ext cx="8596183" cy="649475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(x)It contains a strong emotive expression of human love and separation. Etc.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0C7B52-14D5-472E-8FDB-E2B91D625F3B}"/>
              </a:ext>
            </a:extLst>
          </p:cNvPr>
          <p:cNvSpPr/>
          <p:nvPr/>
        </p:nvSpPr>
        <p:spPr>
          <a:xfrm>
            <a:off x="578416" y="467194"/>
            <a:ext cx="8176592" cy="55587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11659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6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574D7-B488-4B3D-B240-4A1312081875}"/>
              </a:ext>
            </a:extLst>
          </p:cNvPr>
          <p:cNvSpPr/>
          <p:nvPr/>
        </p:nvSpPr>
        <p:spPr>
          <a:xfrm>
            <a:off x="467014" y="803339"/>
            <a:ext cx="8342489" cy="10389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Folk Music belonging to different regions of Bangladesh.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name and  regions are listed below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25317-0317-41AE-B29B-E05675B83BB5}"/>
              </a:ext>
            </a:extLst>
          </p:cNvPr>
          <p:cNvSpPr/>
          <p:nvPr/>
        </p:nvSpPr>
        <p:spPr>
          <a:xfrm>
            <a:off x="488367" y="1842338"/>
            <a:ext cx="8342489" cy="2197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8A6A3-6529-436B-8738-7282D326C09D}"/>
              </a:ext>
            </a:extLst>
          </p:cNvPr>
          <p:cNvSpPr txBox="1"/>
          <p:nvPr/>
        </p:nvSpPr>
        <p:spPr>
          <a:xfrm>
            <a:off x="512296" y="2290651"/>
            <a:ext cx="8238678" cy="2862322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Baul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spiritual songs : Birbhum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kushtia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Jarigan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: Dhaka, Mymensingh,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Shylhet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Faridpur,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Mursidabad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Bhawaiya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: Cooch Bihar,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Dinajpur, Rangpur, Pabna.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Gambhira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Rajshahi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Malda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Wedding songs              :  all region.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Roof-beating songs       : the northern regions of Bangladesh.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Sari                          : the lower marshy regions of Sylhet and Mymensingh.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Bhatiyali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: nearly all regions of Bangladesh.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Pastoral songs               : Dhaka, Mymensingh, Faridpur, Sylhet,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29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defined Process 4">
            <a:extLst>
              <a:ext uri="{FF2B5EF4-FFF2-40B4-BE49-F238E27FC236}">
                <a16:creationId xmlns:a16="http://schemas.microsoft.com/office/drawing/2014/main" id="{07B13456-7247-4AE1-8ECA-9749715F7F26}"/>
              </a:ext>
            </a:extLst>
          </p:cNvPr>
          <p:cNvSpPr/>
          <p:nvPr/>
        </p:nvSpPr>
        <p:spPr>
          <a:xfrm>
            <a:off x="489716" y="644878"/>
            <a:ext cx="8321383" cy="745066"/>
          </a:xfrm>
          <a:prstGeom prst="flowChartPredefinedProcess">
            <a:avLst/>
          </a:prstGeom>
          <a:gradFill flip="none" rotWithShape="1">
            <a:gsLst>
              <a:gs pos="0">
                <a:srgbClr val="17F13B">
                  <a:tint val="66000"/>
                  <a:satMod val="160000"/>
                </a:srgbClr>
              </a:gs>
              <a:gs pos="50000">
                <a:srgbClr val="17F13B">
                  <a:tint val="44500"/>
                  <a:satMod val="160000"/>
                </a:srgbClr>
              </a:gs>
              <a:gs pos="100000">
                <a:srgbClr val="17F1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scenery of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Gambhira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7C315-F1A6-43B1-A737-F566A1893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6" b="11929"/>
          <a:stretch/>
        </p:blipFill>
        <p:spPr>
          <a:xfrm>
            <a:off x="2114554" y="1876777"/>
            <a:ext cx="5071709" cy="3872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2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E7E3D28D-8C9D-4310-827A-B77C65C6D7B1}"/>
              </a:ext>
            </a:extLst>
          </p:cNvPr>
          <p:cNvSpPr/>
          <p:nvPr/>
        </p:nvSpPr>
        <p:spPr>
          <a:xfrm>
            <a:off x="567879" y="936977"/>
            <a:ext cx="8140761" cy="877711"/>
          </a:xfrm>
          <a:prstGeom prst="flowChartPredefinedProcess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scenery of a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Baul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song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FE122-742A-421C-99A9-5DB48CC1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235729"/>
            <a:ext cx="4515556" cy="397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97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-119269" y="16844"/>
            <a:ext cx="9144000" cy="6791412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162754" y="268241"/>
            <a:ext cx="8613915" cy="6321518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7FE762-7FC1-4FE8-8AEE-D51F5A408CA2}"/>
              </a:ext>
            </a:extLst>
          </p:cNvPr>
          <p:cNvSpPr/>
          <p:nvPr/>
        </p:nvSpPr>
        <p:spPr>
          <a:xfrm>
            <a:off x="3070578" y="3145366"/>
            <a:ext cx="3147394" cy="824089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musical instruments used for signing  Folk Music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10678-32C7-4236-BCF6-3019F0E0A2B2}"/>
              </a:ext>
            </a:extLst>
          </p:cNvPr>
          <p:cNvSpPr/>
          <p:nvPr/>
        </p:nvSpPr>
        <p:spPr>
          <a:xfrm>
            <a:off x="636104" y="3133328"/>
            <a:ext cx="2265924" cy="687975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Ektara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BE0C6-B690-4977-BBD1-9497846FC0F4}"/>
              </a:ext>
            </a:extLst>
          </p:cNvPr>
          <p:cNvSpPr/>
          <p:nvPr/>
        </p:nvSpPr>
        <p:spPr>
          <a:xfrm>
            <a:off x="6217973" y="3088220"/>
            <a:ext cx="2289924" cy="56938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Dotara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11711-67D8-4379-83D9-A2DA676BD6CC}"/>
              </a:ext>
            </a:extLst>
          </p:cNvPr>
          <p:cNvSpPr/>
          <p:nvPr/>
        </p:nvSpPr>
        <p:spPr>
          <a:xfrm>
            <a:off x="433592" y="5978492"/>
            <a:ext cx="3147394" cy="327378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Bash</a:t>
            </a:r>
            <a:r>
              <a:rPr lang="en-US" sz="3600" dirty="0" err="1">
                <a:solidFill>
                  <a:schemeClr val="tx1"/>
                </a:solidFill>
              </a:rPr>
              <a:t>i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67F96-7556-4A81-815B-1F35F08A6725}"/>
              </a:ext>
            </a:extLst>
          </p:cNvPr>
          <p:cNvSpPr/>
          <p:nvPr/>
        </p:nvSpPr>
        <p:spPr>
          <a:xfrm>
            <a:off x="5717579" y="5946935"/>
            <a:ext cx="2992830" cy="412592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Dhole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BF9494-1CF5-4264-AF0F-709885CB1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 b="16812"/>
          <a:stretch/>
        </p:blipFill>
        <p:spPr>
          <a:xfrm>
            <a:off x="517031" y="4039406"/>
            <a:ext cx="3063955" cy="193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1B531-D9B3-4629-95C1-BA39C1914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9533" r="1437" b="10040"/>
          <a:stretch/>
        </p:blipFill>
        <p:spPr>
          <a:xfrm>
            <a:off x="5717580" y="4039406"/>
            <a:ext cx="2790318" cy="1715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6E91FA-9B8B-4609-AB9C-0C474C5C5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46" y="552130"/>
            <a:ext cx="2388095" cy="24015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4AF8D4-9CD9-418F-932F-686218479E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6310" r="-4303" b="-3097"/>
          <a:stretch/>
        </p:blipFill>
        <p:spPr>
          <a:xfrm rot="20313961">
            <a:off x="595937" y="1097264"/>
            <a:ext cx="3283010" cy="158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FF36A-1B4B-4FA7-93FF-4797854725FF}"/>
              </a:ext>
            </a:extLst>
          </p:cNvPr>
          <p:cNvSpPr/>
          <p:nvPr/>
        </p:nvSpPr>
        <p:spPr>
          <a:xfrm>
            <a:off x="491065" y="406400"/>
            <a:ext cx="8348132" cy="688622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present conditions of  condition of Folk Music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DF4A6-B090-4147-A7B1-A6F132FA2328}"/>
              </a:ext>
            </a:extLst>
          </p:cNvPr>
          <p:cNvSpPr/>
          <p:nvPr/>
        </p:nvSpPr>
        <p:spPr>
          <a:xfrm>
            <a:off x="468490" y="1095022"/>
            <a:ext cx="8316352" cy="4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F5F8E9-9043-45E9-BA17-B510EB8021A9}"/>
              </a:ext>
            </a:extLst>
          </p:cNvPr>
          <p:cNvSpPr/>
          <p:nvPr/>
        </p:nvSpPr>
        <p:spPr>
          <a:xfrm>
            <a:off x="468490" y="1369341"/>
            <a:ext cx="8348132" cy="820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 the condition of Folk Music in our country is not satisfactory.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reasons are given below-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87A3C-B3B2-4C84-B407-E0473E3EE853}"/>
              </a:ext>
            </a:extLst>
          </p:cNvPr>
          <p:cNvSpPr/>
          <p:nvPr/>
        </p:nvSpPr>
        <p:spPr>
          <a:xfrm>
            <a:off x="491065" y="2938215"/>
            <a:ext cx="8304329" cy="881950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our rich traditional folk songs inevitably influenced by western music and culture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077EA-F642-446B-8841-D13C8802DBB7}"/>
              </a:ext>
            </a:extLst>
          </p:cNvPr>
          <p:cNvSpPr/>
          <p:nvPr/>
        </p:nvSpPr>
        <p:spPr>
          <a:xfrm>
            <a:off x="480512" y="3840757"/>
            <a:ext cx="8304330" cy="790505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Folk songs are now sung in western melody.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8174B-F8E9-4903-93B5-A6504EB28E36}"/>
              </a:ext>
            </a:extLst>
          </p:cNvPr>
          <p:cNvSpPr/>
          <p:nvPr/>
        </p:nvSpPr>
        <p:spPr>
          <a:xfrm>
            <a:off x="468490" y="4651854"/>
            <a:ext cx="8316352" cy="745067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kind of remixes have been created.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2539D5-9FFD-4972-B1F2-BFFE85C5B95C}"/>
              </a:ext>
            </a:extLst>
          </p:cNvPr>
          <p:cNvSpPr/>
          <p:nvPr/>
        </p:nvSpPr>
        <p:spPr>
          <a:xfrm>
            <a:off x="468490" y="5417514"/>
            <a:ext cx="8316352" cy="765376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Band and pop is getting popular in our country as we forget and neglect our traditional folk song.</a:t>
            </a:r>
            <a:r>
              <a:rPr lang="en-US" dirty="0"/>
              <a:t>….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7FC559-556A-438F-851E-7144E9848FCB}"/>
              </a:ext>
            </a:extLst>
          </p:cNvPr>
          <p:cNvSpPr/>
          <p:nvPr/>
        </p:nvSpPr>
        <p:spPr>
          <a:xfrm>
            <a:off x="468490" y="2201611"/>
            <a:ext cx="8316352" cy="736604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generation has lack of interest in folk music.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3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-59635" y="0"/>
            <a:ext cx="9263270" cy="6858000"/>
          </a:xfrm>
          <a:prstGeom prst="frame">
            <a:avLst>
              <a:gd name="adj1" fmla="val 215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125650" y="191911"/>
            <a:ext cx="8892700" cy="6516512"/>
          </a:xfrm>
          <a:prstGeom prst="frame">
            <a:avLst>
              <a:gd name="adj1" fmla="val 3152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FE899E-3147-4719-8C32-8950DCAA58D6}"/>
              </a:ext>
            </a:extLst>
          </p:cNvPr>
          <p:cNvSpPr/>
          <p:nvPr/>
        </p:nvSpPr>
        <p:spPr>
          <a:xfrm>
            <a:off x="616840" y="530579"/>
            <a:ext cx="7910320" cy="1033178"/>
          </a:xfrm>
          <a:prstGeom prst="ellipse">
            <a:avLst/>
          </a:prstGeom>
          <a:gradFill flip="none" rotWithShape="1">
            <a:gsLst>
              <a:gs pos="0">
                <a:srgbClr val="5AF30D">
                  <a:tint val="66000"/>
                  <a:satMod val="160000"/>
                </a:srgbClr>
              </a:gs>
              <a:gs pos="50000">
                <a:srgbClr val="5AF30D">
                  <a:tint val="44500"/>
                  <a:satMod val="160000"/>
                </a:srgbClr>
              </a:gs>
              <a:gs pos="100000">
                <a:srgbClr val="5AF30D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we regain it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5C4B3-785B-45DC-9440-2FDB3F53BE91}"/>
              </a:ext>
            </a:extLst>
          </p:cNvPr>
          <p:cNvSpPr/>
          <p:nvPr/>
        </p:nvSpPr>
        <p:spPr>
          <a:xfrm>
            <a:off x="357809" y="1905738"/>
            <a:ext cx="8428382" cy="768626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 want to get back our golden era we have to do some special work.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08DAB0-0833-49EB-81E7-8D171B360CC1}"/>
              </a:ext>
            </a:extLst>
          </p:cNvPr>
          <p:cNvSpPr txBox="1"/>
          <p:nvPr/>
        </p:nvSpPr>
        <p:spPr>
          <a:xfrm>
            <a:off x="357809" y="2674364"/>
            <a:ext cx="84283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to do a lot of concert of folk music.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should create consciousness to our young generations  that our song is the best.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has to take necessary steps for the development of  Folk Music.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Ensure the financial stability of the folk singers.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Protecting the real lyrics and tunes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CBF97D-A5CE-414C-B7FD-52A80600EEFE}"/>
              </a:ext>
            </a:extLst>
          </p:cNvPr>
          <p:cNvSpPr/>
          <p:nvPr/>
        </p:nvSpPr>
        <p:spPr>
          <a:xfrm>
            <a:off x="357809" y="1782173"/>
            <a:ext cx="8428382" cy="146757"/>
          </a:xfrm>
          <a:prstGeom prst="rect">
            <a:avLst/>
          </a:prstGeom>
          <a:solidFill>
            <a:schemeClr val="accent2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0EF767AD-4FB0-42A1-8492-7D21BFFE7D84}"/>
              </a:ext>
            </a:extLst>
          </p:cNvPr>
          <p:cNvSpPr/>
          <p:nvPr/>
        </p:nvSpPr>
        <p:spPr>
          <a:xfrm>
            <a:off x="1517374" y="1577009"/>
            <a:ext cx="6109252" cy="3260033"/>
          </a:xfrm>
          <a:prstGeom prst="horizontalScroll">
            <a:avLst/>
          </a:prstGeom>
          <a:gradFill flip="none" rotWithShape="1">
            <a:gsLst>
              <a:gs pos="0">
                <a:srgbClr val="17F13B">
                  <a:tint val="66000"/>
                  <a:satMod val="160000"/>
                </a:srgbClr>
              </a:gs>
              <a:gs pos="50000">
                <a:srgbClr val="17F13B">
                  <a:tint val="44500"/>
                  <a:satMod val="160000"/>
                </a:srgbClr>
              </a:gs>
              <a:gs pos="100000">
                <a:srgbClr val="17F1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gradFill>
                  <a:gsLst>
                    <a:gs pos="4000">
                      <a:schemeClr val="accent2"/>
                    </a:gs>
                    <a:gs pos="26000">
                      <a:srgbClr val="FF6600"/>
                    </a:gs>
                    <a:gs pos="99000">
                      <a:schemeClr val="accent2">
                        <a:lumMod val="75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no 187.</a:t>
            </a:r>
          </a:p>
          <a:p>
            <a:pPr algn="ctr"/>
            <a:r>
              <a:rPr lang="en-US" sz="4000" b="1" dirty="0">
                <a:gradFill>
                  <a:gsLst>
                    <a:gs pos="4000">
                      <a:schemeClr val="accent2"/>
                    </a:gs>
                    <a:gs pos="26000">
                      <a:srgbClr val="FF6600"/>
                    </a:gs>
                    <a:gs pos="99000">
                      <a:schemeClr val="accent2">
                        <a:lumMod val="75000"/>
                      </a:schemeClr>
                    </a:gs>
                    <a:gs pos="77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read silently</a:t>
            </a: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6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9AF728-CE7B-4D1F-BDCA-EB948CEBF328}"/>
              </a:ext>
            </a:extLst>
          </p:cNvPr>
          <p:cNvSpPr/>
          <p:nvPr/>
        </p:nvSpPr>
        <p:spPr>
          <a:xfrm>
            <a:off x="431495" y="877710"/>
            <a:ext cx="8400280" cy="949852"/>
          </a:xfrm>
          <a:prstGeom prst="rect">
            <a:avLst/>
          </a:prstGeom>
          <a:gradFill flip="none" rotWithShape="1">
            <a:gsLst>
              <a:gs pos="0">
                <a:srgbClr val="5AF30D">
                  <a:tint val="66000"/>
                  <a:satMod val="160000"/>
                </a:srgbClr>
              </a:gs>
              <a:gs pos="50000">
                <a:srgbClr val="5AF30D">
                  <a:tint val="44500"/>
                  <a:satMod val="160000"/>
                </a:srgbClr>
              </a:gs>
              <a:gs pos="100000">
                <a:srgbClr val="5AF30D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topic is an excerpt published in 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Banglapedia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Bengali Folk Music written by the late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Mridul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Kanti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Chakaravarty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expert in music and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Baul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songs singer.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3B8B1B-3CA8-4150-9E40-B581DDEA0C56}"/>
              </a:ext>
            </a:extLst>
          </p:cNvPr>
          <p:cNvSpPr/>
          <p:nvPr/>
        </p:nvSpPr>
        <p:spPr>
          <a:xfrm>
            <a:off x="1191224" y="478192"/>
            <a:ext cx="7236177" cy="3995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C1D47A-EA88-4792-92F0-A64362F5F537}"/>
              </a:ext>
            </a:extLst>
          </p:cNvPr>
          <p:cNvSpPr/>
          <p:nvPr/>
        </p:nvSpPr>
        <p:spPr>
          <a:xfrm>
            <a:off x="504199" y="1852344"/>
            <a:ext cx="8327576" cy="12486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Banglapedia</a:t>
            </a:r>
            <a:r>
              <a:rPr 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National Encyclopedia of Bangladesh was published in 2003 by Asiatic Society of Bangladesh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2F6AF-2475-423C-AA63-E58065E6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0" y="3100999"/>
            <a:ext cx="2336799" cy="3224562"/>
          </a:xfrm>
          <a:prstGeom prst="rect">
            <a:avLst/>
          </a:prstGeom>
          <a:ln>
            <a:solidFill>
              <a:srgbClr val="5AF30D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4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D2664C-FC52-4566-ADCB-F4B180CEDC36}"/>
              </a:ext>
            </a:extLst>
          </p:cNvPr>
          <p:cNvSpPr/>
          <p:nvPr/>
        </p:nvSpPr>
        <p:spPr>
          <a:xfrm>
            <a:off x="495237" y="1148647"/>
            <a:ext cx="8286045" cy="1151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Chorus: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of  people who sing a song together.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75C9CE-B004-4D3D-A7B2-AEA7238016FA}"/>
              </a:ext>
            </a:extLst>
          </p:cNvPr>
          <p:cNvSpPr/>
          <p:nvPr/>
        </p:nvSpPr>
        <p:spPr>
          <a:xfrm>
            <a:off x="2381956" y="485423"/>
            <a:ext cx="4831644" cy="66322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 from the text-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677DC-DE62-438E-8F2D-FE807B5FD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10" y="2528713"/>
            <a:ext cx="5746045" cy="3578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D774F-D28D-431A-9E7F-44E368FB6247}"/>
              </a:ext>
            </a:extLst>
          </p:cNvPr>
          <p:cNvSpPr/>
          <p:nvPr/>
        </p:nvSpPr>
        <p:spPr>
          <a:xfrm>
            <a:off x="578313" y="450208"/>
            <a:ext cx="8180640" cy="8805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0AD597-F2DF-4E90-B26D-CA65CBECCAC3}"/>
              </a:ext>
            </a:extLst>
          </p:cNvPr>
          <p:cNvSpPr txBox="1"/>
          <p:nvPr/>
        </p:nvSpPr>
        <p:spPr>
          <a:xfrm>
            <a:off x="5042548" y="1586117"/>
            <a:ext cx="369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First Paper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Unit-Fourteen : Art and Music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Lesson-Two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Class-Eleven/Twelve/Alim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CECB5-70EC-40B2-ADF7-A9544D37198D}"/>
              </a:ext>
            </a:extLst>
          </p:cNvPr>
          <p:cNvSpPr txBox="1"/>
          <p:nvPr/>
        </p:nvSpPr>
        <p:spPr>
          <a:xfrm>
            <a:off x="722489" y="1873956"/>
            <a:ext cx="4023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Mosammat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Nelufa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Afrose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Khilbaisa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Rahmania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Fazil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Khailbaisa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Sadar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Lakshmipur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nelufa.afrose@gmail.com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6945A-0977-4F0F-BA6C-1ADD918F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11185"/>
          <a:stretch/>
        </p:blipFill>
        <p:spPr>
          <a:xfrm>
            <a:off x="1314971" y="3589867"/>
            <a:ext cx="2274896" cy="2535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817F1C-16FF-4DDE-AC64-F43A776ECB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11057" r="11315" b="13797"/>
          <a:stretch/>
        </p:blipFill>
        <p:spPr>
          <a:xfrm>
            <a:off x="4519670" y="1387185"/>
            <a:ext cx="222341" cy="5020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5E49EB-B87E-4013-8032-ADAA53A84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741" y="3351284"/>
            <a:ext cx="2120288" cy="2907902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1306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369288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83818" y="228600"/>
            <a:ext cx="8800547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098A4-2E19-4F04-BF4D-00C2EF93D1E8}"/>
              </a:ext>
            </a:extLst>
          </p:cNvPr>
          <p:cNvSpPr/>
          <p:nvPr/>
        </p:nvSpPr>
        <p:spPr>
          <a:xfrm>
            <a:off x="509104" y="515056"/>
            <a:ext cx="8351078" cy="145626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Tribe</a:t>
            </a:r>
            <a:r>
              <a:rPr lang="en-US" sz="3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social division in a traditional society consisting of families or communities. Now they are called ethnic groups</a:t>
            </a:r>
            <a:r>
              <a:rPr lang="en-US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5F6CAB1-0195-4AAF-ABB3-5EE25839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79" y="2257779"/>
            <a:ext cx="5542844" cy="380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369288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84922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9098A4-2E19-4F04-BF4D-00C2EF93D1E8}"/>
              </a:ext>
            </a:extLst>
          </p:cNvPr>
          <p:cNvSpPr/>
          <p:nvPr/>
        </p:nvSpPr>
        <p:spPr>
          <a:xfrm>
            <a:off x="509104" y="410817"/>
            <a:ext cx="8351078" cy="143270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Riverine life: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life led by people living on or beside the rivers’.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EB715-D89A-400F-AD5A-92DD77A1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41462"/>
            <a:ext cx="5452534" cy="3820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5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6EF8222-0CE9-45F9-8AF0-37E9195CEFBD}"/>
              </a:ext>
            </a:extLst>
          </p:cNvPr>
          <p:cNvSpPr/>
          <p:nvPr/>
        </p:nvSpPr>
        <p:spPr>
          <a:xfrm>
            <a:off x="2968979" y="764596"/>
            <a:ext cx="3409246" cy="61264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6A1A77-CC55-4C9D-865E-5D8291620D3B}"/>
              </a:ext>
            </a:extLst>
          </p:cNvPr>
          <p:cNvSpPr/>
          <p:nvPr/>
        </p:nvSpPr>
        <p:spPr>
          <a:xfrm>
            <a:off x="2968979" y="1331525"/>
            <a:ext cx="3364089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D063D9-80AD-4FA7-8AAB-131724C61289}"/>
              </a:ext>
            </a:extLst>
          </p:cNvPr>
          <p:cNvSpPr/>
          <p:nvPr/>
        </p:nvSpPr>
        <p:spPr>
          <a:xfrm>
            <a:off x="2212621" y="2270618"/>
            <a:ext cx="4470401" cy="14462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1.Classical music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2.Life style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A17F4-1FD2-4C41-804F-A032C2FB8A77}"/>
              </a:ext>
            </a:extLst>
          </p:cNvPr>
          <p:cNvSpPr/>
          <p:nvPr/>
        </p:nvSpPr>
        <p:spPr>
          <a:xfrm>
            <a:off x="480516" y="1605844"/>
            <a:ext cx="8341012" cy="673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briefly what the following terms mean.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51149-6B7D-4C13-A83A-0B159CE16221}"/>
              </a:ext>
            </a:extLst>
          </p:cNvPr>
          <p:cNvSpPr/>
          <p:nvPr/>
        </p:nvSpPr>
        <p:spPr>
          <a:xfrm>
            <a:off x="467754" y="2325512"/>
            <a:ext cx="8424944" cy="4571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DC856C-C7B7-490E-A2EB-EE012F63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35" y="3808309"/>
            <a:ext cx="2619375" cy="2615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5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AAEFB4-7849-41AF-A6C4-938F76C2FB81}"/>
              </a:ext>
            </a:extLst>
          </p:cNvPr>
          <p:cNvSpPr/>
          <p:nvPr/>
        </p:nvSpPr>
        <p:spPr>
          <a:xfrm>
            <a:off x="2345720" y="443920"/>
            <a:ext cx="4842934" cy="1095022"/>
          </a:xfrm>
          <a:prstGeom prst="ellipse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 Work</a:t>
            </a:r>
          </a:p>
        </p:txBody>
      </p:sp>
      <p:sp>
        <p:nvSpPr>
          <p:cNvPr id="17" name="Moon 16">
            <a:extLst>
              <a:ext uri="{FF2B5EF4-FFF2-40B4-BE49-F238E27FC236}">
                <a16:creationId xmlns:a16="http://schemas.microsoft.com/office/drawing/2014/main" id="{1C3A2733-1F39-452B-BAAA-DBF6517010E1}"/>
              </a:ext>
            </a:extLst>
          </p:cNvPr>
          <p:cNvSpPr/>
          <p:nvPr/>
        </p:nvSpPr>
        <p:spPr>
          <a:xfrm rot="16200000">
            <a:off x="4396522" y="-1102000"/>
            <a:ext cx="741330" cy="4842934"/>
          </a:xfrm>
          <a:prstGeom prst="moon">
            <a:avLst>
              <a:gd name="adj" fmla="val 1933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1B1220-9A7C-4C3C-81FD-EC09D46E4F27}"/>
              </a:ext>
            </a:extLst>
          </p:cNvPr>
          <p:cNvSpPr/>
          <p:nvPr/>
        </p:nvSpPr>
        <p:spPr>
          <a:xfrm>
            <a:off x="500638" y="1937673"/>
            <a:ext cx="8261994" cy="2055143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brief assessment of the Folk Music which are you familiar with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F14DD3-E045-4A9F-8533-F3B64BE47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0099"/>
            <a:ext cx="3888432" cy="215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26505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F01AB4-F64C-42CD-AFA2-C9C18024E75D}"/>
              </a:ext>
            </a:extLst>
          </p:cNvPr>
          <p:cNvSpPr/>
          <p:nvPr/>
        </p:nvSpPr>
        <p:spPr>
          <a:xfrm>
            <a:off x="462624" y="2108421"/>
            <a:ext cx="8344485" cy="7111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Fill in the blanks with an appropriate word in each gap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6BBC89-251A-4D6A-83E5-EECB0576D809}"/>
              </a:ext>
            </a:extLst>
          </p:cNvPr>
          <p:cNvSpPr/>
          <p:nvPr/>
        </p:nvSpPr>
        <p:spPr>
          <a:xfrm>
            <a:off x="469411" y="2844799"/>
            <a:ext cx="8337698" cy="3545842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a country that has very (a) _ traditional musical (b) _  work. Folk music is an expression of life of people in a(c) _ . This music transmitted (d) _ with unknown composers. Most of the folk song are composed based on (e) _ people, culture and environment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EB0A7A-B293-4DB3-9244-18F984A3CBE3}"/>
              </a:ext>
            </a:extLst>
          </p:cNvPr>
          <p:cNvSpPr/>
          <p:nvPr/>
        </p:nvSpPr>
        <p:spPr>
          <a:xfrm>
            <a:off x="757829" y="730957"/>
            <a:ext cx="7800622" cy="10470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C44D-7FB1-402F-BA58-CE44B4F0B58F}"/>
              </a:ext>
            </a:extLst>
          </p:cNvPr>
          <p:cNvSpPr/>
          <p:nvPr/>
        </p:nvSpPr>
        <p:spPr>
          <a:xfrm>
            <a:off x="462624" y="1996441"/>
            <a:ext cx="8344485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6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5A0E9A-35ED-485F-BBD4-E83BAE171230}"/>
              </a:ext>
            </a:extLst>
          </p:cNvPr>
          <p:cNvSpPr/>
          <p:nvPr/>
        </p:nvSpPr>
        <p:spPr>
          <a:xfrm>
            <a:off x="2450779" y="534557"/>
            <a:ext cx="4560712" cy="562100"/>
          </a:xfrm>
          <a:prstGeom prst="ellipse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2" name="Moon 11">
            <a:extLst>
              <a:ext uri="{FF2B5EF4-FFF2-40B4-BE49-F238E27FC236}">
                <a16:creationId xmlns:a16="http://schemas.microsoft.com/office/drawing/2014/main" id="{89533597-C374-4D1A-B6FE-CDFF3B751ACF}"/>
              </a:ext>
            </a:extLst>
          </p:cNvPr>
          <p:cNvSpPr/>
          <p:nvPr/>
        </p:nvSpPr>
        <p:spPr>
          <a:xfrm rot="5400000">
            <a:off x="6848112" y="3091319"/>
            <a:ext cx="1190097" cy="2934380"/>
          </a:xfrm>
          <a:prstGeom prst="moon">
            <a:avLst>
              <a:gd name="adj" fmla="val 3676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oon 12">
            <a:extLst>
              <a:ext uri="{FF2B5EF4-FFF2-40B4-BE49-F238E27FC236}">
                <a16:creationId xmlns:a16="http://schemas.microsoft.com/office/drawing/2014/main" id="{4CAA4803-5BD9-46F8-9B6A-F42AD1C12B3E}"/>
              </a:ext>
            </a:extLst>
          </p:cNvPr>
          <p:cNvSpPr/>
          <p:nvPr/>
        </p:nvSpPr>
        <p:spPr>
          <a:xfrm rot="5400000">
            <a:off x="7092584" y="3365254"/>
            <a:ext cx="614162" cy="2562027"/>
          </a:xfrm>
          <a:prstGeom prst="moon">
            <a:avLst>
              <a:gd name="adj" fmla="val 87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7A2F96-15A0-4E4A-8DBB-D5CD0B1D64E6}"/>
              </a:ext>
            </a:extLst>
          </p:cNvPr>
          <p:cNvSpPr/>
          <p:nvPr/>
        </p:nvSpPr>
        <p:spPr>
          <a:xfrm>
            <a:off x="4971636" y="6016371"/>
            <a:ext cx="3856007" cy="440267"/>
          </a:xfrm>
          <a:prstGeom prst="rect">
            <a:avLst/>
          </a:prstGeom>
          <a:solidFill>
            <a:srgbClr val="5AF30D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AB29AD-B44C-46B3-A48B-A4FB62D752A4}"/>
              </a:ext>
            </a:extLst>
          </p:cNvPr>
          <p:cNvSpPr/>
          <p:nvPr/>
        </p:nvSpPr>
        <p:spPr>
          <a:xfrm>
            <a:off x="6152047" y="4853261"/>
            <a:ext cx="1013299" cy="153669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91BC3A-1962-4F83-BDFF-78BDF92E975F}"/>
              </a:ext>
            </a:extLst>
          </p:cNvPr>
          <p:cNvSpPr/>
          <p:nvPr/>
        </p:nvSpPr>
        <p:spPr>
          <a:xfrm>
            <a:off x="7733675" y="4898024"/>
            <a:ext cx="997593" cy="1479551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A62DFA-4FE2-48C0-BAB5-37E926D85F2D}"/>
              </a:ext>
            </a:extLst>
          </p:cNvPr>
          <p:cNvSpPr/>
          <p:nvPr/>
        </p:nvSpPr>
        <p:spPr>
          <a:xfrm>
            <a:off x="7149649" y="4910196"/>
            <a:ext cx="587024" cy="1387752"/>
          </a:xfrm>
          <a:prstGeom prst="rect">
            <a:avLst/>
          </a:prstGeom>
          <a:gradFill>
            <a:gsLst>
              <a:gs pos="8000">
                <a:schemeClr val="bg2">
                  <a:lumMod val="25000"/>
                </a:schemeClr>
              </a:gs>
              <a:gs pos="68000">
                <a:schemeClr val="tx1">
                  <a:lumMod val="85000"/>
                  <a:lumOff val="15000"/>
                </a:schemeClr>
              </a:gs>
              <a:gs pos="21000">
                <a:schemeClr val="tx1">
                  <a:lumMod val="65000"/>
                  <a:lumOff val="35000"/>
                </a:schemeClr>
              </a:gs>
              <a:gs pos="95000">
                <a:schemeClr val="bg2">
                  <a:lumMod val="75000"/>
                </a:schemeClr>
              </a:gs>
              <a:gs pos="71000">
                <a:schemeClr val="tx1">
                  <a:lumMod val="50000"/>
                  <a:lumOff val="50000"/>
                </a:schemeClr>
              </a:gs>
              <a:gs pos="80528">
                <a:schemeClr val="tx1">
                  <a:lumMod val="50000"/>
                  <a:lumOff val="50000"/>
                </a:schemeClr>
              </a:gs>
              <a:gs pos="55762">
                <a:schemeClr val="tx1">
                  <a:lumMod val="75000"/>
                  <a:lumOff val="25000"/>
                </a:schemeClr>
              </a:gs>
              <a:gs pos="39000">
                <a:schemeClr val="tx1">
                  <a:lumMod val="65000"/>
                  <a:lumOff val="35000"/>
                </a:schemeClr>
              </a:gs>
              <a:gs pos="92000">
                <a:schemeClr val="bg2">
                  <a:lumMod val="9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1D1C2C-D4A4-43B8-94E3-C02164417B45}"/>
              </a:ext>
            </a:extLst>
          </p:cNvPr>
          <p:cNvSpPr/>
          <p:nvPr/>
        </p:nvSpPr>
        <p:spPr>
          <a:xfrm>
            <a:off x="8068192" y="5426591"/>
            <a:ext cx="282222" cy="270933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1A8E66C-E094-49DC-B321-26F2418C3791}"/>
              </a:ext>
            </a:extLst>
          </p:cNvPr>
          <p:cNvSpPr/>
          <p:nvPr/>
        </p:nvSpPr>
        <p:spPr>
          <a:xfrm>
            <a:off x="6503104" y="5426592"/>
            <a:ext cx="270934" cy="270933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un 32">
            <a:extLst>
              <a:ext uri="{FF2B5EF4-FFF2-40B4-BE49-F238E27FC236}">
                <a16:creationId xmlns:a16="http://schemas.microsoft.com/office/drawing/2014/main" id="{F0DA10CD-6A4D-4177-AAB0-A3FF2B5DA189}"/>
              </a:ext>
            </a:extLst>
          </p:cNvPr>
          <p:cNvSpPr/>
          <p:nvPr/>
        </p:nvSpPr>
        <p:spPr>
          <a:xfrm rot="200632">
            <a:off x="5250263" y="5350188"/>
            <a:ext cx="1091521" cy="564447"/>
          </a:xfrm>
          <a:prstGeom prst="sun">
            <a:avLst>
              <a:gd name="adj" fmla="val 39711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E9ADA211-B7DC-4AE8-A102-0C654FDE108F}"/>
              </a:ext>
            </a:extLst>
          </p:cNvPr>
          <p:cNvSpPr/>
          <p:nvPr/>
        </p:nvSpPr>
        <p:spPr>
          <a:xfrm rot="2762550">
            <a:off x="4733363" y="5591314"/>
            <a:ext cx="976889" cy="698977"/>
          </a:xfrm>
          <a:prstGeom prst="blockArc">
            <a:avLst>
              <a:gd name="adj1" fmla="val 10320720"/>
              <a:gd name="adj2" fmla="val 20241590"/>
              <a:gd name="adj3" fmla="val 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A986E2-62A2-4FBB-A9A3-9966FFC5F3F4}"/>
              </a:ext>
            </a:extLst>
          </p:cNvPr>
          <p:cNvSpPr/>
          <p:nvPr/>
        </p:nvSpPr>
        <p:spPr>
          <a:xfrm>
            <a:off x="467809" y="1096837"/>
            <a:ext cx="83598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B81A0-CC13-4007-94BD-8E23DD1B9379}"/>
              </a:ext>
            </a:extLst>
          </p:cNvPr>
          <p:cNvSpPr/>
          <p:nvPr/>
        </p:nvSpPr>
        <p:spPr>
          <a:xfrm>
            <a:off x="467810" y="1178175"/>
            <a:ext cx="8359834" cy="685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a Paragraph on” Folk Music”  in about 200 words based on the answers to the questions: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7DDFB-18B3-4797-A0B0-59292CCE40B0}"/>
              </a:ext>
            </a:extLst>
          </p:cNvPr>
          <p:cNvSpPr/>
          <p:nvPr/>
        </p:nvSpPr>
        <p:spPr>
          <a:xfrm>
            <a:off x="467809" y="1900836"/>
            <a:ext cx="6543682" cy="243835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a).What is Folk Music?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(b). What  is the history folk music?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(c). Mention the names of some folk music in Bangladesh.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(d).Who are the contributors to folk music in Bangladesh?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What is the present condition of folk music in Bangladesh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06F9A71E-A6E6-4AD7-949F-087B7BA78987}"/>
              </a:ext>
            </a:extLst>
          </p:cNvPr>
          <p:cNvSpPr/>
          <p:nvPr/>
        </p:nvSpPr>
        <p:spPr>
          <a:xfrm flipH="1">
            <a:off x="5627350" y="5741020"/>
            <a:ext cx="243443" cy="1212102"/>
          </a:xfrm>
          <a:prstGeom prst="arc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1913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6AA1AE-D3B1-48E1-B7F8-D52E070A9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44" y="2184399"/>
            <a:ext cx="3242763" cy="56119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755C37F-4995-42EF-9736-7AB27F494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7" y="972254"/>
            <a:ext cx="5014151" cy="2650067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C9B9A6-8E63-4B72-A299-A6434C6CB093}"/>
              </a:ext>
            </a:extLst>
          </p:cNvPr>
          <p:cNvCxnSpPr/>
          <p:nvPr/>
        </p:nvCxnSpPr>
        <p:spPr>
          <a:xfrm>
            <a:off x="4385734" y="6141156"/>
            <a:ext cx="0" cy="169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2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99439"/>
          </a:xfrm>
          <a:prstGeom prst="frame">
            <a:avLst>
              <a:gd name="adj1" fmla="val 278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D9B26-31DC-4D13-8459-D6B0C26C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14" y="1285719"/>
            <a:ext cx="2593051" cy="17934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A61B6-8705-4E8E-A0B3-76398368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5" y="3939071"/>
            <a:ext cx="2964363" cy="18677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3C4817-87C3-46D7-9807-01FEA100CAAA}"/>
              </a:ext>
            </a:extLst>
          </p:cNvPr>
          <p:cNvSpPr/>
          <p:nvPr/>
        </p:nvSpPr>
        <p:spPr>
          <a:xfrm>
            <a:off x="1050330" y="3227211"/>
            <a:ext cx="3442648" cy="4035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Lalon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D74E01-04F0-4EC8-BF41-DE53037B8BC5}"/>
              </a:ext>
            </a:extLst>
          </p:cNvPr>
          <p:cNvSpPr/>
          <p:nvPr/>
        </p:nvSpPr>
        <p:spPr>
          <a:xfrm>
            <a:off x="5017207" y="3279514"/>
            <a:ext cx="3160889" cy="4097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Hasan Raja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521602-2CEA-4B5F-9803-1A2E8A654BCA}"/>
              </a:ext>
            </a:extLst>
          </p:cNvPr>
          <p:cNvSpPr/>
          <p:nvPr/>
        </p:nvSpPr>
        <p:spPr>
          <a:xfrm>
            <a:off x="1050330" y="6003149"/>
            <a:ext cx="3442648" cy="4840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 Abdul Karim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C1A7A-FAF9-4CCE-9727-19CCE7644FFC}"/>
              </a:ext>
            </a:extLst>
          </p:cNvPr>
          <p:cNvSpPr/>
          <p:nvPr/>
        </p:nvSpPr>
        <p:spPr>
          <a:xfrm>
            <a:off x="4932781" y="6079104"/>
            <a:ext cx="3160889" cy="4920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Abbus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Uddin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3EC0FF-C92B-4F4F-B8CB-FE3FA9325F19}"/>
              </a:ext>
            </a:extLst>
          </p:cNvPr>
          <p:cNvSpPr/>
          <p:nvPr/>
        </p:nvSpPr>
        <p:spPr>
          <a:xfrm>
            <a:off x="338667" y="456934"/>
            <a:ext cx="8466666" cy="4920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pictures below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8D53F2-26F3-4C93-BE11-6D93A98F8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20" y="3921234"/>
            <a:ext cx="2600861" cy="19258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0AC112-D70F-4446-8C5E-C16DB9D14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35" y="1278938"/>
            <a:ext cx="3043849" cy="17934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64384BD-1047-47DB-9B84-96E803E0C54D}"/>
              </a:ext>
            </a:extLst>
          </p:cNvPr>
          <p:cNvSpPr/>
          <p:nvPr/>
        </p:nvSpPr>
        <p:spPr>
          <a:xfrm>
            <a:off x="267130" y="281300"/>
            <a:ext cx="8729010" cy="6336838"/>
          </a:xfrm>
          <a:prstGeom prst="frame">
            <a:avLst>
              <a:gd name="adj1" fmla="val 2493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5E460-1C5F-486B-9267-F3B41DF9D2C5}"/>
              </a:ext>
            </a:extLst>
          </p:cNvPr>
          <p:cNvSpPr txBox="1"/>
          <p:nvPr/>
        </p:nvSpPr>
        <p:spPr>
          <a:xfrm>
            <a:off x="474134" y="2280356"/>
            <a:ext cx="8274756" cy="1569660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1.Why are these honorable person famous for?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Can you sing a song of them?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3.What kind of songs do they sing?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4.Tell some present singer’s name who sing such kind of song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DA5077-0A07-44EC-AD2D-18C38A7DD639}"/>
              </a:ext>
            </a:extLst>
          </p:cNvPr>
          <p:cNvSpPr/>
          <p:nvPr/>
        </p:nvSpPr>
        <p:spPr>
          <a:xfrm>
            <a:off x="494257" y="485422"/>
            <a:ext cx="8274755" cy="108373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6804F-247D-4769-94AC-19AAFD8E5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5" y="4078616"/>
            <a:ext cx="2672276" cy="22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C0B26-C059-4A96-940C-569934CF1727}"/>
              </a:ext>
            </a:extLst>
          </p:cNvPr>
          <p:cNvSpPr txBox="1"/>
          <p:nvPr/>
        </p:nvSpPr>
        <p:spPr>
          <a:xfrm>
            <a:off x="756356" y="1708847"/>
            <a:ext cx="7258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topics of our today class is-</a:t>
            </a:r>
          </a:p>
        </p:txBody>
      </p:sp>
      <p:sp>
        <p:nvSpPr>
          <p:cNvPr id="11" name="Rectangle: Beveled 10">
            <a:extLst>
              <a:ext uri="{FF2B5EF4-FFF2-40B4-BE49-F238E27FC236}">
                <a16:creationId xmlns:a16="http://schemas.microsoft.com/office/drawing/2014/main" id="{590DA761-63A3-4243-88CA-4316D3FA74C5}"/>
              </a:ext>
            </a:extLst>
          </p:cNvPr>
          <p:cNvSpPr/>
          <p:nvPr/>
        </p:nvSpPr>
        <p:spPr>
          <a:xfrm>
            <a:off x="1354667" y="2631772"/>
            <a:ext cx="6660446" cy="2284194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AF30D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7E7C4-9F55-452E-AF65-C4D305DCC4C2}"/>
              </a:ext>
            </a:extLst>
          </p:cNvPr>
          <p:cNvSpPr/>
          <p:nvPr/>
        </p:nvSpPr>
        <p:spPr>
          <a:xfrm>
            <a:off x="2715562" y="3269766"/>
            <a:ext cx="3712876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Folk 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48E5F-4EA8-4D67-A27F-083DAEEE62DA}"/>
              </a:ext>
            </a:extLst>
          </p:cNvPr>
          <p:cNvSpPr txBox="1"/>
          <p:nvPr/>
        </p:nvSpPr>
        <p:spPr>
          <a:xfrm>
            <a:off x="664572" y="2615629"/>
            <a:ext cx="8093396" cy="2308324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txBody>
          <a:bodyPr wrap="square">
            <a:spAutoFit/>
          </a:bodyPr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of Folk Music.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varieties of  folk music in Bangladesh.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characteristics of the Music.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 folk music that prevailing in Bangladesh.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present condition of folk music in Bangladesh</a:t>
            </a:r>
            <a:r>
              <a:rPr lang="en-US" dirty="0"/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099210-D924-4EB2-BBA0-B6ACC91460AF}"/>
              </a:ext>
            </a:extLst>
          </p:cNvPr>
          <p:cNvSpPr/>
          <p:nvPr/>
        </p:nvSpPr>
        <p:spPr>
          <a:xfrm>
            <a:off x="518551" y="1145251"/>
            <a:ext cx="8239417" cy="105793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have learnt-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65E79-7BBF-4D4C-8B71-B343557B9CCA}"/>
              </a:ext>
            </a:extLst>
          </p:cNvPr>
          <p:cNvSpPr/>
          <p:nvPr/>
        </p:nvSpPr>
        <p:spPr>
          <a:xfrm>
            <a:off x="591561" y="2203186"/>
            <a:ext cx="8239417" cy="18384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D26A8-1E08-4DA5-BDC9-A8299C26FAFA}"/>
              </a:ext>
            </a:extLst>
          </p:cNvPr>
          <p:cNvSpPr/>
          <p:nvPr/>
        </p:nvSpPr>
        <p:spPr>
          <a:xfrm>
            <a:off x="925689" y="1148648"/>
            <a:ext cx="7789333" cy="89182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Folk Music?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E5A0391D-33A5-492A-BDC9-D7F5FC367CE5}"/>
              </a:ext>
            </a:extLst>
          </p:cNvPr>
          <p:cNvSpPr/>
          <p:nvPr/>
        </p:nvSpPr>
        <p:spPr>
          <a:xfrm>
            <a:off x="543339" y="2040470"/>
            <a:ext cx="8171683" cy="3287887"/>
          </a:xfrm>
          <a:prstGeom prst="horizontalScroll">
            <a:avLst>
              <a:gd name="adj" fmla="val 740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Folk music can be described that type of ancient music which springs from the heart of a community, based on their natural style of expression uninfluenced by the rules of classical music and modern classical songs.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of folk song, folk dance and folk tune may be called folk music.</a:t>
            </a:r>
          </a:p>
        </p:txBody>
      </p:sp>
    </p:spTree>
    <p:extLst>
      <p:ext uri="{BB962C8B-B14F-4D97-AF65-F5344CB8AC3E}">
        <p14:creationId xmlns:p14="http://schemas.microsoft.com/office/powerpoint/2010/main" val="2663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329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81671" y="165585"/>
            <a:ext cx="8731220" cy="6526830"/>
          </a:xfrm>
          <a:prstGeom prst="frame">
            <a:avLst>
              <a:gd name="adj1" fmla="val 3434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184A2EDE-760A-4B19-A492-8EAFC84D15D5}"/>
              </a:ext>
            </a:extLst>
          </p:cNvPr>
          <p:cNvSpPr/>
          <p:nvPr/>
        </p:nvSpPr>
        <p:spPr>
          <a:xfrm>
            <a:off x="696661" y="462623"/>
            <a:ext cx="7924916" cy="883289"/>
          </a:xfrm>
          <a:prstGeom prst="snip2DiagRect">
            <a:avLst>
              <a:gd name="adj1" fmla="val 9002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varieties of  folk music in Bangladesh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006BF-1456-41FB-9D19-F81C50F3428C}"/>
              </a:ext>
            </a:extLst>
          </p:cNvPr>
          <p:cNvSpPr/>
          <p:nvPr/>
        </p:nvSpPr>
        <p:spPr>
          <a:xfrm>
            <a:off x="545582" y="2034297"/>
            <a:ext cx="8304758" cy="1834445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culture,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festivals,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 of life,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beauty,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rural and riverine life.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11A5ED-C4FC-4C19-981F-8439EFBA2A86}"/>
              </a:ext>
            </a:extLst>
          </p:cNvPr>
          <p:cNvSpPr/>
          <p:nvPr/>
        </p:nvSpPr>
        <p:spPr>
          <a:xfrm>
            <a:off x="521190" y="1417372"/>
            <a:ext cx="8275858" cy="677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 is known as a land of music. In Bangladesh folk music has great variety. Songs being composed on-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46386B-DE57-4A15-B16C-3BB98A25FC33}"/>
              </a:ext>
            </a:extLst>
          </p:cNvPr>
          <p:cNvSpPr/>
          <p:nvPr/>
        </p:nvSpPr>
        <p:spPr>
          <a:xfrm>
            <a:off x="545582" y="3929379"/>
            <a:ext cx="8304758" cy="12224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songs are also about-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inequality and poverty,</a:t>
            </a:r>
          </a:p>
          <a:p>
            <a:pPr algn="ctr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world and the supernatural.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ED4EE8-A1B7-4F09-8CA6-068979FEA81C}"/>
              </a:ext>
            </a:extLst>
          </p:cNvPr>
          <p:cNvSpPr/>
          <p:nvPr/>
        </p:nvSpPr>
        <p:spPr>
          <a:xfrm>
            <a:off x="574629" y="5141235"/>
            <a:ext cx="8222419" cy="1363226"/>
          </a:xfrm>
          <a:prstGeom prst="rect">
            <a:avLst/>
          </a:prstGeom>
          <a:solidFill>
            <a:schemeClr val="bg1"/>
          </a:soli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culture and life style of the different tribes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the Santal, Garo, Chakma, Manipuri,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Marma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Tripuri,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Hajong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also influenced the folk music.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B0C56-1885-487F-83C3-19C94F71460C}"/>
              </a:ext>
            </a:extLst>
          </p:cNvPr>
          <p:cNvSpPr/>
          <p:nvPr/>
        </p:nvSpPr>
        <p:spPr>
          <a:xfrm>
            <a:off x="444071" y="1360830"/>
            <a:ext cx="8430097" cy="457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3A201C3-CD02-4EBC-A3D6-B05ABFBAFC73}"/>
              </a:ext>
            </a:extLst>
          </p:cNvPr>
          <p:cNvSpPr/>
          <p:nvPr/>
        </p:nvSpPr>
        <p:spPr>
          <a:xfrm>
            <a:off x="0" y="0"/>
            <a:ext cx="9263270" cy="6858000"/>
          </a:xfrm>
          <a:prstGeom prst="frame">
            <a:avLst>
              <a:gd name="adj1" fmla="val 26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716E8F-4E77-4A7A-9E2C-67A0D64E83E2}"/>
              </a:ext>
            </a:extLst>
          </p:cNvPr>
          <p:cNvSpPr/>
          <p:nvPr/>
        </p:nvSpPr>
        <p:spPr>
          <a:xfrm>
            <a:off x="238539" y="228600"/>
            <a:ext cx="8799443" cy="6400800"/>
          </a:xfrm>
          <a:prstGeom prst="frame">
            <a:avLst>
              <a:gd name="adj1" fmla="val 3539"/>
            </a:avLst>
          </a:prstGeom>
          <a:solidFill>
            <a:srgbClr val="5AF3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E9EBF38-6E4C-4BC6-9985-ADBADE5A987A}"/>
              </a:ext>
            </a:extLst>
          </p:cNvPr>
          <p:cNvSpPr/>
          <p:nvPr/>
        </p:nvSpPr>
        <p:spPr>
          <a:xfrm>
            <a:off x="2257778" y="443224"/>
            <a:ext cx="4162778" cy="508000"/>
          </a:xfrm>
          <a:prstGeom prst="flowChartTerminator">
            <a:avLst/>
          </a:prstGeom>
          <a:gradFill flip="none" rotWithShape="1">
            <a:gsLst>
              <a:gs pos="0">
                <a:srgbClr val="17F13B">
                  <a:tint val="66000"/>
                  <a:satMod val="160000"/>
                </a:srgbClr>
              </a:gs>
              <a:gs pos="50000">
                <a:srgbClr val="17F13B">
                  <a:tint val="44500"/>
                  <a:satMod val="160000"/>
                </a:srgbClr>
              </a:gs>
              <a:gs pos="100000">
                <a:srgbClr val="17F13B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20331F-5EAB-49AE-B7CF-25E17CD409F2}"/>
              </a:ext>
            </a:extLst>
          </p:cNvPr>
          <p:cNvSpPr/>
          <p:nvPr/>
        </p:nvSpPr>
        <p:spPr>
          <a:xfrm>
            <a:off x="515850" y="919899"/>
            <a:ext cx="8323350" cy="5587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Folk music in Bangladesh can be classified many ways. Some are discussed below-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F15751-4C40-4BA8-908C-FD8418D95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87105"/>
              </p:ext>
            </p:extLst>
          </p:nvPr>
        </p:nvGraphicFramePr>
        <p:xfrm>
          <a:off x="459406" y="2548120"/>
          <a:ext cx="8323349" cy="100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402">
                  <a:extLst>
                    <a:ext uri="{9D8B030D-6E8A-4147-A177-3AD203B41FA5}">
                      <a16:colId xmlns:a16="http://schemas.microsoft.com/office/drawing/2014/main" val="505633738"/>
                    </a:ext>
                  </a:extLst>
                </a:gridCol>
                <a:gridCol w="2939854">
                  <a:extLst>
                    <a:ext uri="{9D8B030D-6E8A-4147-A177-3AD203B41FA5}">
                      <a16:colId xmlns:a16="http://schemas.microsoft.com/office/drawing/2014/main" val="2141128190"/>
                    </a:ext>
                  </a:extLst>
                </a:gridCol>
                <a:gridCol w="2703093">
                  <a:extLst>
                    <a:ext uri="{9D8B030D-6E8A-4147-A177-3AD203B41FA5}">
                      <a16:colId xmlns:a16="http://schemas.microsoft.com/office/drawing/2014/main" val="90665317"/>
                    </a:ext>
                  </a:extLst>
                </a:gridCol>
              </a:tblGrid>
              <a:tr h="55265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Northern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Eastern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South-Western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41926"/>
                  </a:ext>
                </a:extLst>
              </a:tr>
              <a:tr h="4340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Bhawaiya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6699">
                            <a:tint val="66000"/>
                            <a:satMod val="160000"/>
                          </a:srgbClr>
                        </a:gs>
                        <a:gs pos="50000">
                          <a:srgbClr val="FF6699">
                            <a:tint val="44500"/>
                            <a:satMod val="160000"/>
                          </a:srgbClr>
                        </a:gs>
                        <a:gs pos="100000">
                          <a:srgbClr val="FF66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Bhatiyali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6699">
                            <a:tint val="66000"/>
                            <a:satMod val="160000"/>
                          </a:srgbClr>
                        </a:gs>
                        <a:gs pos="50000">
                          <a:srgbClr val="FF6699">
                            <a:tint val="44500"/>
                            <a:satMod val="160000"/>
                          </a:srgbClr>
                        </a:gs>
                        <a:gs pos="100000">
                          <a:srgbClr val="FF66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Baul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songs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FF6699">
                            <a:tint val="66000"/>
                            <a:satMod val="160000"/>
                          </a:srgbClr>
                        </a:gs>
                        <a:gs pos="50000">
                          <a:srgbClr val="FF6699">
                            <a:tint val="44500"/>
                            <a:satMod val="160000"/>
                          </a:srgbClr>
                        </a:gs>
                        <a:gs pos="100000">
                          <a:srgbClr val="FF6699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467641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5078213-A894-442C-8E31-4FA7815A62C5}"/>
              </a:ext>
            </a:extLst>
          </p:cNvPr>
          <p:cNvSpPr/>
          <p:nvPr/>
        </p:nvSpPr>
        <p:spPr>
          <a:xfrm>
            <a:off x="1524000" y="1936245"/>
            <a:ext cx="6096000" cy="6773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region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1006EE-8185-41E8-982D-D7573473203E}"/>
              </a:ext>
            </a:extLst>
          </p:cNvPr>
          <p:cNvSpPr/>
          <p:nvPr/>
        </p:nvSpPr>
        <p:spPr>
          <a:xfrm>
            <a:off x="1473200" y="3931201"/>
            <a:ext cx="6728178" cy="677334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5AF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 Quantity of singer </a:t>
            </a: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975E3CF1-E676-4A24-A53D-764B466A8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44822"/>
              </p:ext>
            </p:extLst>
          </p:nvPr>
        </p:nvGraphicFramePr>
        <p:xfrm>
          <a:off x="459406" y="4637475"/>
          <a:ext cx="8323350" cy="98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9557">
                  <a:extLst>
                    <a:ext uri="{9D8B030D-6E8A-4147-A177-3AD203B41FA5}">
                      <a16:colId xmlns:a16="http://schemas.microsoft.com/office/drawing/2014/main" val="505633738"/>
                    </a:ext>
                  </a:extLst>
                </a:gridCol>
                <a:gridCol w="4353793">
                  <a:extLst>
                    <a:ext uri="{9D8B030D-6E8A-4147-A177-3AD203B41FA5}">
                      <a16:colId xmlns:a16="http://schemas.microsoft.com/office/drawing/2014/main" val="2141128190"/>
                    </a:ext>
                  </a:extLst>
                </a:gridCol>
              </a:tblGrid>
              <a:tr h="57830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Individually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Chorus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041926"/>
                  </a:ext>
                </a:extLst>
              </a:tr>
              <a:tr h="40821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Baul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Bhatiyali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Murshidi</a:t>
                      </a:r>
                      <a:r>
                        <a:rPr lang="en-US" sz="2000" b="1" dirty="0"/>
                        <a:t>, </a:t>
                      </a:r>
                      <a:r>
                        <a:rPr lang="en-US" sz="2000" b="1" dirty="0" err="1"/>
                        <a:t>Marfati</a:t>
                      </a:r>
                      <a:endParaRPr lang="en-US" sz="20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Kabigan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Leto,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Alkap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Gambhira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14676414"/>
                  </a:ext>
                </a:extLst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9ADBC8DB-193B-4646-ADAD-D62D1D16ADE1}"/>
              </a:ext>
            </a:extLst>
          </p:cNvPr>
          <p:cNvSpPr/>
          <p:nvPr/>
        </p:nvSpPr>
        <p:spPr>
          <a:xfrm>
            <a:off x="3678767" y="1478698"/>
            <a:ext cx="1241778" cy="50807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A230D0-7BEB-4CDF-97FD-5702CDC7C1F5}"/>
              </a:ext>
            </a:extLst>
          </p:cNvPr>
          <p:cNvSpPr/>
          <p:nvPr/>
        </p:nvSpPr>
        <p:spPr>
          <a:xfrm>
            <a:off x="3757789" y="3523480"/>
            <a:ext cx="1162756" cy="4669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7D46F-CEA1-4D75-B9E0-97D276F3802E}"/>
              </a:ext>
            </a:extLst>
          </p:cNvPr>
          <p:cNvSpPr txBox="1"/>
          <p:nvPr/>
        </p:nvSpPr>
        <p:spPr>
          <a:xfrm>
            <a:off x="515851" y="5681871"/>
            <a:ext cx="8323349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5AF30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some songs belong to religious community and some other are sung only men or, women or both men and women. </a:t>
            </a:r>
          </a:p>
        </p:txBody>
      </p:sp>
    </p:spTree>
    <p:extLst>
      <p:ext uri="{BB962C8B-B14F-4D97-AF65-F5344CB8AC3E}">
        <p14:creationId xmlns:p14="http://schemas.microsoft.com/office/powerpoint/2010/main" val="3236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9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1157</Words>
  <Application>Microsoft Office PowerPoint</Application>
  <PresentationFormat>On-screen Show (4:3)</PresentationFormat>
  <Paragraphs>139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150</cp:revision>
  <dcterms:created xsi:type="dcterms:W3CDTF">2020-08-28T10:23:50Z</dcterms:created>
  <dcterms:modified xsi:type="dcterms:W3CDTF">2020-09-03T11:47:07Z</dcterms:modified>
</cp:coreProperties>
</file>