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2" r:id="rId5"/>
    <p:sldId id="266" r:id="rId6"/>
    <p:sldId id="268" r:id="rId7"/>
    <p:sldId id="271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3" r:id="rId19"/>
    <p:sldId id="280" r:id="rId20"/>
    <p:sldId id="281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57" y="2091690"/>
            <a:ext cx="6404020" cy="764178"/>
          </a:xfr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2" descr="H:\2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54" y="3056457"/>
            <a:ext cx="6485228" cy="26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6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8C0E2E-E1F9-4DBC-B837-06B553CE4A62}"/>
              </a:ext>
            </a:extLst>
          </p:cNvPr>
          <p:cNvSpPr/>
          <p:nvPr/>
        </p:nvSpPr>
        <p:spPr>
          <a:xfrm>
            <a:off x="533400" y="990600"/>
            <a:ext cx="8077200" cy="518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/>
              <a:t>২। </a:t>
            </a:r>
            <a:r>
              <a:rPr lang="en-US" sz="3200" dirty="0" err="1"/>
              <a:t>জেমস</a:t>
            </a:r>
            <a:r>
              <a:rPr lang="en-US" sz="3200" dirty="0"/>
              <a:t> </a:t>
            </a:r>
            <a:r>
              <a:rPr lang="en-US" sz="3200" dirty="0" err="1"/>
              <a:t>রোজনাও</a:t>
            </a:r>
            <a:r>
              <a:rPr lang="en-US" sz="3200" dirty="0"/>
              <a:t> </a:t>
            </a:r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মতে</a:t>
            </a:r>
            <a:r>
              <a:rPr lang="en-US" sz="3200" dirty="0"/>
              <a:t> ,  “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</a:t>
            </a:r>
            <a:r>
              <a:rPr lang="en-US" sz="3200" dirty="0" err="1"/>
              <a:t>হলো</a:t>
            </a:r>
            <a:r>
              <a:rPr lang="en-US" sz="3200" dirty="0"/>
              <a:t> </a:t>
            </a:r>
            <a:r>
              <a:rPr lang="en-US" sz="3200" dirty="0" err="1"/>
              <a:t>আন্তর্জাতিক</a:t>
            </a:r>
            <a:r>
              <a:rPr lang="en-US" sz="3200" dirty="0"/>
              <a:t> </a:t>
            </a:r>
            <a:r>
              <a:rPr lang="en-US" sz="3200" dirty="0" err="1"/>
              <a:t>পরিমন্ডলে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রাষ্ট্রের</a:t>
            </a:r>
            <a:r>
              <a:rPr lang="en-US" sz="3200" dirty="0"/>
              <a:t> </a:t>
            </a:r>
            <a:r>
              <a:rPr lang="en-US" sz="3200" dirty="0" err="1"/>
              <a:t>ক্রিয়া-প্রতিক্রিয়ার</a:t>
            </a:r>
            <a:r>
              <a:rPr lang="en-US" sz="3200" dirty="0"/>
              <a:t> </a:t>
            </a:r>
            <a:r>
              <a:rPr lang="en-US" sz="3200" dirty="0" err="1"/>
              <a:t>সমষ্টি</a:t>
            </a:r>
            <a:r>
              <a:rPr lang="en-US" sz="3200" dirty="0"/>
              <a:t>, </a:t>
            </a:r>
            <a:r>
              <a:rPr lang="en-US" sz="3200" dirty="0" err="1"/>
              <a:t>যার</a:t>
            </a:r>
            <a:r>
              <a:rPr lang="en-US" sz="3200" dirty="0"/>
              <a:t> </a:t>
            </a:r>
            <a:r>
              <a:rPr lang="en-US" sz="3200" dirty="0" err="1"/>
              <a:t>মাধ্যমে</a:t>
            </a:r>
            <a:r>
              <a:rPr lang="en-US" sz="3200" dirty="0"/>
              <a:t> </a:t>
            </a:r>
            <a:r>
              <a:rPr lang="en-US" sz="3200" dirty="0" err="1"/>
              <a:t>সে</a:t>
            </a:r>
            <a:r>
              <a:rPr lang="en-US" sz="3200" dirty="0"/>
              <a:t> </a:t>
            </a:r>
            <a:r>
              <a:rPr lang="en-US" sz="3200" dirty="0" err="1"/>
              <a:t>রাষ্ট্র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স্বার্থ</a:t>
            </a:r>
            <a:r>
              <a:rPr lang="en-US" sz="3200" dirty="0"/>
              <a:t> </a:t>
            </a:r>
            <a:r>
              <a:rPr lang="en-US" sz="3200" dirty="0" err="1"/>
              <a:t>অর্জনে</a:t>
            </a:r>
            <a:r>
              <a:rPr lang="en-US" sz="3200" dirty="0"/>
              <a:t> </a:t>
            </a:r>
            <a:r>
              <a:rPr lang="en-US" sz="3200" dirty="0" err="1"/>
              <a:t>বদ্ধপরিকর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।” </a:t>
            </a:r>
          </a:p>
          <a:p>
            <a:pPr algn="just"/>
            <a:r>
              <a:rPr lang="en-US" sz="3200" dirty="0"/>
              <a:t>৩। </a:t>
            </a:r>
            <a:r>
              <a:rPr lang="en-US" sz="3200" dirty="0" err="1"/>
              <a:t>জার্মান</a:t>
            </a:r>
            <a:r>
              <a:rPr lang="en-US" sz="3200" dirty="0"/>
              <a:t> </a:t>
            </a:r>
            <a:r>
              <a:rPr lang="en-US" sz="3200" dirty="0" err="1"/>
              <a:t>রাষ্ট্রনায়ক</a:t>
            </a:r>
            <a:r>
              <a:rPr lang="en-US" sz="3200" dirty="0"/>
              <a:t> </a:t>
            </a:r>
            <a:r>
              <a:rPr lang="en-US" sz="3200" dirty="0" err="1"/>
              <a:t>অটোভান</a:t>
            </a:r>
            <a:r>
              <a:rPr lang="en-US" sz="3200" dirty="0"/>
              <a:t> </a:t>
            </a:r>
            <a:r>
              <a:rPr lang="en-US" sz="3200" dirty="0" err="1"/>
              <a:t>বিসমার্ক</a:t>
            </a:r>
            <a:r>
              <a:rPr lang="en-US" sz="3200" dirty="0"/>
              <a:t> </a:t>
            </a:r>
            <a:r>
              <a:rPr lang="en-US" sz="3200" dirty="0" err="1"/>
              <a:t>বলেছেন</a:t>
            </a:r>
            <a:r>
              <a:rPr lang="en-US" sz="3200" dirty="0"/>
              <a:t>, “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দেশের</a:t>
            </a:r>
            <a:r>
              <a:rPr lang="en-US" sz="3200" dirty="0"/>
              <a:t> </a:t>
            </a:r>
            <a:r>
              <a:rPr lang="en-US" sz="3200" dirty="0" err="1"/>
              <a:t>আভ্যন্তরীণ</a:t>
            </a:r>
            <a:r>
              <a:rPr lang="en-US" sz="3200" dirty="0"/>
              <a:t> </a:t>
            </a:r>
            <a:r>
              <a:rPr lang="en-US" sz="3200" dirty="0" err="1"/>
              <a:t>নীতির</a:t>
            </a:r>
            <a:r>
              <a:rPr lang="en-US" sz="3200" dirty="0"/>
              <a:t> </a:t>
            </a:r>
            <a:r>
              <a:rPr lang="en-US" sz="3200" dirty="0" err="1"/>
              <a:t>সম্প্রসারণই</a:t>
            </a:r>
            <a:r>
              <a:rPr lang="en-US" sz="3200" dirty="0"/>
              <a:t>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। “</a:t>
            </a:r>
          </a:p>
        </p:txBody>
      </p:sp>
    </p:spTree>
    <p:extLst>
      <p:ext uri="{BB962C8B-B14F-4D97-AF65-F5344CB8AC3E}">
        <p14:creationId xmlns:p14="http://schemas.microsoft.com/office/powerpoint/2010/main" val="27287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B06779-28A4-43B8-8981-3030EAF5E87A}"/>
              </a:ext>
            </a:extLst>
          </p:cNvPr>
          <p:cNvSpPr/>
          <p:nvPr/>
        </p:nvSpPr>
        <p:spPr>
          <a:xfrm>
            <a:off x="533400" y="1752600"/>
            <a:ext cx="7772400" cy="3505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/>
              <a:t>৪। </a:t>
            </a:r>
            <a:r>
              <a:rPr lang="en-US" sz="3200" dirty="0" err="1"/>
              <a:t>হার্টম্যানের</a:t>
            </a:r>
            <a:r>
              <a:rPr lang="en-US" sz="3200" dirty="0"/>
              <a:t> </a:t>
            </a:r>
            <a:r>
              <a:rPr lang="en-US" sz="3200" dirty="0" err="1"/>
              <a:t>মতে</a:t>
            </a:r>
            <a:r>
              <a:rPr lang="en-US" sz="3200" dirty="0"/>
              <a:t>,  “ </a:t>
            </a:r>
            <a:r>
              <a:rPr lang="en-US" sz="3200" dirty="0" err="1"/>
              <a:t>দীর্ঘমেয়াদি</a:t>
            </a:r>
            <a:r>
              <a:rPr lang="en-US" sz="3200" dirty="0"/>
              <a:t> </a:t>
            </a:r>
            <a:r>
              <a:rPr lang="en-US" sz="3200" dirty="0" err="1"/>
              <a:t>উদ্দেশ্য</a:t>
            </a:r>
            <a:r>
              <a:rPr lang="en-US" sz="3200" dirty="0"/>
              <a:t> </a:t>
            </a:r>
            <a:r>
              <a:rPr lang="en-US" sz="3200" dirty="0" err="1"/>
              <a:t>সাধনের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রাষ্ট্র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বিচারবুদ্ধিসম্পন্ন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</a:t>
            </a:r>
            <a:r>
              <a:rPr lang="en-US" sz="3200" dirty="0" err="1"/>
              <a:t>অনুসরণ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তাকেই</a:t>
            </a:r>
            <a:r>
              <a:rPr lang="en-US" sz="3200" dirty="0"/>
              <a:t>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 </a:t>
            </a:r>
            <a:r>
              <a:rPr lang="en-US" sz="3200" dirty="0" err="1"/>
              <a:t>বলে</a:t>
            </a:r>
            <a:r>
              <a:rPr lang="en-US" sz="3200" dirty="0"/>
              <a:t>। “</a:t>
            </a:r>
          </a:p>
          <a:p>
            <a:pPr algn="just"/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নীতির</a:t>
            </a:r>
            <a:r>
              <a:rPr lang="en-US" sz="3200" dirty="0"/>
              <a:t> </a:t>
            </a:r>
            <a:r>
              <a:rPr lang="en-US" sz="3200" dirty="0" err="1"/>
              <a:t>মূল</a:t>
            </a:r>
            <a:r>
              <a:rPr lang="en-US" sz="3200" dirty="0"/>
              <a:t> </a:t>
            </a:r>
            <a:r>
              <a:rPr lang="en-US" sz="3200" dirty="0" err="1"/>
              <a:t>কথাই</a:t>
            </a:r>
            <a:r>
              <a:rPr lang="en-US" sz="3200" dirty="0"/>
              <a:t> </a:t>
            </a:r>
            <a:r>
              <a:rPr lang="en-US" sz="3200" dirty="0" err="1"/>
              <a:t>হলো</a:t>
            </a:r>
            <a:r>
              <a:rPr lang="en-US" sz="3200" dirty="0"/>
              <a:t> </a:t>
            </a:r>
            <a:r>
              <a:rPr lang="en-US" sz="3200" dirty="0" err="1"/>
              <a:t>নিজ</a:t>
            </a:r>
            <a:r>
              <a:rPr lang="en-US" sz="3200" dirty="0"/>
              <a:t> </a:t>
            </a:r>
            <a:r>
              <a:rPr lang="en-US" sz="3200" dirty="0" err="1"/>
              <a:t>রাষ্ট্রের</a:t>
            </a:r>
            <a:r>
              <a:rPr lang="en-US" sz="3200" dirty="0"/>
              <a:t> </a:t>
            </a:r>
            <a:r>
              <a:rPr lang="en-US" sz="3200" dirty="0" err="1"/>
              <a:t>স্বার্থ</a:t>
            </a:r>
            <a:r>
              <a:rPr lang="en-US" sz="3200" dirty="0"/>
              <a:t> </a:t>
            </a:r>
            <a:r>
              <a:rPr lang="en-US" sz="3200" dirty="0" err="1"/>
              <a:t>সমুন্নত</a:t>
            </a:r>
            <a:r>
              <a:rPr lang="en-US" sz="3200" dirty="0"/>
              <a:t> </a:t>
            </a:r>
            <a:r>
              <a:rPr lang="en-US" sz="3200" dirty="0" err="1"/>
              <a:t>রাখা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আন্তর্জাতিক</a:t>
            </a:r>
            <a:r>
              <a:rPr lang="en-US" sz="3200" dirty="0"/>
              <a:t> </a:t>
            </a:r>
            <a:r>
              <a:rPr lang="en-US" sz="3200" dirty="0" err="1"/>
              <a:t>শান্তি</a:t>
            </a:r>
            <a:r>
              <a:rPr lang="en-US" sz="3200" dirty="0"/>
              <a:t> ও </a:t>
            </a:r>
            <a:r>
              <a:rPr lang="en-US" sz="3200" dirty="0" err="1"/>
              <a:t>সহযোগিতার</a:t>
            </a:r>
            <a:r>
              <a:rPr lang="en-US" sz="3200" dirty="0"/>
              <a:t> </a:t>
            </a:r>
            <a:r>
              <a:rPr lang="en-US" sz="3200" dirty="0" err="1"/>
              <a:t>দিগন্তকে</a:t>
            </a:r>
            <a:r>
              <a:rPr lang="en-US" sz="3200" dirty="0"/>
              <a:t> </a:t>
            </a:r>
            <a:r>
              <a:rPr lang="en-US" sz="3200" dirty="0" err="1"/>
              <a:t>প্রসারিত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সাহায্যে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29420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BDE644-5066-4F27-B945-0FCA9E3ED8A5}"/>
              </a:ext>
            </a:extLst>
          </p:cNvPr>
          <p:cNvSpPr/>
          <p:nvPr/>
        </p:nvSpPr>
        <p:spPr>
          <a:xfrm>
            <a:off x="609600" y="533400"/>
            <a:ext cx="8077200" cy="632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নীতির</a:t>
            </a:r>
            <a:r>
              <a:rPr lang="en-US" sz="3200" dirty="0"/>
              <a:t> </a:t>
            </a:r>
            <a:r>
              <a:rPr lang="en-US" sz="3200" dirty="0" err="1"/>
              <a:t>বৈশিষ্ট্য</a:t>
            </a:r>
            <a:r>
              <a:rPr lang="en-US" sz="3200" dirty="0"/>
              <a:t> :</a:t>
            </a:r>
          </a:p>
          <a:p>
            <a:pPr algn="just"/>
            <a:r>
              <a:rPr lang="en-US" sz="2800" dirty="0"/>
              <a:t>১। </a:t>
            </a:r>
            <a:r>
              <a:rPr lang="en-US" sz="2800" dirty="0" err="1"/>
              <a:t>বন্ধুত্বপূর্ণ</a:t>
            </a:r>
            <a:r>
              <a:rPr lang="en-US" sz="2800" dirty="0"/>
              <a:t> </a:t>
            </a:r>
            <a:r>
              <a:rPr lang="en-US" sz="2800" dirty="0" err="1"/>
              <a:t>সম্পর্ক</a:t>
            </a:r>
            <a:r>
              <a:rPr lang="en-US" sz="2800" dirty="0"/>
              <a:t> : </a:t>
            </a:r>
            <a:r>
              <a:rPr lang="en-US" sz="2800" dirty="0" err="1"/>
              <a:t>শুরু</a:t>
            </a:r>
            <a:r>
              <a:rPr lang="en-US" sz="2800" dirty="0"/>
              <a:t> </a:t>
            </a:r>
            <a:r>
              <a:rPr lang="en-US" sz="2800" dirty="0" err="1"/>
              <a:t>থেকেই</a:t>
            </a:r>
            <a:r>
              <a:rPr lang="en-US" sz="2800" dirty="0"/>
              <a:t> </a:t>
            </a:r>
            <a:r>
              <a:rPr lang="en-US" sz="2800" dirty="0" err="1"/>
              <a:t>বাংলাদেশের</a:t>
            </a:r>
            <a:r>
              <a:rPr lang="en-US" sz="2800" dirty="0"/>
              <a:t> </a:t>
            </a:r>
            <a:r>
              <a:rPr lang="en-US" sz="2800" dirty="0" err="1"/>
              <a:t>পররাষ্ট্রনীতির</a:t>
            </a:r>
            <a:r>
              <a:rPr lang="en-US" sz="2800" dirty="0"/>
              <a:t> </a:t>
            </a:r>
            <a:r>
              <a:rPr lang="en-US" sz="2800" dirty="0" err="1"/>
              <a:t>মূলকথা</a:t>
            </a:r>
            <a:r>
              <a:rPr lang="en-US" sz="2800" dirty="0"/>
              <a:t> </a:t>
            </a:r>
            <a:r>
              <a:rPr lang="en-US" sz="2800" dirty="0" err="1"/>
              <a:t>হলো</a:t>
            </a:r>
            <a:r>
              <a:rPr lang="en-US" sz="2800" dirty="0"/>
              <a:t> </a:t>
            </a:r>
            <a:r>
              <a:rPr lang="en-US" sz="2800" dirty="0" err="1"/>
              <a:t>সকলের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বন্ধুত্ব</a:t>
            </a:r>
            <a:r>
              <a:rPr lang="en-US" sz="2800" dirty="0"/>
              <a:t>, </a:t>
            </a:r>
            <a:r>
              <a:rPr lang="en-US" sz="2800" dirty="0" err="1"/>
              <a:t>কারো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শত্রুতা</a:t>
            </a:r>
            <a:r>
              <a:rPr lang="en-US" sz="2800" dirty="0"/>
              <a:t> </a:t>
            </a:r>
            <a:r>
              <a:rPr lang="en-US" sz="2800" dirty="0" err="1"/>
              <a:t>নয়</a:t>
            </a:r>
            <a:r>
              <a:rPr lang="en-US" sz="2800" dirty="0"/>
              <a:t> । </a:t>
            </a:r>
            <a:r>
              <a:rPr lang="en-US" sz="2800" dirty="0" err="1"/>
              <a:t>এই</a:t>
            </a:r>
            <a:r>
              <a:rPr lang="en-US" sz="2800" dirty="0"/>
              <a:t>  </a:t>
            </a:r>
            <a:r>
              <a:rPr lang="en-US" sz="2800" dirty="0" err="1"/>
              <a:t>নীতির</a:t>
            </a:r>
            <a:r>
              <a:rPr lang="en-US" sz="2800" dirty="0"/>
              <a:t>  </a:t>
            </a:r>
            <a:r>
              <a:rPr lang="en-US" sz="2800" dirty="0" err="1"/>
              <a:t>ভিত্তিতে</a:t>
            </a:r>
            <a:r>
              <a:rPr lang="en-US" sz="2800" dirty="0"/>
              <a:t> </a:t>
            </a:r>
            <a:r>
              <a:rPr lang="en-US" sz="2800" dirty="0" err="1"/>
              <a:t>বাংলাদেশ</a:t>
            </a:r>
            <a:r>
              <a:rPr lang="en-US" sz="2800" dirty="0"/>
              <a:t> </a:t>
            </a:r>
            <a:r>
              <a:rPr lang="en-US" sz="2800" dirty="0" err="1"/>
              <a:t>বিশ্বের</a:t>
            </a:r>
            <a:r>
              <a:rPr lang="en-US" sz="2800" dirty="0"/>
              <a:t> </a:t>
            </a:r>
            <a:r>
              <a:rPr lang="en-US" sz="2800" dirty="0" err="1"/>
              <a:t>সকল</a:t>
            </a:r>
            <a:r>
              <a:rPr lang="en-US" sz="2800" dirty="0"/>
              <a:t> </a:t>
            </a:r>
            <a:r>
              <a:rPr lang="en-US" sz="2800" dirty="0" err="1"/>
              <a:t>রাষ্ট্রের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সহযোগিতা</a:t>
            </a:r>
            <a:r>
              <a:rPr lang="en-US" sz="2800" dirty="0"/>
              <a:t> , </a:t>
            </a:r>
            <a:r>
              <a:rPr lang="en-US" sz="2800" dirty="0" err="1"/>
              <a:t>সম্প্রীতির</a:t>
            </a:r>
            <a:r>
              <a:rPr lang="en-US" sz="2800" dirty="0"/>
              <a:t> </a:t>
            </a:r>
            <a:r>
              <a:rPr lang="en-US" sz="2800" dirty="0" err="1"/>
              <a:t>মনোভাব</a:t>
            </a:r>
            <a:r>
              <a:rPr lang="en-US" sz="2800" dirty="0"/>
              <a:t> ও </a:t>
            </a:r>
            <a:r>
              <a:rPr lang="en-US" sz="2800" dirty="0" err="1"/>
              <a:t>বন্ধুত্ব</a:t>
            </a:r>
            <a:r>
              <a:rPr lang="en-US" sz="2800" dirty="0"/>
              <a:t> </a:t>
            </a:r>
            <a:r>
              <a:rPr lang="en-US" sz="2800" dirty="0" err="1"/>
              <a:t>গড়ে</a:t>
            </a:r>
            <a:r>
              <a:rPr lang="en-US" sz="2800" dirty="0"/>
              <a:t> </a:t>
            </a:r>
            <a:r>
              <a:rPr lang="en-US" sz="2800" dirty="0" err="1"/>
              <a:t>তুলছে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ভবিষ্যতেও</a:t>
            </a:r>
            <a:r>
              <a:rPr lang="en-US" sz="2800" dirty="0"/>
              <a:t> </a:t>
            </a:r>
            <a:r>
              <a:rPr lang="en-US" sz="2800" dirty="0" err="1"/>
              <a:t>গড়ে</a:t>
            </a:r>
            <a:r>
              <a:rPr lang="en-US" sz="2800" dirty="0"/>
              <a:t> </a:t>
            </a:r>
            <a:r>
              <a:rPr lang="en-US" sz="2800" dirty="0" err="1"/>
              <a:t>তুলবে</a:t>
            </a:r>
            <a:r>
              <a:rPr lang="en-US" sz="2800" dirty="0"/>
              <a:t>।  </a:t>
            </a:r>
            <a:r>
              <a:rPr lang="en-US" sz="2800" dirty="0" err="1"/>
              <a:t>জাতির</a:t>
            </a:r>
            <a:r>
              <a:rPr lang="en-US" sz="2800" dirty="0"/>
              <a:t> </a:t>
            </a:r>
            <a:r>
              <a:rPr lang="en-US" sz="2800" dirty="0" err="1"/>
              <a:t>জনক</a:t>
            </a:r>
            <a:r>
              <a:rPr lang="en-US" sz="2800" dirty="0"/>
              <a:t> </a:t>
            </a:r>
            <a:r>
              <a:rPr lang="en-US" sz="2800" dirty="0" err="1"/>
              <a:t>বঙ্গবন্ধু</a:t>
            </a:r>
            <a:r>
              <a:rPr lang="en-US" sz="2800" dirty="0"/>
              <a:t> </a:t>
            </a:r>
            <a:r>
              <a:rPr lang="en-US" sz="2800" dirty="0" err="1"/>
              <a:t>শেখ</a:t>
            </a:r>
            <a:r>
              <a:rPr lang="en-US" sz="2800" dirty="0"/>
              <a:t> </a:t>
            </a:r>
            <a:r>
              <a:rPr lang="en-US" sz="2800" dirty="0" err="1"/>
              <a:t>মুজিবুর</a:t>
            </a:r>
            <a:r>
              <a:rPr lang="en-US" sz="2800" dirty="0"/>
              <a:t> </a:t>
            </a:r>
            <a:r>
              <a:rPr lang="en-US" sz="2800" dirty="0" err="1"/>
              <a:t>রহমান</a:t>
            </a:r>
            <a:r>
              <a:rPr lang="en-US" sz="2800" dirty="0"/>
              <a:t> ১৯৭২ </a:t>
            </a:r>
            <a:r>
              <a:rPr lang="en-US" sz="2800" dirty="0" err="1"/>
              <a:t>সালের</a:t>
            </a:r>
            <a:r>
              <a:rPr lang="en-US" sz="2800" dirty="0"/>
              <a:t> </a:t>
            </a:r>
            <a:r>
              <a:rPr lang="en-US" sz="2800" dirty="0" err="1"/>
              <a:t>এক</a:t>
            </a:r>
            <a:r>
              <a:rPr lang="en-US" sz="2800" dirty="0"/>
              <a:t> </a:t>
            </a:r>
            <a:r>
              <a:rPr lang="en-US" sz="2800" dirty="0" err="1"/>
              <a:t>ঘোষণায়</a:t>
            </a:r>
            <a:r>
              <a:rPr lang="en-US" sz="2800" dirty="0"/>
              <a:t> </a:t>
            </a:r>
            <a:r>
              <a:rPr lang="en-US" sz="2800" dirty="0" err="1"/>
              <a:t>বলেন</a:t>
            </a:r>
            <a:r>
              <a:rPr lang="en-US" sz="2800" dirty="0"/>
              <a:t>, “ </a:t>
            </a:r>
            <a:r>
              <a:rPr lang="en-US" sz="2800" dirty="0" err="1"/>
              <a:t>পৃথিবীর</a:t>
            </a:r>
            <a:r>
              <a:rPr lang="en-US" sz="2800" dirty="0"/>
              <a:t> </a:t>
            </a:r>
            <a:r>
              <a:rPr lang="en-US" sz="2800" dirty="0" err="1"/>
              <a:t>সকল</a:t>
            </a:r>
            <a:r>
              <a:rPr lang="en-US" sz="2800" dirty="0"/>
              <a:t> </a:t>
            </a:r>
            <a:r>
              <a:rPr lang="en-US" sz="2800" dirty="0" err="1"/>
              <a:t>জাতির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বন্ধুত্ব</a:t>
            </a:r>
            <a:r>
              <a:rPr lang="en-US" sz="2800" dirty="0"/>
              <a:t> ও </a:t>
            </a:r>
            <a:r>
              <a:rPr lang="en-US" sz="2800" dirty="0" err="1"/>
              <a:t>সহযোগিতাই</a:t>
            </a:r>
            <a:r>
              <a:rPr lang="en-US" sz="2800" dirty="0"/>
              <a:t>  </a:t>
            </a:r>
            <a:r>
              <a:rPr lang="en-US" sz="2800" dirty="0" err="1"/>
              <a:t>আমাদের</a:t>
            </a:r>
            <a:r>
              <a:rPr lang="en-US" sz="2800" dirty="0"/>
              <a:t> </a:t>
            </a:r>
            <a:r>
              <a:rPr lang="en-US" sz="2800" dirty="0" err="1"/>
              <a:t>বৈদেশিক</a:t>
            </a:r>
            <a:r>
              <a:rPr lang="en-US" sz="2800" dirty="0"/>
              <a:t> </a:t>
            </a:r>
            <a:r>
              <a:rPr lang="en-US" sz="2800" dirty="0" err="1"/>
              <a:t>নীতির</a:t>
            </a:r>
            <a:r>
              <a:rPr lang="en-US" sz="2800" dirty="0"/>
              <a:t> </a:t>
            </a:r>
            <a:r>
              <a:rPr lang="en-US" sz="2800" dirty="0" err="1"/>
              <a:t>মূল</a:t>
            </a:r>
            <a:r>
              <a:rPr lang="en-US" sz="2800" dirty="0"/>
              <a:t> </a:t>
            </a:r>
            <a:r>
              <a:rPr lang="en-US" sz="2800" dirty="0" err="1"/>
              <a:t>কথা।আমরা</a:t>
            </a:r>
            <a:r>
              <a:rPr lang="en-US" sz="2800" dirty="0"/>
              <a:t> </a:t>
            </a:r>
            <a:r>
              <a:rPr lang="en-US" sz="2800" dirty="0" err="1"/>
              <a:t>বাংলাদেশকে</a:t>
            </a:r>
            <a:r>
              <a:rPr lang="en-US" sz="2800" dirty="0"/>
              <a:t> </a:t>
            </a:r>
            <a:r>
              <a:rPr lang="en-US" sz="2800" dirty="0" err="1"/>
              <a:t>প্রাচ্যের</a:t>
            </a:r>
            <a:r>
              <a:rPr lang="en-US" sz="2800" dirty="0"/>
              <a:t> </a:t>
            </a:r>
            <a:r>
              <a:rPr lang="en-US" sz="2800" dirty="0" err="1"/>
              <a:t>সুইজারল্যান্ডে</a:t>
            </a:r>
            <a:r>
              <a:rPr lang="en-US" sz="2800" dirty="0"/>
              <a:t> </a:t>
            </a:r>
            <a:r>
              <a:rPr lang="en-US" sz="2800" dirty="0" err="1"/>
              <a:t>পরিণত</a:t>
            </a:r>
            <a:r>
              <a:rPr lang="en-US" sz="2800" dirty="0"/>
              <a:t> </a:t>
            </a:r>
            <a:r>
              <a:rPr lang="en-US" sz="2800" dirty="0" err="1"/>
              <a:t>করতে</a:t>
            </a:r>
            <a:r>
              <a:rPr lang="en-US" sz="2800" dirty="0"/>
              <a:t> </a:t>
            </a:r>
            <a:r>
              <a:rPr lang="en-US" sz="2800" dirty="0" err="1"/>
              <a:t>চাই</a:t>
            </a:r>
            <a:r>
              <a:rPr lang="en-US" sz="2800" dirty="0"/>
              <a:t> । ” </a:t>
            </a:r>
            <a:r>
              <a:rPr lang="en-US" sz="2800" dirty="0" err="1"/>
              <a:t>বঙ্গবন্ধুর</a:t>
            </a:r>
            <a:r>
              <a:rPr lang="en-US" sz="2800" dirty="0"/>
              <a:t> </a:t>
            </a:r>
            <a:r>
              <a:rPr lang="en-US" sz="2800" dirty="0" err="1"/>
              <a:t>এই</a:t>
            </a:r>
            <a:r>
              <a:rPr lang="en-US" sz="2800" dirty="0"/>
              <a:t>  </a:t>
            </a:r>
            <a:r>
              <a:rPr lang="en-US" sz="2800" dirty="0" err="1"/>
              <a:t>বক্তব্য</a:t>
            </a:r>
            <a:r>
              <a:rPr lang="en-US" sz="2800" dirty="0"/>
              <a:t> </a:t>
            </a:r>
            <a:r>
              <a:rPr lang="en-US" sz="2800" dirty="0" err="1"/>
              <a:t>বাংলাদেশের</a:t>
            </a:r>
            <a:r>
              <a:rPr lang="en-US" sz="2800" dirty="0"/>
              <a:t> </a:t>
            </a:r>
            <a:r>
              <a:rPr lang="en-US" sz="2800" dirty="0" err="1"/>
              <a:t>পররাষ্ট্রনীতির</a:t>
            </a:r>
            <a:r>
              <a:rPr lang="en-US" sz="2800" dirty="0"/>
              <a:t> </a:t>
            </a:r>
            <a:r>
              <a:rPr lang="en-US" sz="2800" dirty="0" err="1"/>
              <a:t>নির্ধারক</a:t>
            </a:r>
            <a:r>
              <a:rPr lang="en-US" sz="2800" dirty="0"/>
              <a:t> </a:t>
            </a:r>
            <a:r>
              <a:rPr lang="en-US" sz="2800" dirty="0" err="1"/>
              <a:t>হিসেবে</a:t>
            </a:r>
            <a:r>
              <a:rPr lang="en-US" sz="2800" dirty="0"/>
              <a:t> </a:t>
            </a:r>
            <a:r>
              <a:rPr lang="en-US" sz="2800" dirty="0" err="1"/>
              <a:t>কাজ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2885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625DE7-AAF9-4317-A7C7-7C214D826C2B}"/>
              </a:ext>
            </a:extLst>
          </p:cNvPr>
          <p:cNvSpPr/>
          <p:nvPr/>
        </p:nvSpPr>
        <p:spPr>
          <a:xfrm>
            <a:off x="505264" y="1066800"/>
            <a:ext cx="8257736" cy="541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/>
              <a:t>২।স্বাধীন ও জোটনিরপেক্ষ : বাংলাদেশের বৈদেশিক নীতির গুরুত্বপূর্ণ দিক হলো এর স্বাধীন ও নিরপেক্ষ নীতি। </a:t>
            </a:r>
            <a:r>
              <a:rPr lang="en-US" sz="3200" dirty="0"/>
              <a:t>১৯৭২ </a:t>
            </a:r>
            <a:r>
              <a:rPr lang="en-US" sz="3200" dirty="0" err="1"/>
              <a:t>সালের</a:t>
            </a:r>
            <a:r>
              <a:rPr lang="en-US" sz="3200" dirty="0"/>
              <a:t> </a:t>
            </a:r>
            <a:r>
              <a:rPr lang="en-US" sz="3200" dirty="0" err="1"/>
              <a:t>মে</a:t>
            </a:r>
            <a:r>
              <a:rPr lang="en-US" sz="3200" dirty="0"/>
              <a:t> </a:t>
            </a:r>
            <a:r>
              <a:rPr lang="en-US" sz="3200" dirty="0" err="1"/>
              <a:t>মাসে</a:t>
            </a:r>
            <a:r>
              <a:rPr lang="en-US" sz="3200" dirty="0"/>
              <a:t> </a:t>
            </a:r>
            <a:r>
              <a:rPr lang="en-US" sz="3200" dirty="0" err="1"/>
              <a:t>আরেরিকান</a:t>
            </a:r>
            <a:r>
              <a:rPr lang="en-US" sz="3200" dirty="0"/>
              <a:t> </a:t>
            </a:r>
            <a:r>
              <a:rPr lang="en-US" sz="3200" dirty="0" err="1"/>
              <a:t>ব্রডকাস্টিং</a:t>
            </a:r>
            <a:r>
              <a:rPr lang="en-US" sz="3200" dirty="0"/>
              <a:t> </a:t>
            </a:r>
            <a:r>
              <a:rPr lang="en-US" sz="3200" dirty="0" err="1"/>
              <a:t>করপোরেশনের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এক</a:t>
            </a:r>
            <a:r>
              <a:rPr lang="en-US" sz="3200" dirty="0"/>
              <a:t> </a:t>
            </a:r>
            <a:r>
              <a:rPr lang="en-US" sz="3200" dirty="0" err="1"/>
              <a:t>সাক্ষাৎকারে</a:t>
            </a:r>
            <a:r>
              <a:rPr lang="en-US" sz="3200" dirty="0"/>
              <a:t> </a:t>
            </a:r>
            <a:r>
              <a:rPr lang="en-US" sz="3200" dirty="0" err="1"/>
              <a:t>বন্ধু</a:t>
            </a:r>
            <a:r>
              <a:rPr lang="en-US" sz="3200" dirty="0"/>
              <a:t> </a:t>
            </a:r>
            <a:r>
              <a:rPr lang="en-US" sz="3200" dirty="0" err="1"/>
              <a:t>শেখ</a:t>
            </a:r>
            <a:r>
              <a:rPr lang="en-US" sz="3200" dirty="0"/>
              <a:t> </a:t>
            </a:r>
            <a:r>
              <a:rPr lang="en-US" sz="3200" dirty="0" err="1"/>
              <a:t>মুজিবুর</a:t>
            </a:r>
            <a:r>
              <a:rPr lang="en-US" sz="3200" dirty="0"/>
              <a:t> </a:t>
            </a:r>
            <a:r>
              <a:rPr lang="en-US" sz="3200" dirty="0" err="1"/>
              <a:t>রহমান</a:t>
            </a:r>
            <a:r>
              <a:rPr lang="en-US" sz="3200" dirty="0"/>
              <a:t> </a:t>
            </a:r>
            <a:r>
              <a:rPr lang="en-US" sz="3200" dirty="0" err="1"/>
              <a:t>বলেছিলেন</a:t>
            </a:r>
            <a:r>
              <a:rPr lang="en-US" sz="3200" dirty="0"/>
              <a:t>, “  </a:t>
            </a:r>
            <a:r>
              <a:rPr lang="en-US" sz="3200" dirty="0" err="1"/>
              <a:t>আমি</a:t>
            </a:r>
            <a:r>
              <a:rPr lang="en-US" sz="3200" dirty="0"/>
              <a:t> 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ব্লকে</a:t>
            </a:r>
            <a:r>
              <a:rPr lang="en-US" sz="3200" dirty="0"/>
              <a:t> </a:t>
            </a:r>
            <a:r>
              <a:rPr lang="en-US" sz="3200" dirty="0" err="1"/>
              <a:t>নেই</a:t>
            </a:r>
            <a:r>
              <a:rPr lang="en-US" sz="3200" dirty="0"/>
              <a:t> , </a:t>
            </a:r>
            <a:r>
              <a:rPr lang="en-US" sz="3200" dirty="0" err="1"/>
              <a:t>পাশ্চাত্য</a:t>
            </a:r>
            <a:r>
              <a:rPr lang="en-US" sz="3200" dirty="0"/>
              <a:t> </a:t>
            </a:r>
            <a:r>
              <a:rPr lang="en-US" sz="3200" dirty="0" err="1"/>
              <a:t>ব্লকেও</a:t>
            </a:r>
            <a:r>
              <a:rPr lang="en-US" sz="3200" dirty="0"/>
              <a:t> </a:t>
            </a:r>
            <a:r>
              <a:rPr lang="en-US" sz="3200" dirty="0" err="1"/>
              <a:t>নয়</a:t>
            </a:r>
            <a:r>
              <a:rPr lang="en-US" sz="3200" dirty="0"/>
              <a:t>- </a:t>
            </a:r>
            <a:r>
              <a:rPr lang="en-US" sz="3200" dirty="0" err="1"/>
              <a:t>আমি</a:t>
            </a:r>
            <a:r>
              <a:rPr lang="en-US" sz="3200" dirty="0"/>
              <a:t> </a:t>
            </a:r>
            <a:r>
              <a:rPr lang="en-US" sz="3200" dirty="0" err="1"/>
              <a:t>স্বাধীন</a:t>
            </a:r>
            <a:r>
              <a:rPr lang="en-US" sz="3200" dirty="0"/>
              <a:t> </a:t>
            </a:r>
            <a:r>
              <a:rPr lang="en-US" sz="3200" dirty="0" err="1"/>
              <a:t>নিরপেক্ষ</a:t>
            </a:r>
            <a:r>
              <a:rPr lang="en-US" sz="3200" dirty="0"/>
              <a:t>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নীতিতে</a:t>
            </a:r>
            <a:r>
              <a:rPr lang="en-US" sz="3200" dirty="0"/>
              <a:t> </a:t>
            </a:r>
            <a:r>
              <a:rPr lang="en-US" sz="3200" dirty="0" err="1"/>
              <a:t>বিশ্বাসী</a:t>
            </a:r>
            <a:r>
              <a:rPr lang="en-US" sz="3200" dirty="0"/>
              <a:t>।” </a:t>
            </a:r>
            <a:r>
              <a:rPr lang="en-US" sz="3200" dirty="0" err="1"/>
              <a:t>যুক্তরাষ্ট্র</a:t>
            </a:r>
            <a:r>
              <a:rPr lang="en-US" sz="3200" dirty="0"/>
              <a:t> ও </a:t>
            </a:r>
            <a:r>
              <a:rPr lang="en-US" sz="3200" dirty="0" err="1"/>
              <a:t>সোভিয়েত</a:t>
            </a:r>
            <a:r>
              <a:rPr lang="en-US" sz="3200" dirty="0"/>
              <a:t> </a:t>
            </a:r>
            <a:r>
              <a:rPr lang="en-US" sz="3200" dirty="0" err="1"/>
              <a:t>রাশিয়ার</a:t>
            </a:r>
            <a:r>
              <a:rPr lang="en-US" sz="3200" dirty="0"/>
              <a:t> </a:t>
            </a:r>
            <a:r>
              <a:rPr lang="en-US" sz="3200" dirty="0" err="1"/>
              <a:t>মতে</a:t>
            </a:r>
            <a:r>
              <a:rPr lang="en-US" sz="3200" dirty="0"/>
              <a:t> </a:t>
            </a:r>
            <a:r>
              <a:rPr lang="en-US" sz="3200" dirty="0" err="1"/>
              <a:t>পরাশক্তির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একই</a:t>
            </a:r>
            <a:r>
              <a:rPr lang="en-US" sz="3200" dirty="0"/>
              <a:t> </a:t>
            </a:r>
            <a:r>
              <a:rPr lang="en-US" sz="3200" dirty="0" err="1"/>
              <a:t>রূপ</a:t>
            </a:r>
            <a:r>
              <a:rPr lang="en-US" sz="3200" dirty="0"/>
              <a:t> </a:t>
            </a:r>
            <a:r>
              <a:rPr lang="en-US" sz="3200" dirty="0" err="1"/>
              <a:t>মধুর</a:t>
            </a:r>
            <a:r>
              <a:rPr lang="en-US" sz="3200" dirty="0"/>
              <a:t> </a:t>
            </a:r>
            <a:r>
              <a:rPr lang="en-US" sz="3200" dirty="0" err="1"/>
              <a:t>সম্পর্ক</a:t>
            </a:r>
            <a:r>
              <a:rPr lang="en-US" sz="3200" dirty="0"/>
              <a:t> </a:t>
            </a:r>
            <a:r>
              <a:rPr lang="en-US" sz="3200" dirty="0" err="1"/>
              <a:t>রয়েছে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3696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0B9865-7D33-4822-B967-37DA7727BF81}"/>
              </a:ext>
            </a:extLst>
          </p:cNvPr>
          <p:cNvSpPr/>
          <p:nvPr/>
        </p:nvSpPr>
        <p:spPr>
          <a:xfrm>
            <a:off x="990600" y="1219200"/>
            <a:ext cx="8039100" cy="533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>
                <a:latin typeface="NikoshBAN" panose="02000000000000000000"/>
              </a:rPr>
              <a:t> ৩। </a:t>
            </a:r>
            <a:r>
              <a:rPr lang="en-US" sz="3200" dirty="0" err="1">
                <a:latin typeface="NikoshBAN" panose="02000000000000000000"/>
              </a:rPr>
              <a:t>সমমর্যাদার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</a:t>
            </a:r>
            <a:r>
              <a:rPr lang="en-US" sz="3200" dirty="0">
                <a:latin typeface="NikoshBAN" panose="02000000000000000000"/>
              </a:rPr>
              <a:t> :  </a:t>
            </a:r>
            <a:r>
              <a:rPr lang="en-US" sz="3200" dirty="0" err="1">
                <a:latin typeface="NikoshBAN" panose="02000000000000000000"/>
              </a:rPr>
              <a:t>বাংলাদেশ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পররাষ্ট্রনীতি</a:t>
            </a:r>
            <a:r>
              <a:rPr lang="en-US" sz="3200" dirty="0">
                <a:latin typeface="NikoshBAN" panose="02000000000000000000"/>
              </a:rPr>
              <a:t>  </a:t>
            </a:r>
            <a:r>
              <a:rPr lang="en-US" sz="3200" dirty="0" err="1">
                <a:latin typeface="NikoshBAN" panose="02000000000000000000"/>
              </a:rPr>
              <a:t>রচনার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ক্ষেত্রে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সকল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রাষ্ট্রের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সাথে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সম-সার্বভৌমত্ব</a:t>
            </a:r>
            <a:r>
              <a:rPr lang="en-US" sz="3200" dirty="0">
                <a:latin typeface="NikoshBAN" panose="02000000000000000000"/>
              </a:rPr>
              <a:t> ও </a:t>
            </a:r>
            <a:r>
              <a:rPr lang="en-US" sz="3200" dirty="0" err="1">
                <a:latin typeface="NikoshBAN" panose="02000000000000000000"/>
              </a:rPr>
              <a:t>সমমর্যাদার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নীতিতে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বিশ্বাস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করে</a:t>
            </a:r>
            <a:r>
              <a:rPr lang="en-US" sz="3200" dirty="0">
                <a:latin typeface="NikoshBAN" panose="02000000000000000000"/>
              </a:rPr>
              <a:t>। </a:t>
            </a:r>
            <a:r>
              <a:rPr lang="en-US" sz="3200" dirty="0" err="1">
                <a:latin typeface="NikoshBAN" panose="02000000000000000000"/>
              </a:rPr>
              <a:t>পৃথিবীর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সকল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রাষ্ট্রের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স্বাধীনতা</a:t>
            </a:r>
            <a:r>
              <a:rPr lang="en-US" sz="3200" dirty="0">
                <a:latin typeface="NikoshBAN" panose="02000000000000000000"/>
              </a:rPr>
              <a:t>, </a:t>
            </a:r>
            <a:r>
              <a:rPr lang="en-US" sz="3200" dirty="0" err="1">
                <a:latin typeface="NikoshBAN" panose="02000000000000000000"/>
              </a:rPr>
              <a:t>সার্বভৌত্ব</a:t>
            </a:r>
            <a:r>
              <a:rPr lang="en-US" sz="3200" dirty="0">
                <a:latin typeface="NikoshBAN" panose="02000000000000000000"/>
              </a:rPr>
              <a:t> ও </a:t>
            </a:r>
            <a:r>
              <a:rPr lang="en-US" sz="3200" dirty="0" err="1">
                <a:latin typeface="NikoshBAN" panose="02000000000000000000"/>
              </a:rPr>
              <a:t>ভৌগোলিক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অখন্ডতার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প্রতি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বাংলাদেশ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সর্বদা</a:t>
            </a:r>
            <a:r>
              <a:rPr lang="en-US" sz="3200" dirty="0" err="1"/>
              <a:t>ই</a:t>
            </a:r>
            <a:r>
              <a:rPr lang="en-US" sz="3200" dirty="0"/>
              <a:t> </a:t>
            </a:r>
            <a:r>
              <a:rPr lang="en-US" sz="3200" dirty="0" err="1"/>
              <a:t>শ্রদ্ধাশীল</a:t>
            </a:r>
            <a:r>
              <a:rPr lang="en-US" sz="3200" dirty="0"/>
              <a:t>।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রাষ্ট্র</a:t>
            </a:r>
            <a:r>
              <a:rPr lang="en-US" sz="3200" dirty="0"/>
              <a:t> </a:t>
            </a:r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সার্বভৌমত্বে</a:t>
            </a:r>
            <a:r>
              <a:rPr lang="en-US" sz="3200" dirty="0"/>
              <a:t> </a:t>
            </a:r>
            <a:r>
              <a:rPr lang="en-US" sz="3200" dirty="0" err="1"/>
              <a:t>আঘাত</a:t>
            </a:r>
            <a:r>
              <a:rPr lang="en-US" sz="3200" dirty="0"/>
              <a:t> </a:t>
            </a:r>
            <a:r>
              <a:rPr lang="en-US" sz="3200" dirty="0" err="1"/>
              <a:t>হানুক</a:t>
            </a:r>
            <a:r>
              <a:rPr lang="en-US" sz="3200" dirty="0"/>
              <a:t> </a:t>
            </a:r>
            <a:r>
              <a:rPr lang="en-US" sz="3200" dirty="0" err="1"/>
              <a:t>এটা</a:t>
            </a:r>
            <a:r>
              <a:rPr lang="en-US" sz="3200" dirty="0"/>
              <a:t> </a:t>
            </a:r>
            <a:r>
              <a:rPr lang="en-US" sz="3200" dirty="0" err="1"/>
              <a:t>যেমন</a:t>
            </a:r>
            <a:r>
              <a:rPr lang="en-US" sz="3200" dirty="0"/>
              <a:t> </a:t>
            </a:r>
            <a:r>
              <a:rPr lang="en-US" sz="3200" dirty="0" err="1"/>
              <a:t>বাংলাদেশ</a:t>
            </a:r>
            <a:r>
              <a:rPr lang="en-US" sz="3200" dirty="0"/>
              <a:t> </a:t>
            </a:r>
            <a:r>
              <a:rPr lang="en-US" sz="3200" dirty="0" err="1"/>
              <a:t>আশা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, </a:t>
            </a:r>
            <a:r>
              <a:rPr lang="en-US" sz="3200" dirty="0" err="1"/>
              <a:t>তেমনি</a:t>
            </a:r>
            <a:r>
              <a:rPr lang="en-US" sz="3200" dirty="0"/>
              <a:t> </a:t>
            </a:r>
            <a:r>
              <a:rPr lang="en-US" sz="3200" dirty="0" err="1"/>
              <a:t>বাংলাদেশও</a:t>
            </a:r>
            <a:r>
              <a:rPr lang="en-US" sz="3200" dirty="0"/>
              <a:t> </a:t>
            </a:r>
            <a:r>
              <a:rPr lang="en-US" sz="3200" dirty="0" err="1"/>
              <a:t>অপর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রাষ্ট্রের</a:t>
            </a:r>
            <a:r>
              <a:rPr lang="en-US" sz="3200" dirty="0"/>
              <a:t> </a:t>
            </a:r>
            <a:r>
              <a:rPr lang="en-US" sz="3200" dirty="0" err="1"/>
              <a:t>সার্বভৌমত্ব</a:t>
            </a:r>
            <a:r>
              <a:rPr lang="en-US" sz="3200" dirty="0"/>
              <a:t> </a:t>
            </a:r>
            <a:r>
              <a:rPr lang="en-US" sz="3200" dirty="0" err="1"/>
              <a:t>আঘাত</a:t>
            </a:r>
            <a:r>
              <a:rPr lang="en-US" sz="3200" dirty="0"/>
              <a:t> </a:t>
            </a:r>
            <a:r>
              <a:rPr lang="en-US" sz="3200" dirty="0" err="1"/>
              <a:t>হানার</a:t>
            </a:r>
            <a:r>
              <a:rPr lang="en-US" sz="3200" dirty="0"/>
              <a:t> </a:t>
            </a:r>
            <a:r>
              <a:rPr lang="en-US" sz="3200" dirty="0" err="1"/>
              <a:t>দুরভিসন্ধি</a:t>
            </a:r>
            <a:r>
              <a:rPr lang="en-US" sz="3200" dirty="0"/>
              <a:t> </a:t>
            </a:r>
            <a:r>
              <a:rPr lang="en-US" sz="3200" dirty="0" err="1"/>
              <a:t>পোষণ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।</a:t>
            </a:r>
            <a:endParaRPr lang="en-US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6830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90F75C-280A-4B40-92C8-60902E0C35D3}"/>
              </a:ext>
            </a:extLst>
          </p:cNvPr>
          <p:cNvSpPr/>
          <p:nvPr/>
        </p:nvSpPr>
        <p:spPr>
          <a:xfrm>
            <a:off x="304800" y="304800"/>
            <a:ext cx="8153400" cy="6019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>
                <a:latin typeface="Niagara Solid" panose="04020502070702020202" pitchFamily="82" charset="0"/>
              </a:rPr>
              <a:t>৪। উন্নয়নমুখী : আমাদের দেশের বৈদেশিক নীতি সব সময়</a:t>
            </a:r>
            <a:r>
              <a:rPr lang="en-US" sz="3200" dirty="0"/>
              <a:t>ই</a:t>
            </a:r>
            <a:r>
              <a:rPr lang="bn-BD" sz="3200" dirty="0"/>
              <a:t> উন্নয়নমুখী। জাতীয় নিরাপত্তা ও স্বাধীনতা অক্ষুন্ন রেখে বৈদেশিক সাহায্য ও অর্থনৈতিক সাহায্য-সহযোগিতা লাভের জন্য বাংলাদেশ বিশ্বের সকল রাষ্ট্রের সাথে বন্ধুত্ব , সৌহার্দ্য ও ভ্রাতৃত্বমূলক সম্পর্ক গড়ে তুলতে সর্বদা</a:t>
            </a:r>
            <a:r>
              <a:rPr lang="en-US" sz="3200" dirty="0"/>
              <a:t>ই</a:t>
            </a:r>
            <a:r>
              <a:rPr lang="bn-BD" sz="3200" dirty="0"/>
              <a:t> সচেষ্ট। কৃষি, শিল্প, বাণিজ্য ও অন্যান্য ক্ষেত্রে উন্নয়নমুখী কর্মকান্ড পরিচালনায় বাংলাদেশ অঙ্গীকারবদ্ধ।</a:t>
            </a:r>
            <a:r>
              <a:rPr lang="bn-BD" sz="3200" dirty="0">
                <a:latin typeface="Niagara Solid" panose="04020502070702020202" pitchFamily="82" charset="0"/>
              </a:rPr>
              <a:t>  </a:t>
            </a:r>
            <a:endParaRPr lang="en-US" sz="3200" dirty="0">
              <a:latin typeface="Niagara Solid" panose="0402050207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804F77-E11A-4BD8-A465-EEC6EA2F2B96}"/>
              </a:ext>
            </a:extLst>
          </p:cNvPr>
          <p:cNvSpPr/>
          <p:nvPr/>
        </p:nvSpPr>
        <p:spPr>
          <a:xfrm>
            <a:off x="1371600" y="609600"/>
            <a:ext cx="7315200" cy="5715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1600" dirty="0">
                <a:latin typeface="NikoshBAN" panose="02000000000000000000"/>
              </a:rPr>
              <a:t> </a:t>
            </a:r>
            <a:r>
              <a:rPr lang="en-US" sz="2800" dirty="0">
                <a:latin typeface="NikoshBAN" panose="02000000000000000000"/>
              </a:rPr>
              <a:t>৫।  </a:t>
            </a:r>
            <a:r>
              <a:rPr lang="en-US" sz="2800" dirty="0" err="1">
                <a:latin typeface="NikoshBAN" panose="02000000000000000000"/>
              </a:rPr>
              <a:t>নিজস্ব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আদর্শ</a:t>
            </a:r>
            <a:r>
              <a:rPr lang="en-US" sz="2800" dirty="0">
                <a:latin typeface="NikoshBAN" panose="02000000000000000000"/>
              </a:rPr>
              <a:t> : </a:t>
            </a:r>
            <a:r>
              <a:rPr lang="en-US" sz="2800" dirty="0" err="1">
                <a:latin typeface="NikoshBAN" panose="02000000000000000000"/>
              </a:rPr>
              <a:t>বাংলাদেশের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পররাষ্ট্রনীতি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স্বাধীন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নিরপেক্ষ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এবং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অপর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রাষ্ট্রের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স্বাধীনতা</a:t>
            </a:r>
            <a:r>
              <a:rPr lang="en-US" sz="2800" dirty="0">
                <a:latin typeface="NikoshBAN" panose="02000000000000000000"/>
              </a:rPr>
              <a:t> ও </a:t>
            </a:r>
            <a:r>
              <a:rPr lang="en-US" sz="2800" dirty="0" err="1">
                <a:latin typeface="NikoshBAN" panose="02000000000000000000"/>
              </a:rPr>
              <a:t>নিরপেক্ষতার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প্রতি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শুধু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শ্রদ্ধাশীলই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নয়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বরং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তা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আদর্শভিত্তিক</a:t>
            </a:r>
            <a:r>
              <a:rPr lang="en-US" sz="2800" dirty="0">
                <a:latin typeface="NikoshBAN" panose="02000000000000000000"/>
              </a:rPr>
              <a:t> ও </a:t>
            </a:r>
            <a:r>
              <a:rPr lang="en-US" sz="2800" dirty="0" err="1">
                <a:latin typeface="NikoshBAN" panose="02000000000000000000"/>
              </a:rPr>
              <a:t>বৈশিষ্ট্যপূর্ণ</a:t>
            </a:r>
            <a:r>
              <a:rPr lang="en-US" sz="2800" dirty="0">
                <a:latin typeface="NikoshBAN" panose="02000000000000000000"/>
              </a:rPr>
              <a:t>। </a:t>
            </a:r>
            <a:r>
              <a:rPr lang="en-US" sz="2800" dirty="0" err="1">
                <a:latin typeface="NikoshBAN" panose="02000000000000000000"/>
              </a:rPr>
              <a:t>বাংলাদেশের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অন্যান্য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রাষ্ট্রের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মতোই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দীর্ঘ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সময়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ঔপনিবেশিক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শক্তি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কর্তৃক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শাসিত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শোষিত</a:t>
            </a:r>
            <a:r>
              <a:rPr lang="en-US" sz="2800" dirty="0">
                <a:latin typeface="NikoshBAN" panose="02000000000000000000"/>
              </a:rPr>
              <a:t> ও </a:t>
            </a:r>
            <a:r>
              <a:rPr lang="en-US" sz="2800" dirty="0" err="1">
                <a:latin typeface="NikoshBAN" panose="02000000000000000000"/>
              </a:rPr>
              <a:t>লুন্ঠিত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হয়েছে</a:t>
            </a:r>
            <a:r>
              <a:rPr lang="en-US" sz="2800" dirty="0">
                <a:latin typeface="NikoshBAN" panose="02000000000000000000"/>
              </a:rPr>
              <a:t>। </a:t>
            </a:r>
            <a:r>
              <a:rPr lang="en-US" sz="2800" dirty="0" err="1">
                <a:latin typeface="NikoshBAN" panose="02000000000000000000"/>
              </a:rPr>
              <a:t>তাই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বাংলাদেশ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অন্য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রাষ্ট্রের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অভ্যন্তরীণ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ব্যাপারে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হস্তক্ষেপের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যেমন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ঘোরবিরোধী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তেমনি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সাম্রাজ্যবাদ</a:t>
            </a:r>
            <a:r>
              <a:rPr lang="en-US" sz="2800" dirty="0">
                <a:latin typeface="NikoshBAN" panose="02000000000000000000"/>
              </a:rPr>
              <a:t>. </a:t>
            </a:r>
            <a:r>
              <a:rPr lang="en-US" sz="2800" dirty="0" err="1">
                <a:latin typeface="NikoshBAN" panose="02000000000000000000"/>
              </a:rPr>
              <a:t>উপনিবেশবাদ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নয়া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উপনিবেশবাদ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বর্ণবৈষম্যবাদ</a:t>
            </a:r>
            <a:r>
              <a:rPr lang="en-US" sz="2800" dirty="0">
                <a:latin typeface="NikoshBAN" panose="02000000000000000000"/>
              </a:rPr>
              <a:t>, </a:t>
            </a:r>
            <a:r>
              <a:rPr lang="en-US" sz="2800" dirty="0" err="1">
                <a:latin typeface="NikoshBAN" panose="02000000000000000000"/>
              </a:rPr>
              <a:t>আধিপত্যবাদ</a:t>
            </a:r>
            <a:r>
              <a:rPr lang="en-US" sz="2800" dirty="0">
                <a:latin typeface="NikoshBAN" panose="02000000000000000000"/>
              </a:rPr>
              <a:t> ও </a:t>
            </a:r>
            <a:r>
              <a:rPr lang="en-US" sz="2800" dirty="0" err="1">
                <a:latin typeface="NikoshBAN" panose="02000000000000000000"/>
              </a:rPr>
              <a:t>সম্প্রসারণবাদের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বিরোধী</a:t>
            </a:r>
            <a:r>
              <a:rPr lang="en-US" sz="2800" dirty="0">
                <a:latin typeface="NikoshBAN" panose="02000000000000000000"/>
              </a:rPr>
              <a:t>। </a:t>
            </a:r>
            <a:endParaRPr lang="en-US" sz="16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1798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AEBF54-4A83-493E-8533-68AFB02FEB70}"/>
              </a:ext>
            </a:extLst>
          </p:cNvPr>
          <p:cNvSpPr/>
          <p:nvPr/>
        </p:nvSpPr>
        <p:spPr>
          <a:xfrm>
            <a:off x="1676400" y="533400"/>
            <a:ext cx="6705600" cy="548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/>
              </a:rPr>
              <a:t>৬।  </a:t>
            </a:r>
            <a:r>
              <a:rPr lang="en-US" sz="3200" dirty="0" err="1">
                <a:latin typeface="NikoshBAN" panose="02000000000000000000"/>
              </a:rPr>
              <a:t>শান্তিপূর্ণ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সহাবস্থান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</a:t>
            </a:r>
            <a:r>
              <a:rPr lang="en-US" sz="3200" dirty="0">
                <a:latin typeface="NikoshBAN" panose="02000000000000000000"/>
              </a:rPr>
              <a:t> :</a:t>
            </a:r>
          </a:p>
          <a:p>
            <a:r>
              <a:rPr lang="en-US" sz="3200" dirty="0">
                <a:latin typeface="NikoshBAN" panose="02000000000000000000"/>
              </a:rPr>
              <a:t>৭।  </a:t>
            </a:r>
            <a:r>
              <a:rPr lang="en-US" sz="3200" dirty="0" err="1">
                <a:latin typeface="NikoshBAN" panose="02000000000000000000"/>
              </a:rPr>
              <a:t>মুসলিম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বিশ্বের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সাথে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সুসম্পর্ক</a:t>
            </a:r>
            <a:r>
              <a:rPr lang="en-US" sz="3200" dirty="0">
                <a:latin typeface="NikoshBAN" panose="0200000000000000000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0568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B27D72-1728-45F0-AD75-9886A0B3CA1A}"/>
              </a:ext>
            </a:extLst>
          </p:cNvPr>
          <p:cNvSpPr/>
          <p:nvPr/>
        </p:nvSpPr>
        <p:spPr>
          <a:xfrm>
            <a:off x="838200" y="2209800"/>
            <a:ext cx="7239000" cy="1905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18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দলগত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কাজ</a:t>
            </a:r>
            <a:r>
              <a:rPr lang="bn-BD" sz="3200" dirty="0">
                <a:latin typeface="NikoshBAN" panose="02000000000000000000"/>
              </a:rPr>
              <a:t> :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বৈদেশিক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কি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তা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লিখ</a:t>
            </a:r>
            <a:r>
              <a:rPr lang="en-US" sz="3200" dirty="0">
                <a:latin typeface="NikoshBAN" panose="0200000000000000000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D1AC5B-0099-486F-AA65-3F0871F4F936}"/>
              </a:ext>
            </a:extLst>
          </p:cNvPr>
          <p:cNvSpPr/>
          <p:nvPr/>
        </p:nvSpPr>
        <p:spPr>
          <a:xfrm>
            <a:off x="1219200" y="457200"/>
            <a:ext cx="71628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1800" dirty="0">
                <a:latin typeface="NikoshBAN" panose="02000000000000000000"/>
              </a:rPr>
              <a:t> </a:t>
            </a:r>
            <a:r>
              <a:rPr lang="bn-BD" sz="3200" dirty="0">
                <a:latin typeface="NikoshBAN" panose="02000000000000000000"/>
              </a:rPr>
              <a:t>মূল্যায়ন 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B5082D-2219-468B-8BAF-DFC44D7B56F7}"/>
              </a:ext>
            </a:extLst>
          </p:cNvPr>
          <p:cNvSpPr/>
          <p:nvPr/>
        </p:nvSpPr>
        <p:spPr>
          <a:xfrm>
            <a:off x="1219200" y="1524000"/>
            <a:ext cx="6934200" cy="3733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/>
              </a:rPr>
              <a:t>১। </a:t>
            </a:r>
            <a:r>
              <a:rPr lang="en-US" sz="3200" dirty="0" err="1">
                <a:latin typeface="NikoshBAN" panose="02000000000000000000"/>
              </a:rPr>
              <a:t>বৈদেশিক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কি</a:t>
            </a:r>
            <a:r>
              <a:rPr lang="en-US" sz="3200" dirty="0">
                <a:latin typeface="NikoshBAN" panose="02000000000000000000"/>
              </a:rPr>
              <a:t>? </a:t>
            </a:r>
          </a:p>
          <a:p>
            <a:r>
              <a:rPr lang="en-US" sz="3200" dirty="0">
                <a:latin typeface="NikoshBAN" panose="02000000000000000000"/>
              </a:rPr>
              <a:t>২। </a:t>
            </a:r>
            <a:r>
              <a:rPr lang="en-US" sz="3200" dirty="0" err="1">
                <a:latin typeface="NikoshBAN" panose="02000000000000000000"/>
              </a:rPr>
              <a:t>বাংলাদেশের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বৈদেশিক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দু’টি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বৈশিষ্ট্য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লিখ</a:t>
            </a:r>
            <a:r>
              <a:rPr lang="en-US" sz="3200" dirty="0">
                <a:latin typeface="NikoshBAN" panose="0200000000000000000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29B7AA-F628-4B1B-90A3-C5C4DB6948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7000"/>
            <a:ext cx="2004313" cy="17526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D24042E-4F6C-4C3C-9811-DF25EF332F4C}"/>
              </a:ext>
            </a:extLst>
          </p:cNvPr>
          <p:cNvSpPr txBox="1">
            <a:spLocks/>
          </p:cNvSpPr>
          <p:nvPr/>
        </p:nvSpPr>
        <p:spPr>
          <a:xfrm>
            <a:off x="2699029" y="304800"/>
            <a:ext cx="3930371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68580" tIns="34290" rIns="68580" bIns="3429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7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7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A41608-B27F-4D02-9CC1-5330F893EF4D}"/>
              </a:ext>
            </a:extLst>
          </p:cNvPr>
          <p:cNvSpPr txBox="1">
            <a:spLocks/>
          </p:cNvSpPr>
          <p:nvPr/>
        </p:nvSpPr>
        <p:spPr>
          <a:xfrm>
            <a:off x="2628900" y="1828800"/>
            <a:ext cx="5905500" cy="3733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মো: আলতাফ হোসেন</a:t>
            </a:r>
          </a:p>
          <a:p>
            <a:pPr marL="0" indent="0">
              <a:buFont typeface="Arial" pitchFamily="34" charset="0"/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 রাষ্ট্রবিজ্ঞান বিভাগ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  আ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মাষ্টার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ট্রে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  </a:t>
            </a: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ICT4E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শেরপুর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)</a:t>
            </a:r>
          </a:p>
          <a:p>
            <a:pPr marL="0" indent="0">
              <a:buFont typeface="Arial" pitchFamily="34" charset="0"/>
              <a:buNone/>
            </a:pP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আয়শা-আইন উদ্দিন মহিলা কলেজ , </a:t>
            </a:r>
          </a:p>
          <a:p>
            <a:pPr marL="0" indent="0">
              <a:buFont typeface="Arial" pitchFamily="34" charset="0"/>
              <a:buNone/>
            </a:pP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শ্রীবরদী , শেরপুর।</a:t>
            </a:r>
          </a:p>
          <a:p>
            <a:pPr marL="0" indent="0">
              <a:buFont typeface="Arial" pitchFamily="34" charset="0"/>
              <a:buNone/>
            </a:pP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: ০১৭১৮-৯৬৩৯৩৮</a:t>
            </a:r>
          </a:p>
        </p:txBody>
      </p:sp>
    </p:spTree>
    <p:extLst>
      <p:ext uri="{BB962C8B-B14F-4D97-AF65-F5344CB8AC3E}">
        <p14:creationId xmlns:p14="http://schemas.microsoft.com/office/powerpoint/2010/main" val="7404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336005-23B1-497C-B303-60F78E232216}"/>
              </a:ext>
            </a:extLst>
          </p:cNvPr>
          <p:cNvSpPr/>
          <p:nvPr/>
        </p:nvSpPr>
        <p:spPr>
          <a:xfrm>
            <a:off x="990600" y="1981200"/>
            <a:ext cx="73914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/>
              </a:rPr>
              <a:t>বাড়ীর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কাজ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bn-BD" sz="4400" dirty="0">
                <a:latin typeface="NikoshBAN" panose="02000000000000000000"/>
              </a:rPr>
              <a:t>:</a:t>
            </a:r>
            <a:r>
              <a:rPr lang="en-US" sz="3200" dirty="0" err="1">
                <a:latin typeface="NikoshBAN" panose="02000000000000000000"/>
              </a:rPr>
              <a:t>বাংলাদেশের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বৈদেশিক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নীতির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বৈশিষ্ট্যগুলো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লিখ</a:t>
            </a:r>
            <a:r>
              <a:rPr lang="en-US" sz="3200" dirty="0">
                <a:latin typeface="NikoshBAN" panose="02000000000000000000"/>
              </a:rPr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1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9088D60-1A55-4723-BB60-B383C1804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635926"/>
            <a:ext cx="5943600" cy="321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04CD432-4991-4E7A-9DD0-5768B6794E1C}"/>
              </a:ext>
            </a:extLst>
          </p:cNvPr>
          <p:cNvSpPr/>
          <p:nvPr/>
        </p:nvSpPr>
        <p:spPr>
          <a:xfrm>
            <a:off x="1600200" y="1676400"/>
            <a:ext cx="5867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/>
              </a:rPr>
              <a:t>সবাইকে</a:t>
            </a:r>
            <a:r>
              <a:rPr lang="en-US" sz="3600" dirty="0">
                <a:latin typeface="NikoshBAN" panose="02000000000000000000"/>
              </a:rPr>
              <a:t> </a:t>
            </a:r>
            <a:r>
              <a:rPr lang="en-US" sz="3600" dirty="0" err="1">
                <a:latin typeface="NikoshBAN" panose="02000000000000000000"/>
              </a:rPr>
              <a:t>অসংখ্য</a:t>
            </a:r>
            <a:r>
              <a:rPr lang="en-US" sz="3600" dirty="0">
                <a:latin typeface="NikoshBAN" panose="02000000000000000000"/>
              </a:rPr>
              <a:t> </a:t>
            </a:r>
            <a:r>
              <a:rPr lang="en-US" sz="3600" dirty="0" err="1">
                <a:latin typeface="NikoshBAN" panose="02000000000000000000"/>
              </a:rPr>
              <a:t>ধন্যবাদ</a:t>
            </a:r>
            <a:r>
              <a:rPr lang="en-US" sz="3600" dirty="0">
                <a:latin typeface="NikoshBAN" panose="0200000000000000000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0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E8FB-37A9-41E6-B72D-1F2DAE2030E2}"/>
              </a:ext>
            </a:extLst>
          </p:cNvPr>
          <p:cNvSpPr txBox="1">
            <a:spLocks/>
          </p:cNvSpPr>
          <p:nvPr/>
        </p:nvSpPr>
        <p:spPr>
          <a:xfrm>
            <a:off x="1447800" y="1066800"/>
            <a:ext cx="5521404" cy="1130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68580" tIns="34290" rIns="68580" bIns="3429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7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7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3E5AD97-4631-463C-AD3C-CC07DC51311C}"/>
              </a:ext>
            </a:extLst>
          </p:cNvPr>
          <p:cNvSpPr txBox="1">
            <a:spLocks/>
          </p:cNvSpPr>
          <p:nvPr/>
        </p:nvSpPr>
        <p:spPr>
          <a:xfrm>
            <a:off x="1371600" y="2428287"/>
            <a:ext cx="5943600" cy="19151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7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সুশাসন,  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</a:p>
          <a:p>
            <a:pPr marL="0" indent="0">
              <a:buFont typeface="Arial" pitchFamily="34" charset="0"/>
              <a:buNone/>
            </a:pP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</a:t>
            </a:r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52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DA0299-3821-4DC7-A77F-365AACB7A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36" y="2209800"/>
            <a:ext cx="3291849" cy="18507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A9BAF9-6A6F-453D-942F-BCABAEE9B57F}"/>
              </a:ext>
            </a:extLst>
          </p:cNvPr>
          <p:cNvSpPr/>
          <p:nvPr/>
        </p:nvSpPr>
        <p:spPr>
          <a:xfrm>
            <a:off x="1017563" y="4495800"/>
            <a:ext cx="338445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ভারত</a:t>
            </a:r>
            <a:r>
              <a:rPr lang="en-US" sz="2800" dirty="0"/>
              <a:t> ও </a:t>
            </a:r>
            <a:r>
              <a:rPr lang="en-US" sz="2800" dirty="0" err="1"/>
              <a:t>বাংলাদেশের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 err="1"/>
              <a:t>প্রধানমন্ত্রী</a:t>
            </a:r>
            <a:r>
              <a:rPr lang="en-US" sz="2800" dirty="0"/>
              <a:t>  </a:t>
            </a:r>
            <a:r>
              <a:rPr lang="en-US" sz="2800" dirty="0" err="1"/>
              <a:t>এক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endParaRPr 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21FD34-1153-41DB-BDD4-DFE289A74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2" y="2209800"/>
            <a:ext cx="3262542" cy="18507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46DE8F8-EC4F-490E-95CA-97C0BFD37616}"/>
              </a:ext>
            </a:extLst>
          </p:cNvPr>
          <p:cNvSpPr/>
          <p:nvPr/>
        </p:nvSpPr>
        <p:spPr>
          <a:xfrm>
            <a:off x="4770122" y="4495800"/>
            <a:ext cx="338445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ভারত</a:t>
            </a:r>
            <a:r>
              <a:rPr lang="en-US" sz="2800" dirty="0"/>
              <a:t> ও </a:t>
            </a:r>
            <a:r>
              <a:rPr lang="en-US" sz="2800" dirty="0" err="1"/>
              <a:t>বাংলাদেশের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 err="1"/>
              <a:t>প্রধানমন্ত্রী</a:t>
            </a:r>
            <a:r>
              <a:rPr lang="en-US" sz="2800" dirty="0"/>
              <a:t>  </a:t>
            </a:r>
            <a:r>
              <a:rPr lang="en-US" sz="2800" dirty="0" err="1"/>
              <a:t>এক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21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A5388D-CE2F-47FD-88F8-E1CA1996F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0" y="2120231"/>
            <a:ext cx="3532910" cy="190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FF5A0C5-A2BA-4276-99F7-B6AF1BCEEE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57400"/>
            <a:ext cx="3532910" cy="196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5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838242-77B2-4DC9-855B-F1E1299F54D2}"/>
              </a:ext>
            </a:extLst>
          </p:cNvPr>
          <p:cNvSpPr/>
          <p:nvPr/>
        </p:nvSpPr>
        <p:spPr>
          <a:xfrm>
            <a:off x="1143000" y="2133600"/>
            <a:ext cx="6858000" cy="205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/>
              </a:rPr>
              <a:t>বৈদেশিক</a:t>
            </a:r>
            <a:r>
              <a:rPr lang="en-US" sz="5400" dirty="0">
                <a:latin typeface="NikoshBAN"/>
              </a:rPr>
              <a:t> </a:t>
            </a:r>
            <a:r>
              <a:rPr lang="en-US" sz="5400" dirty="0" err="1">
                <a:latin typeface="NikoshBAN"/>
              </a:rPr>
              <a:t>নীতি</a:t>
            </a:r>
            <a:endParaRPr lang="en-US" sz="5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7331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EF6935-F4EE-4A11-AA19-090E0751F2AC}"/>
              </a:ext>
            </a:extLst>
          </p:cNvPr>
          <p:cNvSpPr/>
          <p:nvPr/>
        </p:nvSpPr>
        <p:spPr>
          <a:xfrm>
            <a:off x="533400" y="3406726"/>
            <a:ext cx="76962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/>
              <a:t>১ । 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 </a:t>
            </a:r>
            <a:r>
              <a:rPr lang="en-US" sz="3200" dirty="0" err="1"/>
              <a:t>তা</a:t>
            </a:r>
            <a:r>
              <a:rPr lang="en-US" sz="3200" dirty="0"/>
              <a:t> </a:t>
            </a:r>
            <a:r>
              <a:rPr lang="en-US" sz="3200" dirty="0" err="1"/>
              <a:t>জানতে</a:t>
            </a:r>
            <a:r>
              <a:rPr lang="en-US" sz="3200" dirty="0"/>
              <a:t> </a:t>
            </a:r>
            <a:r>
              <a:rPr lang="en-US" sz="3200" dirty="0" err="1"/>
              <a:t>পারবে</a:t>
            </a:r>
            <a:r>
              <a:rPr lang="en-US" sz="3200" dirty="0"/>
              <a:t>।</a:t>
            </a:r>
          </a:p>
          <a:p>
            <a:pPr algn="just"/>
            <a:r>
              <a:rPr lang="en-US" sz="3200" dirty="0"/>
              <a:t>২।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নীতির</a:t>
            </a:r>
            <a:r>
              <a:rPr lang="en-US" sz="3200" dirty="0"/>
              <a:t> </a:t>
            </a:r>
            <a:r>
              <a:rPr lang="en-US" sz="3200" dirty="0" err="1"/>
              <a:t>বৈশিষ্ট্যগুলো</a:t>
            </a:r>
            <a:r>
              <a:rPr lang="en-US" sz="3200" dirty="0"/>
              <a:t> </a:t>
            </a:r>
            <a:r>
              <a:rPr lang="en-US" sz="3200" dirty="0" err="1"/>
              <a:t>বিশ্লেষণ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পারবে</a:t>
            </a:r>
            <a:r>
              <a:rPr lang="en-US" sz="3200" dirty="0"/>
              <a:t>।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69350-57B6-4BEF-B7B2-8BA35AD3B85C}"/>
              </a:ext>
            </a:extLst>
          </p:cNvPr>
          <p:cNvSpPr/>
          <p:nvPr/>
        </p:nvSpPr>
        <p:spPr>
          <a:xfrm>
            <a:off x="505265" y="1676400"/>
            <a:ext cx="76962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/>
              <a:t>শিখনফল</a:t>
            </a:r>
            <a:r>
              <a:rPr lang="en-US" sz="3200" dirty="0"/>
              <a:t> :</a:t>
            </a:r>
          </a:p>
          <a:p>
            <a:pPr algn="just"/>
            <a:r>
              <a:rPr lang="en-US" sz="3200" dirty="0" err="1"/>
              <a:t>এই</a:t>
            </a:r>
            <a:r>
              <a:rPr lang="en-US" sz="3200" dirty="0"/>
              <a:t> </a:t>
            </a:r>
            <a:r>
              <a:rPr lang="en-US" sz="3200" dirty="0" err="1"/>
              <a:t>পাঠ</a:t>
            </a:r>
            <a:r>
              <a:rPr lang="en-US" sz="3200" dirty="0"/>
              <a:t> </a:t>
            </a:r>
            <a:r>
              <a:rPr lang="en-US" sz="3200" dirty="0" err="1"/>
              <a:t>শেষে</a:t>
            </a:r>
            <a:r>
              <a:rPr lang="en-US" sz="3200" dirty="0"/>
              <a:t> </a:t>
            </a:r>
            <a:r>
              <a:rPr lang="en-US" sz="3200" dirty="0" err="1"/>
              <a:t>শিক্ষার্থীরা</a:t>
            </a:r>
            <a:r>
              <a:rPr lang="en-US" sz="3200" dirty="0"/>
              <a:t> </a:t>
            </a:r>
            <a:r>
              <a:rPr lang="en-US" sz="3200" dirty="0" err="1"/>
              <a:t>যা</a:t>
            </a:r>
            <a:r>
              <a:rPr lang="en-US" sz="3200" dirty="0"/>
              <a:t> </a:t>
            </a:r>
            <a:r>
              <a:rPr lang="en-US" sz="3200" dirty="0" err="1"/>
              <a:t>জানতে</a:t>
            </a:r>
            <a:r>
              <a:rPr lang="en-US" sz="3200" dirty="0"/>
              <a:t> </a:t>
            </a:r>
            <a:r>
              <a:rPr lang="en-US" sz="3200" dirty="0" err="1"/>
              <a:t>পারবে</a:t>
            </a:r>
            <a:r>
              <a:rPr lang="en-US" sz="3200" dirty="0"/>
              <a:t>---</a:t>
            </a:r>
          </a:p>
        </p:txBody>
      </p:sp>
    </p:spTree>
    <p:extLst>
      <p:ext uri="{BB962C8B-B14F-4D97-AF65-F5344CB8AC3E}">
        <p14:creationId xmlns:p14="http://schemas.microsoft.com/office/powerpoint/2010/main" val="15534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A37529-30B4-4C51-A183-D0C0FB8FABE8}"/>
              </a:ext>
            </a:extLst>
          </p:cNvPr>
          <p:cNvSpPr/>
          <p:nvPr/>
        </p:nvSpPr>
        <p:spPr>
          <a:xfrm>
            <a:off x="762000" y="1981200"/>
            <a:ext cx="7772400" cy="403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/>
              <a:t>বাংলাদেশের</a:t>
            </a:r>
            <a:r>
              <a:rPr lang="en-US" sz="3200" dirty="0"/>
              <a:t>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: </a:t>
            </a:r>
            <a:r>
              <a:rPr lang="en-US" sz="3200" dirty="0" err="1"/>
              <a:t>কোন</a:t>
            </a:r>
            <a:r>
              <a:rPr lang="en-US" sz="3200" dirty="0"/>
              <a:t> </a:t>
            </a:r>
            <a:r>
              <a:rPr lang="en-US" sz="3200" dirty="0" err="1"/>
              <a:t>রাষ্ট্রই</a:t>
            </a:r>
            <a:r>
              <a:rPr lang="en-US" sz="3200" dirty="0"/>
              <a:t>  </a:t>
            </a:r>
            <a:r>
              <a:rPr lang="en-US" sz="3200" dirty="0" err="1"/>
              <a:t>স্বয়ংসম্পূর্ণ</a:t>
            </a:r>
            <a:r>
              <a:rPr lang="en-US" sz="3200" dirty="0"/>
              <a:t> </a:t>
            </a:r>
            <a:r>
              <a:rPr lang="en-US" sz="3200" dirty="0" err="1"/>
              <a:t>নয়</a:t>
            </a:r>
            <a:r>
              <a:rPr lang="en-US" sz="3200" dirty="0"/>
              <a:t>।  </a:t>
            </a:r>
            <a:r>
              <a:rPr lang="en-US" sz="3200" dirty="0" err="1"/>
              <a:t>বিশ্বের</a:t>
            </a:r>
            <a:r>
              <a:rPr lang="en-US" sz="3200" dirty="0"/>
              <a:t> </a:t>
            </a:r>
            <a:r>
              <a:rPr lang="en-US" sz="3200" dirty="0" err="1"/>
              <a:t>প্রত্যেক</a:t>
            </a:r>
            <a:r>
              <a:rPr lang="en-US" sz="3200" dirty="0"/>
              <a:t> </a:t>
            </a:r>
            <a:r>
              <a:rPr lang="en-US" sz="3200" dirty="0" err="1"/>
              <a:t>রাষ্ট্রই</a:t>
            </a:r>
            <a:r>
              <a:rPr lang="en-US" sz="3200" dirty="0"/>
              <a:t> </a:t>
            </a:r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না</a:t>
            </a:r>
            <a:r>
              <a:rPr lang="en-US" sz="3200" dirty="0"/>
              <a:t> </a:t>
            </a:r>
            <a:r>
              <a:rPr lang="en-US" sz="3200" dirty="0" err="1"/>
              <a:t>ভাবে</a:t>
            </a:r>
            <a:r>
              <a:rPr lang="en-US" sz="3200" dirty="0"/>
              <a:t> </a:t>
            </a:r>
            <a:r>
              <a:rPr lang="en-US" sz="3200" dirty="0" err="1"/>
              <a:t>একে</a:t>
            </a:r>
            <a:r>
              <a:rPr lang="en-US" sz="3200" dirty="0"/>
              <a:t> </a:t>
            </a:r>
            <a:r>
              <a:rPr lang="en-US" sz="3200" dirty="0" err="1"/>
              <a:t>অপরের</a:t>
            </a:r>
            <a:r>
              <a:rPr lang="en-US" sz="3200" dirty="0"/>
              <a:t> </a:t>
            </a:r>
            <a:r>
              <a:rPr lang="en-US" sz="3200" dirty="0" err="1"/>
              <a:t>উপর</a:t>
            </a:r>
            <a:r>
              <a:rPr lang="en-US" sz="3200" dirty="0"/>
              <a:t> </a:t>
            </a:r>
            <a:r>
              <a:rPr lang="en-US" sz="3200" dirty="0" err="1"/>
              <a:t>নির্ভরশীল</a:t>
            </a:r>
            <a:r>
              <a:rPr lang="en-US" sz="3200" dirty="0"/>
              <a:t>। </a:t>
            </a:r>
            <a:r>
              <a:rPr lang="en-US" sz="3200" dirty="0" err="1"/>
              <a:t>এজন্যই</a:t>
            </a:r>
            <a:r>
              <a:rPr lang="en-US" sz="3200" dirty="0"/>
              <a:t> </a:t>
            </a:r>
            <a:r>
              <a:rPr lang="en-US" sz="3200" dirty="0" err="1"/>
              <a:t>এক</a:t>
            </a:r>
            <a:r>
              <a:rPr lang="en-US" sz="3200" dirty="0"/>
              <a:t> </a:t>
            </a:r>
            <a:r>
              <a:rPr lang="en-US" sz="3200" dirty="0" err="1"/>
              <a:t>রাষ্ট্রের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/>
              <a:t>রাষ্ট্রের</a:t>
            </a:r>
            <a:r>
              <a:rPr lang="en-US" sz="3200" dirty="0"/>
              <a:t> </a:t>
            </a:r>
            <a:r>
              <a:rPr lang="en-US" sz="3200" dirty="0" err="1"/>
              <a:t>সম্পর্ক</a:t>
            </a:r>
            <a:r>
              <a:rPr lang="en-US" sz="3200" dirty="0"/>
              <a:t> </a:t>
            </a:r>
            <a:r>
              <a:rPr lang="en-US" sz="3200" dirty="0" err="1"/>
              <a:t>স্থাপিত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 </a:t>
            </a:r>
            <a:r>
              <a:rPr lang="en-US" sz="3200" dirty="0" err="1"/>
              <a:t>সাধারণত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 </a:t>
            </a:r>
            <a:r>
              <a:rPr lang="en-US" sz="3200" dirty="0" err="1"/>
              <a:t>বা</a:t>
            </a:r>
            <a:r>
              <a:rPr lang="en-US" sz="3200" dirty="0"/>
              <a:t> </a:t>
            </a:r>
            <a:r>
              <a:rPr lang="en-US" sz="3200" dirty="0" err="1"/>
              <a:t>পদ্ধতির</a:t>
            </a:r>
            <a:r>
              <a:rPr lang="en-US" sz="3200" dirty="0"/>
              <a:t> </a:t>
            </a:r>
            <a:r>
              <a:rPr lang="en-US" sz="3200" dirty="0" err="1"/>
              <a:t>মাধ্যমে</a:t>
            </a:r>
            <a:r>
              <a:rPr lang="en-US" sz="3200" dirty="0"/>
              <a:t> এ </a:t>
            </a:r>
            <a:r>
              <a:rPr lang="en-US" sz="3200" dirty="0" err="1"/>
              <a:t>সম্পর্ক</a:t>
            </a:r>
            <a:r>
              <a:rPr lang="en-US" sz="3200" dirty="0"/>
              <a:t> </a:t>
            </a:r>
            <a:r>
              <a:rPr lang="en-US" sz="3200" dirty="0" err="1"/>
              <a:t>স্থাপিত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, </a:t>
            </a:r>
            <a:r>
              <a:rPr lang="en-US" sz="3200" dirty="0" err="1"/>
              <a:t>তা</a:t>
            </a:r>
            <a:r>
              <a:rPr lang="en-US" sz="3200" dirty="0"/>
              <a:t>-ই </a:t>
            </a:r>
            <a:r>
              <a:rPr lang="en-US" sz="3200" dirty="0" err="1"/>
              <a:t>হচ্ছে</a:t>
            </a:r>
            <a:r>
              <a:rPr lang="en-US" sz="3200" dirty="0"/>
              <a:t> </a:t>
            </a:r>
            <a:r>
              <a:rPr lang="en-US" sz="3200" dirty="0" err="1"/>
              <a:t>পররাষ্ট্রনীতি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373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BA2555A-EBB0-499F-8D51-569123724AE3}"/>
              </a:ext>
            </a:extLst>
          </p:cNvPr>
          <p:cNvSpPr/>
          <p:nvPr/>
        </p:nvSpPr>
        <p:spPr>
          <a:xfrm>
            <a:off x="685800" y="2057400"/>
            <a:ext cx="7772400" cy="3505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নীতির</a:t>
            </a:r>
            <a:r>
              <a:rPr lang="en-US" sz="3200" dirty="0"/>
              <a:t> </a:t>
            </a:r>
            <a:r>
              <a:rPr lang="en-US" sz="3200" dirty="0" err="1"/>
              <a:t>সংজ্ঞা</a:t>
            </a:r>
            <a:r>
              <a:rPr lang="en-US" sz="3200" dirty="0"/>
              <a:t> :</a:t>
            </a:r>
          </a:p>
          <a:p>
            <a:pPr algn="just"/>
            <a:r>
              <a:rPr lang="en-US" sz="3200" dirty="0"/>
              <a:t>১।আন্তর্জাতিক </a:t>
            </a:r>
            <a:r>
              <a:rPr lang="en-US" sz="3200" dirty="0" err="1"/>
              <a:t>রাজনীতি</a:t>
            </a:r>
            <a:r>
              <a:rPr lang="en-US" sz="3200" dirty="0"/>
              <a:t> </a:t>
            </a:r>
            <a:r>
              <a:rPr lang="en-US" sz="3200" dirty="0" err="1"/>
              <a:t>বিশেষজ্ঞ</a:t>
            </a:r>
            <a:r>
              <a:rPr lang="en-US" sz="3200" dirty="0"/>
              <a:t> </a:t>
            </a:r>
            <a:r>
              <a:rPr lang="en-US" sz="3200" dirty="0" err="1"/>
              <a:t>প্যাডেলফোর্ড</a:t>
            </a:r>
            <a:r>
              <a:rPr lang="en-US" sz="3200" dirty="0"/>
              <a:t> , </a:t>
            </a:r>
            <a:r>
              <a:rPr lang="en-US" sz="3200" dirty="0" err="1"/>
              <a:t>লিংকন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ওলভে</a:t>
            </a:r>
            <a:r>
              <a:rPr lang="en-US" sz="3200" dirty="0"/>
              <a:t> </a:t>
            </a:r>
            <a:r>
              <a:rPr lang="en-US" sz="3200" dirty="0" err="1"/>
              <a:t>এর</a:t>
            </a:r>
            <a:r>
              <a:rPr lang="en-US" sz="3200" dirty="0"/>
              <a:t> </a:t>
            </a:r>
            <a:r>
              <a:rPr lang="en-US" sz="3200" dirty="0" err="1"/>
              <a:t>মতে</a:t>
            </a:r>
            <a:r>
              <a:rPr lang="en-US" sz="3200" dirty="0"/>
              <a:t>, “ </a:t>
            </a:r>
            <a:r>
              <a:rPr lang="en-US" sz="3200" dirty="0" err="1"/>
              <a:t>বৈদেশিক</a:t>
            </a:r>
            <a:r>
              <a:rPr lang="en-US" sz="3200" dirty="0"/>
              <a:t> </a:t>
            </a:r>
            <a:r>
              <a:rPr lang="en-US" sz="3200" dirty="0" err="1"/>
              <a:t>নীতি</a:t>
            </a:r>
            <a:r>
              <a:rPr lang="en-US" sz="3200" dirty="0"/>
              <a:t> </a:t>
            </a:r>
            <a:r>
              <a:rPr lang="en-US" sz="3200" dirty="0" err="1"/>
              <a:t>হলো</a:t>
            </a:r>
            <a:r>
              <a:rPr lang="en-US" sz="3200" dirty="0"/>
              <a:t> ঐ </a:t>
            </a:r>
            <a:r>
              <a:rPr lang="en-US" sz="3200" dirty="0" err="1"/>
              <a:t>সব</a:t>
            </a:r>
            <a:r>
              <a:rPr lang="en-US" sz="3200" dirty="0"/>
              <a:t> </a:t>
            </a:r>
            <a:r>
              <a:rPr lang="en-US" sz="3200" dirty="0" err="1"/>
              <a:t>জিটিল</a:t>
            </a:r>
            <a:r>
              <a:rPr lang="en-US" sz="3200" dirty="0"/>
              <a:t> </a:t>
            </a:r>
            <a:r>
              <a:rPr lang="en-US" sz="3200" dirty="0" err="1"/>
              <a:t>প্রক্রিয়ার</a:t>
            </a:r>
            <a:r>
              <a:rPr lang="en-US" sz="3200" dirty="0"/>
              <a:t> </a:t>
            </a:r>
            <a:r>
              <a:rPr lang="en-US" sz="3200" dirty="0" err="1"/>
              <a:t>ফলশ্রুতি</a:t>
            </a:r>
            <a:r>
              <a:rPr lang="en-US" sz="3200" dirty="0"/>
              <a:t> </a:t>
            </a:r>
            <a:r>
              <a:rPr lang="en-US" sz="3200" dirty="0" err="1"/>
              <a:t>যার</a:t>
            </a:r>
            <a:r>
              <a:rPr lang="en-US" sz="3200" dirty="0"/>
              <a:t> </a:t>
            </a:r>
            <a:r>
              <a:rPr lang="en-US" sz="3200" dirty="0" err="1"/>
              <a:t>মাধমৈ</a:t>
            </a:r>
            <a:r>
              <a:rPr lang="en-US" sz="3200" dirty="0"/>
              <a:t> </a:t>
            </a:r>
            <a:r>
              <a:rPr lang="en-US" sz="3200" dirty="0" err="1"/>
              <a:t>রাষ্ট্র</a:t>
            </a:r>
            <a:r>
              <a:rPr lang="en-US" sz="3200" dirty="0"/>
              <a:t> </a:t>
            </a:r>
            <a:r>
              <a:rPr lang="en-US" sz="3200" dirty="0" err="1"/>
              <a:t>তার</a:t>
            </a:r>
            <a:r>
              <a:rPr lang="en-US" sz="3200" dirty="0"/>
              <a:t> </a:t>
            </a:r>
            <a:r>
              <a:rPr lang="en-US" sz="3200" dirty="0" err="1"/>
              <a:t>লক্ষ্য</a:t>
            </a:r>
            <a:r>
              <a:rPr lang="en-US" sz="3200" dirty="0"/>
              <a:t> </a:t>
            </a:r>
            <a:r>
              <a:rPr lang="en-US" sz="3200" dirty="0" err="1"/>
              <a:t>অর্জন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স্বার্থ</a:t>
            </a:r>
            <a:r>
              <a:rPr lang="en-US" sz="3200" dirty="0"/>
              <a:t> </a:t>
            </a:r>
            <a:r>
              <a:rPr lang="en-US" sz="3200" dirty="0" err="1"/>
              <a:t>আদায়ে</a:t>
            </a:r>
            <a:r>
              <a:rPr lang="en-US" sz="3200" dirty="0"/>
              <a:t> </a:t>
            </a:r>
            <a:r>
              <a:rPr lang="en-US" sz="3200" dirty="0" err="1"/>
              <a:t>সক্ষম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।”  </a:t>
            </a:r>
          </a:p>
        </p:txBody>
      </p:sp>
    </p:spTree>
    <p:extLst>
      <p:ext uri="{BB962C8B-B14F-4D97-AF65-F5344CB8AC3E}">
        <p14:creationId xmlns:p14="http://schemas.microsoft.com/office/powerpoint/2010/main" val="23086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669</Words>
  <Application>Microsoft Office PowerPoint</Application>
  <PresentationFormat>On-screen Show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Niagara Solid</vt:lpstr>
      <vt:lpstr>NikoshBAN</vt:lpstr>
      <vt:lpstr>Nirmala UI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DELL</cp:lastModifiedBy>
  <cp:revision>23</cp:revision>
  <dcterms:created xsi:type="dcterms:W3CDTF">2006-08-16T00:00:00Z</dcterms:created>
  <dcterms:modified xsi:type="dcterms:W3CDTF">2020-09-03T05:16:15Z</dcterms:modified>
</cp:coreProperties>
</file>