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326" r:id="rId2"/>
    <p:sldId id="329" r:id="rId3"/>
    <p:sldId id="330" r:id="rId4"/>
    <p:sldId id="331" r:id="rId5"/>
    <p:sldId id="332" r:id="rId6"/>
    <p:sldId id="333" r:id="rId7"/>
    <p:sldId id="294" r:id="rId8"/>
    <p:sldId id="262" r:id="rId9"/>
    <p:sldId id="296" r:id="rId10"/>
    <p:sldId id="263" r:id="rId11"/>
    <p:sldId id="334" r:id="rId12"/>
    <p:sldId id="335" r:id="rId13"/>
    <p:sldId id="336" r:id="rId14"/>
    <p:sldId id="299" r:id="rId15"/>
    <p:sldId id="339" r:id="rId16"/>
    <p:sldId id="340" r:id="rId17"/>
    <p:sldId id="338" r:id="rId18"/>
    <p:sldId id="308" r:id="rId19"/>
    <p:sldId id="303" r:id="rId20"/>
    <p:sldId id="285"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AA0B3"/>
    <a:srgbClr val="FF0000"/>
    <a:srgbClr val="660033"/>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2" autoAdjust="0"/>
    <p:restoredTop sz="97666" autoAdjust="0"/>
  </p:normalViewPr>
  <p:slideViewPr>
    <p:cSldViewPr>
      <p:cViewPr varScale="1">
        <p:scale>
          <a:sx n="70" d="100"/>
          <a:sy n="70" d="100"/>
        </p:scale>
        <p:origin x="438" y="54"/>
      </p:cViewPr>
      <p:guideLst>
        <p:guide orient="horz" pos="2160"/>
        <p:guide pos="3840"/>
      </p:guideLst>
    </p:cSldViewPr>
  </p:slideViewPr>
  <p:notesTextViewPr>
    <p:cViewPr>
      <p:scale>
        <a:sx n="100" d="100"/>
        <a:sy n="100" d="100"/>
      </p:scale>
      <p:origin x="0" y="0"/>
    </p:cViewPr>
  </p:notesTextViewPr>
  <p:sorterViewPr>
    <p:cViewPr>
      <p:scale>
        <a:sx n="52" d="100"/>
        <a:sy n="5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72C61-6B87-48FD-BB58-9111933FA8CD}" type="datetimeFigureOut">
              <a:rPr lang="en-US" smtClean="0"/>
              <a:pPr/>
              <a:t>9/3/2020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E1101-4B8A-4B01-B853-98D8BFF34021}" type="slidenum">
              <a:rPr lang="en-US" smtClean="0"/>
              <a:pPr/>
              <a:t>‹#›</a:t>
            </a:fld>
            <a:endParaRPr lang="en-US"/>
          </a:p>
        </p:txBody>
      </p:sp>
    </p:spTree>
    <p:extLst>
      <p:ext uri="{BB962C8B-B14F-4D97-AF65-F5344CB8AC3E}">
        <p14:creationId xmlns:p14="http://schemas.microsoft.com/office/powerpoint/2010/main" val="258996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54699-D89A-4AA9-AF8D-38B07D0AEB68}" type="slidenum">
              <a:rPr lang="en-US" smtClean="0"/>
              <a:pPr/>
              <a:t>2</a:t>
            </a:fld>
            <a:endParaRPr lang="en-US"/>
          </a:p>
        </p:txBody>
      </p:sp>
    </p:spTree>
    <p:extLst>
      <p:ext uri="{BB962C8B-B14F-4D97-AF65-F5344CB8AC3E}">
        <p14:creationId xmlns:p14="http://schemas.microsoft.com/office/powerpoint/2010/main" val="344854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6E1101-4B8A-4B01-B853-98D8BFF34021}" type="slidenum">
              <a:rPr lang="en-US" smtClean="0"/>
              <a:pPr/>
              <a:t>21</a:t>
            </a:fld>
            <a:endParaRPr lang="en-US"/>
          </a:p>
        </p:txBody>
      </p:sp>
    </p:spTree>
    <p:extLst>
      <p:ext uri="{BB962C8B-B14F-4D97-AF65-F5344CB8AC3E}">
        <p14:creationId xmlns:p14="http://schemas.microsoft.com/office/powerpoint/2010/main" val="109636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5</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243740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6</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145434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7</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146148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9</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394028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6E1101-4B8A-4B01-B853-98D8BFF34021}" type="slidenum">
              <a:rPr lang="en-US" smtClean="0"/>
              <a:pPr/>
              <a:t>10</a:t>
            </a:fld>
            <a:endParaRPr lang="en-US"/>
          </a:p>
        </p:txBody>
      </p:sp>
    </p:spTree>
    <p:extLst>
      <p:ext uri="{BB962C8B-B14F-4D97-AF65-F5344CB8AC3E}">
        <p14:creationId xmlns:p14="http://schemas.microsoft.com/office/powerpoint/2010/main" val="169258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14</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196650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18</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266524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C71992-8068-4717-85CB-AA7C033327C8}" type="slidenum">
              <a:rPr lang="en-US" smtClean="0"/>
              <a:pPr/>
              <a:t>19</a:t>
            </a:fld>
            <a:endParaRPr lang="en-US"/>
          </a:p>
        </p:txBody>
      </p:sp>
      <p:sp>
        <p:nvSpPr>
          <p:cNvPr id="5" name="Date Placeholder 4"/>
          <p:cNvSpPr>
            <a:spLocks noGrp="1"/>
          </p:cNvSpPr>
          <p:nvPr>
            <p:ph type="dt" idx="11"/>
          </p:nvPr>
        </p:nvSpPr>
        <p:spPr/>
        <p:txBody>
          <a:bodyPr/>
          <a:lstStyle/>
          <a:p>
            <a:fld id="{104AC704-8A15-4B5D-A12F-4681D5A9E737}" type="datetimeFigureOut">
              <a:rPr lang="en-US" smtClean="0"/>
              <a:pPr/>
              <a:t>9/3/2020</a:t>
            </a:fld>
            <a:endParaRPr lang="en-US"/>
          </a:p>
        </p:txBody>
      </p:sp>
      <p:sp>
        <p:nvSpPr>
          <p:cNvPr id="6" name="Footer Placeholder 5"/>
          <p:cNvSpPr>
            <a:spLocks noGrp="1"/>
          </p:cNvSpPr>
          <p:nvPr>
            <p:ph type="ftr" sz="quarter" idx="12"/>
          </p:nvPr>
        </p:nvSpPr>
        <p:spPr/>
        <p:txBody>
          <a:bodyPr/>
          <a:lstStyle/>
          <a:p>
            <a:r>
              <a:rPr lang="en-US"/>
              <a:t>nitishchandraroy5@gmail.com  </a:t>
            </a:r>
          </a:p>
        </p:txBody>
      </p:sp>
    </p:spTree>
    <p:extLst>
      <p:ext uri="{BB962C8B-B14F-4D97-AF65-F5344CB8AC3E}">
        <p14:creationId xmlns:p14="http://schemas.microsoft.com/office/powerpoint/2010/main" val="1643952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0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435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327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51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779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20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88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396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07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19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53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33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99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04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62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509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946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D8BD707-D9CF-40AE-B4C6-C98DA3205C09}" type="datetimeFigureOut">
              <a:rPr lang="en-US" smtClean="0"/>
              <a:pPr/>
              <a:t>9/3/2020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14039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icroscop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en.wikipedia.org/wiki/Microscopy" TargetMode="External"/><Relationship Id="rId4" Type="http://schemas.openxmlformats.org/officeDocument/2006/relationships/hyperlink" Target="https://bn.wikipedia.org/wiki/%E0%A6%85%E0%A6%A3%E0%A7%81%E0%A6%9C%E0%A7%80%E0%A6%AC_%E0%A6%AC%E0%A6%BF%E0%A6%9C%E0%A7%8D%E0%A6%9E%E0%A6%BE%E0%A6%A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gif"/><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39478" y="1057836"/>
            <a:ext cx="5370922" cy="1569660"/>
          </a:xfrm>
          <a:prstGeom prst="rect">
            <a:avLst/>
          </a:prstGeom>
          <a:noFill/>
        </p:spPr>
        <p:txBody>
          <a:bodyPr wrap="square" rtlCol="0">
            <a:spAutoFit/>
          </a:bodyPr>
          <a:lstStyle/>
          <a:p>
            <a:pPr algn="ctr"/>
            <a:r>
              <a:rPr lang="bn-IN" sz="9600" b="1" dirty="0" smtClean="0">
                <a:latin typeface="NikoshBAN" panose="02000000000000000000" pitchFamily="2" charset="0"/>
                <a:cs typeface="NikoshBAN" panose="02000000000000000000" pitchFamily="2" charset="0"/>
              </a:rPr>
              <a:t>স্বাগতম </a:t>
            </a:r>
            <a:endParaRPr lang="en-US" sz="96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D7837A14-F417-4B78-ABB0-ADB0D947B193}"/>
              </a:ext>
            </a:extLst>
          </p:cNvPr>
          <p:cNvSpPr/>
          <p:nvPr/>
        </p:nvSpPr>
        <p:spPr>
          <a:xfrm>
            <a:off x="2395394" y="1057836"/>
            <a:ext cx="7414665" cy="4038600"/>
          </a:xfrm>
          <a:prstGeom prst="rect">
            <a:avLst/>
          </a:prstGeom>
          <a:noFill/>
        </p:spPr>
        <p:txBody>
          <a:bodyPr wrap="square" lIns="91440" tIns="45720" rIns="91440" bIns="45720" numCol="1">
            <a:prstTxWarp prst="textArchDownPour">
              <a:avLst>
                <a:gd name="adj1" fmla="val 20931713"/>
                <a:gd name="adj2" fmla="val 27242"/>
              </a:avLst>
            </a:prstTxWarp>
            <a:spAutoFit/>
            <a:scene3d>
              <a:camera prst="obliqueTopRight"/>
              <a:lightRig rig="threePt" dir="t"/>
            </a:scene3d>
          </a:bodyPr>
          <a:lstStyle/>
          <a:p>
            <a:pPr algn="ctr"/>
            <a:r>
              <a:rPr lang="bn-BD" sz="13800" b="1" cap="all" dirty="0">
                <a:ln w="9000" cmpd="sng">
                  <a:solidFill>
                    <a:schemeClr val="accent4">
                      <a:shade val="50000"/>
                      <a:satMod val="120000"/>
                    </a:schemeClr>
                  </a:solidFill>
                  <a:prstDash val="solid"/>
                </a:ln>
                <a:solidFill>
                  <a:srgbClr val="FF0000"/>
                </a:solidFill>
                <a:effectLst>
                  <a:glow rad="139700">
                    <a:schemeClr val="accent4">
                      <a:satMod val="175000"/>
                      <a:alpha val="40000"/>
                    </a:schemeClr>
                  </a:glow>
                  <a:innerShdw blurRad="63500" dist="50800" dir="2700000">
                    <a:prstClr val="black">
                      <a:alpha val="50000"/>
                    </a:prstClr>
                  </a:innerShdw>
                  <a:reflection blurRad="12700" stA="28000" endPos="45000" dist="1000" dir="5400000" sy="-100000" algn="bl" rotWithShape="0"/>
                </a:effectLst>
              </a:rPr>
              <a:t>স্বাগতম</a:t>
            </a:r>
            <a:endParaRPr lang="en-US" sz="13800" b="1" cap="all" dirty="0">
              <a:ln w="9000" cmpd="sng">
                <a:solidFill>
                  <a:schemeClr val="accent4">
                    <a:shade val="50000"/>
                    <a:satMod val="120000"/>
                  </a:schemeClr>
                </a:solidFill>
                <a:prstDash val="solid"/>
              </a:ln>
              <a:solidFill>
                <a:srgbClr val="FF0000"/>
              </a:solidFill>
              <a:effectLst>
                <a:glow rad="139700">
                  <a:schemeClr val="accent4">
                    <a:satMod val="175000"/>
                    <a:alpha val="40000"/>
                  </a:schemeClr>
                </a:glow>
                <a:innerShdw blurRad="63500" dist="50800" dir="2700000">
                  <a:prstClr val="black">
                    <a:alpha val="50000"/>
                  </a:prstClr>
                </a:innerShdw>
                <a:reflection blurRad="12700" stA="28000" endPos="45000" dist="1000" dir="5400000" sy="-100000" algn="bl" rotWithShape="0"/>
              </a:effectLst>
            </a:endParaRPr>
          </a:p>
        </p:txBody>
      </p:sp>
      <p:pic>
        <p:nvPicPr>
          <p:cNvPr id="4" name="Picture 2" descr="G:\Animation\blomst093.gif">
            <a:extLst>
              <a:ext uri="{FF2B5EF4-FFF2-40B4-BE49-F238E27FC236}">
                <a16:creationId xmlns:a16="http://schemas.microsoft.com/office/drawing/2014/main" xmlns="" id="{2153906E-0F4D-4F4A-8E0B-367AE43DE75A}"/>
              </a:ext>
            </a:extLst>
          </p:cNvPr>
          <p:cNvPicPr>
            <a:picLocks noChangeAspect="1" noChangeArrowheads="1" noCrop="1"/>
          </p:cNvPicPr>
          <p:nvPr/>
        </p:nvPicPr>
        <p:blipFill>
          <a:blip r:embed="rId2"/>
          <a:srcRect/>
          <a:stretch>
            <a:fillRect/>
          </a:stretch>
        </p:blipFill>
        <p:spPr bwMode="auto">
          <a:xfrm>
            <a:off x="614340" y="5331277"/>
            <a:ext cx="3764102" cy="674915"/>
          </a:xfrm>
          <a:prstGeom prst="rect">
            <a:avLst/>
          </a:prstGeom>
          <a:noFill/>
        </p:spPr>
      </p:pic>
      <p:pic>
        <p:nvPicPr>
          <p:cNvPr id="5" name="Picture 2" descr="G:\Animation\blomst093.gif">
            <a:extLst>
              <a:ext uri="{FF2B5EF4-FFF2-40B4-BE49-F238E27FC236}">
                <a16:creationId xmlns:a16="http://schemas.microsoft.com/office/drawing/2014/main" xmlns="" id="{FB65418C-0C67-45A1-99AA-4563B9A4C0EF}"/>
              </a:ext>
            </a:extLst>
          </p:cNvPr>
          <p:cNvPicPr>
            <a:picLocks noChangeAspect="1" noChangeArrowheads="1" noCrop="1"/>
          </p:cNvPicPr>
          <p:nvPr/>
        </p:nvPicPr>
        <p:blipFill>
          <a:blip r:embed="rId2"/>
          <a:srcRect/>
          <a:stretch>
            <a:fillRect/>
          </a:stretch>
        </p:blipFill>
        <p:spPr bwMode="auto">
          <a:xfrm>
            <a:off x="4396919" y="5340790"/>
            <a:ext cx="3248777" cy="674915"/>
          </a:xfrm>
          <a:prstGeom prst="rect">
            <a:avLst/>
          </a:prstGeom>
          <a:noFill/>
        </p:spPr>
      </p:pic>
      <p:pic>
        <p:nvPicPr>
          <p:cNvPr id="6" name="Picture 2" descr="G:\Animation\blomst093.gif">
            <a:extLst>
              <a:ext uri="{FF2B5EF4-FFF2-40B4-BE49-F238E27FC236}">
                <a16:creationId xmlns:a16="http://schemas.microsoft.com/office/drawing/2014/main" xmlns="" id="{1B97A260-B23D-41C3-9EA4-015CDC7CECA7}"/>
              </a:ext>
            </a:extLst>
          </p:cNvPr>
          <p:cNvPicPr>
            <a:picLocks noChangeAspect="1" noChangeArrowheads="1" noCrop="1"/>
          </p:cNvPicPr>
          <p:nvPr/>
        </p:nvPicPr>
        <p:blipFill>
          <a:blip r:embed="rId2"/>
          <a:srcRect/>
          <a:stretch>
            <a:fillRect/>
          </a:stretch>
        </p:blipFill>
        <p:spPr bwMode="auto">
          <a:xfrm>
            <a:off x="7791562" y="5372667"/>
            <a:ext cx="3786099" cy="674915"/>
          </a:xfrm>
          <a:prstGeom prst="rect">
            <a:avLst/>
          </a:prstGeom>
          <a:noFill/>
        </p:spPr>
      </p:pic>
      <p:pic>
        <p:nvPicPr>
          <p:cNvPr id="7" name="Picture 4" descr="G:\Animation\flowr020.gif">
            <a:extLst>
              <a:ext uri="{FF2B5EF4-FFF2-40B4-BE49-F238E27FC236}">
                <a16:creationId xmlns:a16="http://schemas.microsoft.com/office/drawing/2014/main" xmlns="" id="{E67E6CDB-BA46-4CC0-92D5-51A557B58D77}"/>
              </a:ext>
            </a:extLst>
          </p:cNvPr>
          <p:cNvPicPr>
            <a:picLocks noChangeAspect="1" noChangeArrowheads="1" noCrop="1"/>
          </p:cNvPicPr>
          <p:nvPr/>
        </p:nvPicPr>
        <p:blipFill>
          <a:blip r:embed="rId3"/>
          <a:srcRect/>
          <a:stretch>
            <a:fillRect/>
          </a:stretch>
        </p:blipFill>
        <p:spPr bwMode="auto">
          <a:xfrm>
            <a:off x="4764745" y="1779237"/>
            <a:ext cx="2675965" cy="1875730"/>
          </a:xfrm>
          <a:prstGeom prst="rect">
            <a:avLst/>
          </a:prstGeom>
          <a:noFill/>
        </p:spPr>
      </p:pic>
      <p:pic>
        <p:nvPicPr>
          <p:cNvPr id="8" name="Picture 4" descr="G:\Animation\Blume404.gif">
            <a:extLst>
              <a:ext uri="{FF2B5EF4-FFF2-40B4-BE49-F238E27FC236}">
                <a16:creationId xmlns:a16="http://schemas.microsoft.com/office/drawing/2014/main" xmlns="" id="{3B04D155-F1FB-446A-94D0-24E56E8C12F9}"/>
              </a:ext>
            </a:extLst>
          </p:cNvPr>
          <p:cNvPicPr>
            <a:picLocks noChangeAspect="1" noChangeArrowheads="1" noCrop="1"/>
          </p:cNvPicPr>
          <p:nvPr/>
        </p:nvPicPr>
        <p:blipFill>
          <a:blip r:embed="rId4"/>
          <a:srcRect/>
          <a:stretch>
            <a:fillRect/>
          </a:stretch>
        </p:blipFill>
        <p:spPr bwMode="auto">
          <a:xfrm>
            <a:off x="4764745" y="249907"/>
            <a:ext cx="3173503" cy="731728"/>
          </a:xfrm>
          <a:prstGeom prst="rect">
            <a:avLst/>
          </a:prstGeom>
          <a:noFill/>
        </p:spPr>
      </p:pic>
      <p:sp>
        <p:nvSpPr>
          <p:cNvPr id="22" name="Rectangle 21">
            <a:extLst>
              <a:ext uri="{FF2B5EF4-FFF2-40B4-BE49-F238E27FC236}">
                <a16:creationId xmlns:a16="http://schemas.microsoft.com/office/drawing/2014/main" xmlns="" id="{CB524AFC-7C88-4220-8DD7-1484778E4E66}"/>
              </a:ext>
            </a:extLst>
          </p:cNvPr>
          <p:cNvSpPr/>
          <p:nvPr/>
        </p:nvSpPr>
        <p:spPr>
          <a:xfrm flipH="1">
            <a:off x="5917920" y="0"/>
            <a:ext cx="45719" cy="6858000"/>
          </a:xfrm>
          <a:prstGeom prst="rect">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E73773D7-80CE-495C-938F-856848BA25B0}"/>
              </a:ext>
            </a:extLst>
          </p:cNvPr>
          <p:cNvSpPr/>
          <p:nvPr/>
        </p:nvSpPr>
        <p:spPr>
          <a:xfrm>
            <a:off x="0" y="0"/>
            <a:ext cx="12191999" cy="6858000"/>
          </a:xfrm>
          <a:prstGeom prst="rect">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6">
            <a:extLst>
              <a:ext uri="{FF2B5EF4-FFF2-40B4-BE49-F238E27FC236}">
                <a16:creationId xmlns:a16="http://schemas.microsoft.com/office/drawing/2014/main" xmlns="" id="{67D29471-228A-4DA4-98CF-D3D90146F419}"/>
              </a:ext>
            </a:extLst>
          </p:cNvPr>
          <p:cNvGrpSpPr/>
          <p:nvPr/>
        </p:nvGrpSpPr>
        <p:grpSpPr>
          <a:xfrm>
            <a:off x="353268" y="295836"/>
            <a:ext cx="11838732" cy="5562600"/>
            <a:chOff x="0" y="-1"/>
            <a:chExt cx="9144000" cy="6858001"/>
          </a:xfrm>
        </p:grpSpPr>
        <p:sp>
          <p:nvSpPr>
            <p:cNvPr id="25" name="Flowchart: Delay 24">
              <a:extLst>
                <a:ext uri="{FF2B5EF4-FFF2-40B4-BE49-F238E27FC236}">
                  <a16:creationId xmlns:a16="http://schemas.microsoft.com/office/drawing/2014/main" xmlns="" id="{FD3E3A1B-CC21-4BDF-855E-7D1BBABACE52}"/>
                </a:ext>
              </a:extLst>
            </p:cNvPr>
            <p:cNvSpPr/>
            <p:nvPr/>
          </p:nvSpPr>
          <p:spPr>
            <a:xfrm rot="5400000">
              <a:off x="-2371017" y="2371016"/>
              <a:ext cx="6858000" cy="2115966"/>
            </a:xfrm>
            <a:prstGeom prst="flowChartDelay">
              <a:avLst/>
            </a:prstGeom>
            <a:solidFill>
              <a:srgbClr val="500000"/>
            </a:solidFill>
            <a:ln w="76200" cmpd="thinThick">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sp>
          <p:nvSpPr>
            <p:cNvPr id="26" name="Flowchart: Delay 25">
              <a:extLst>
                <a:ext uri="{FF2B5EF4-FFF2-40B4-BE49-F238E27FC236}">
                  <a16:creationId xmlns:a16="http://schemas.microsoft.com/office/drawing/2014/main" xmlns="" id="{08B36BE1-CDBA-4F02-9F03-ABA363440C8F}"/>
                </a:ext>
              </a:extLst>
            </p:cNvPr>
            <p:cNvSpPr/>
            <p:nvPr/>
          </p:nvSpPr>
          <p:spPr>
            <a:xfrm rot="5400000">
              <a:off x="-141694" y="2257661"/>
              <a:ext cx="6858000" cy="2342678"/>
            </a:xfrm>
            <a:prstGeom prst="flowChartDelay">
              <a:avLst/>
            </a:prstGeom>
            <a:solidFill>
              <a:srgbClr val="500000"/>
            </a:solidFill>
            <a:ln w="76200" cmpd="thinThick">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sp>
          <p:nvSpPr>
            <p:cNvPr id="27" name="Flowchart: Delay 26">
              <a:extLst>
                <a:ext uri="{FF2B5EF4-FFF2-40B4-BE49-F238E27FC236}">
                  <a16:creationId xmlns:a16="http://schemas.microsoft.com/office/drawing/2014/main" xmlns="" id="{0815D43B-25C7-45E5-9E93-93B0ED3E9ECD}"/>
                </a:ext>
              </a:extLst>
            </p:cNvPr>
            <p:cNvSpPr/>
            <p:nvPr/>
          </p:nvSpPr>
          <p:spPr>
            <a:xfrm rot="5400000">
              <a:off x="2200984" y="2257661"/>
              <a:ext cx="6858000" cy="2342678"/>
            </a:xfrm>
            <a:prstGeom prst="flowChartDelay">
              <a:avLst/>
            </a:prstGeom>
            <a:solidFill>
              <a:srgbClr val="500000"/>
            </a:solidFill>
            <a:ln w="76200" cmpd="thinThick">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sp>
          <p:nvSpPr>
            <p:cNvPr id="28" name="Flowchart: Delay 27">
              <a:extLst>
                <a:ext uri="{FF2B5EF4-FFF2-40B4-BE49-F238E27FC236}">
                  <a16:creationId xmlns:a16="http://schemas.microsoft.com/office/drawing/2014/main" xmlns="" id="{4968F371-A705-4DDE-909C-44011A14337D}"/>
                </a:ext>
              </a:extLst>
            </p:cNvPr>
            <p:cNvSpPr/>
            <p:nvPr/>
          </p:nvSpPr>
          <p:spPr>
            <a:xfrm rot="5400000">
              <a:off x="4543661" y="2257661"/>
              <a:ext cx="6858000" cy="2342678"/>
            </a:xfrm>
            <a:prstGeom prst="flowChartDelay">
              <a:avLst/>
            </a:prstGeom>
            <a:solidFill>
              <a:srgbClr val="500000"/>
            </a:solidFill>
            <a:ln w="76200" cmpd="thinThick">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grpSp>
      <p:sp>
        <p:nvSpPr>
          <p:cNvPr id="29" name="Flowchart: Stored Data 28">
            <a:extLst>
              <a:ext uri="{FF2B5EF4-FFF2-40B4-BE49-F238E27FC236}">
                <a16:creationId xmlns:a16="http://schemas.microsoft.com/office/drawing/2014/main" xmlns="" id="{5888BB26-9EB4-4291-A83C-66A9CD3C6765}"/>
              </a:ext>
            </a:extLst>
          </p:cNvPr>
          <p:cNvSpPr/>
          <p:nvPr/>
        </p:nvSpPr>
        <p:spPr>
          <a:xfrm rot="5400000">
            <a:off x="-804389" y="3494809"/>
            <a:ext cx="7252324" cy="236055"/>
          </a:xfrm>
          <a:prstGeom prst="flowChartOnlineStorage">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a:extLst>
              <a:ext uri="{FF2B5EF4-FFF2-40B4-BE49-F238E27FC236}">
                <a16:creationId xmlns:a16="http://schemas.microsoft.com/office/drawing/2014/main" xmlns="" id="{108EB8DD-A486-43E4-83DF-61ECF42CBA91}"/>
              </a:ext>
            </a:extLst>
          </p:cNvPr>
          <p:cNvSpPr/>
          <p:nvPr/>
        </p:nvSpPr>
        <p:spPr>
          <a:xfrm rot="5400000">
            <a:off x="2377352" y="3478608"/>
            <a:ext cx="7162800" cy="205582"/>
          </a:xfrm>
          <a:prstGeom prst="flowChartOnlineStorage">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a:extLst>
              <a:ext uri="{FF2B5EF4-FFF2-40B4-BE49-F238E27FC236}">
                <a16:creationId xmlns:a16="http://schemas.microsoft.com/office/drawing/2014/main" xmlns="" id="{1F6F4D84-BFAA-4F94-80B6-62D1B6EEAC05}"/>
              </a:ext>
            </a:extLst>
          </p:cNvPr>
          <p:cNvSpPr/>
          <p:nvPr/>
        </p:nvSpPr>
        <p:spPr>
          <a:xfrm rot="5400000">
            <a:off x="5522703" y="3472809"/>
            <a:ext cx="7174428" cy="202157"/>
          </a:xfrm>
          <a:prstGeom prst="flowChartOnlineStorage">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x.jpg">
            <a:extLst>
              <a:ext uri="{FF2B5EF4-FFF2-40B4-BE49-F238E27FC236}">
                <a16:creationId xmlns:a16="http://schemas.microsoft.com/office/drawing/2014/main" xmlns="" id="{B03ED39F-A26E-40BC-8946-B0A2051BB9A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39478" y="1943100"/>
            <a:ext cx="2525890" cy="2057400"/>
          </a:xfrm>
          <a:prstGeom prst="rect">
            <a:avLst/>
          </a:prstGeom>
        </p:spPr>
      </p:pic>
      <p:pic>
        <p:nvPicPr>
          <p:cNvPr id="33" name="Picture 32" descr="x.jpg">
            <a:extLst>
              <a:ext uri="{FF2B5EF4-FFF2-40B4-BE49-F238E27FC236}">
                <a16:creationId xmlns:a16="http://schemas.microsoft.com/office/drawing/2014/main" xmlns="" id="{2694DF09-5BEF-4222-937A-E5247B65143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800890" y="1828861"/>
            <a:ext cx="2525890" cy="2057400"/>
          </a:xfrm>
          <a:prstGeom prst="rect">
            <a:avLst/>
          </a:prstGeom>
        </p:spPr>
      </p:pic>
      <p:pic>
        <p:nvPicPr>
          <p:cNvPr id="34" name="Picture 33" descr="x.jpg">
            <a:extLst>
              <a:ext uri="{FF2B5EF4-FFF2-40B4-BE49-F238E27FC236}">
                <a16:creationId xmlns:a16="http://schemas.microsoft.com/office/drawing/2014/main" xmlns="" id="{CEC843D3-C927-45F1-88AA-230521D4313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943387" y="1676400"/>
            <a:ext cx="2525890" cy="2057400"/>
          </a:xfrm>
          <a:prstGeom prst="rect">
            <a:avLst/>
          </a:prstGeom>
        </p:spPr>
      </p:pic>
      <p:sp>
        <p:nvSpPr>
          <p:cNvPr id="38" name="Frame 37">
            <a:extLst>
              <a:ext uri="{FF2B5EF4-FFF2-40B4-BE49-F238E27FC236}">
                <a16:creationId xmlns:a16="http://schemas.microsoft.com/office/drawing/2014/main" xmlns="" id="{A7DF0F6F-6FDB-4631-8468-0D132FD6702A}"/>
              </a:ext>
            </a:extLst>
          </p:cNvPr>
          <p:cNvSpPr/>
          <p:nvPr/>
        </p:nvSpPr>
        <p:spPr>
          <a:xfrm>
            <a:off x="-64608" y="0"/>
            <a:ext cx="12256608" cy="6844673"/>
          </a:xfrm>
          <a:prstGeom prst="frame">
            <a:avLst>
              <a:gd name="adj1" fmla="val 1707"/>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a:extLst>
              <a:ext uri="{FF2B5EF4-FFF2-40B4-BE49-F238E27FC236}">
                <a16:creationId xmlns:a16="http://schemas.microsoft.com/office/drawing/2014/main" xmlns="" id="{5CA1F829-B4A8-45CE-9750-6B67C2DC1872}"/>
              </a:ext>
            </a:extLst>
          </p:cNvPr>
          <p:cNvSpPr/>
          <p:nvPr/>
        </p:nvSpPr>
        <p:spPr>
          <a:xfrm>
            <a:off x="-64608" y="13325"/>
            <a:ext cx="12324347" cy="6831347"/>
          </a:xfrm>
          <a:prstGeom prst="frame">
            <a:avLst>
              <a:gd name="adj1" fmla="val 2116"/>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9903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3000"/>
                                        <p:tgtEl>
                                          <p:spTgt spid="23"/>
                                        </p:tgtEl>
                                        <p:attrNameLst>
                                          <p:attrName>ppt_x</p:attrName>
                                        </p:attrNameLst>
                                      </p:cBhvr>
                                      <p:tavLst>
                                        <p:tav tm="0">
                                          <p:val>
                                            <p:strVal val="ppt_x"/>
                                          </p:val>
                                        </p:tav>
                                        <p:tav tm="100000">
                                          <p:val>
                                            <p:strVal val="0-ppt_w/2"/>
                                          </p:val>
                                        </p:tav>
                                      </p:tavLst>
                                    </p:anim>
                                    <p:anim calcmode="lin" valueType="num">
                                      <p:cBhvr additive="base">
                                        <p:cTn id="7" dur="3000"/>
                                        <p:tgtEl>
                                          <p:spTgt spid="23"/>
                                        </p:tgtEl>
                                        <p:attrNameLst>
                                          <p:attrName>ppt_y</p:attrName>
                                        </p:attrNameLst>
                                      </p:cBhvr>
                                      <p:tavLst>
                                        <p:tav tm="0">
                                          <p:val>
                                            <p:strVal val="ppt_y"/>
                                          </p:val>
                                        </p:tav>
                                        <p:tav tm="100000">
                                          <p:val>
                                            <p:strVal val="ppt_y"/>
                                          </p:val>
                                        </p:tav>
                                      </p:tavLst>
                                    </p:anim>
                                    <p:set>
                                      <p:cBhvr>
                                        <p:cTn id="8" dur="1" fill="hold">
                                          <p:stCondLst>
                                            <p:cond delay="2999"/>
                                          </p:stCondLst>
                                        </p:cTn>
                                        <p:tgtEl>
                                          <p:spTgt spid="23"/>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3000"/>
                                        <p:tgtEl>
                                          <p:spTgt spid="22"/>
                                        </p:tgtEl>
                                        <p:attrNameLst>
                                          <p:attrName>ppt_x</p:attrName>
                                        </p:attrNameLst>
                                      </p:cBhvr>
                                      <p:tavLst>
                                        <p:tav tm="0">
                                          <p:val>
                                            <p:strVal val="ppt_x"/>
                                          </p:val>
                                        </p:tav>
                                        <p:tav tm="100000">
                                          <p:val>
                                            <p:strVal val="1+ppt_w/2"/>
                                          </p:val>
                                        </p:tav>
                                      </p:tavLst>
                                    </p:anim>
                                    <p:anim calcmode="lin" valueType="num">
                                      <p:cBhvr additive="base">
                                        <p:cTn id="11" dur="3000"/>
                                        <p:tgtEl>
                                          <p:spTgt spid="22"/>
                                        </p:tgtEl>
                                        <p:attrNameLst>
                                          <p:attrName>ppt_y</p:attrName>
                                        </p:attrNameLst>
                                      </p:cBhvr>
                                      <p:tavLst>
                                        <p:tav tm="0">
                                          <p:val>
                                            <p:strVal val="ppt_y"/>
                                          </p:val>
                                        </p:tav>
                                        <p:tav tm="100000">
                                          <p:val>
                                            <p:strVal val="ppt_y"/>
                                          </p:val>
                                        </p:tav>
                                      </p:tavLst>
                                    </p:anim>
                                    <p:set>
                                      <p:cBhvr>
                                        <p:cTn id="12" dur="1" fill="hold">
                                          <p:stCondLst>
                                            <p:cond delay="2999"/>
                                          </p:stCondLst>
                                        </p:cTn>
                                        <p:tgtEl>
                                          <p:spTgt spid="22"/>
                                        </p:tgtEl>
                                        <p:attrNameLst>
                                          <p:attrName>style.visibility</p:attrName>
                                        </p:attrNameLst>
                                      </p:cBhvr>
                                      <p:to>
                                        <p:strVal val="hidden"/>
                                      </p:to>
                                    </p:set>
                                  </p:childTnLst>
                                </p:cTn>
                              </p:par>
                              <p:par>
                                <p:cTn id="13" presetID="2" presetClass="exit" presetSubtype="1" fill="hold" grpId="0" nodeType="withEffect">
                                  <p:stCondLst>
                                    <p:cond delay="0"/>
                                  </p:stCondLst>
                                  <p:childTnLst>
                                    <p:anim calcmode="lin" valueType="num">
                                      <p:cBhvr additive="base">
                                        <p:cTn id="14" dur="5000"/>
                                        <p:tgtEl>
                                          <p:spTgt spid="31"/>
                                        </p:tgtEl>
                                        <p:attrNameLst>
                                          <p:attrName>ppt_x</p:attrName>
                                        </p:attrNameLst>
                                      </p:cBhvr>
                                      <p:tavLst>
                                        <p:tav tm="0">
                                          <p:val>
                                            <p:strVal val="ppt_x"/>
                                          </p:val>
                                        </p:tav>
                                        <p:tav tm="100000">
                                          <p:val>
                                            <p:strVal val="ppt_x"/>
                                          </p:val>
                                        </p:tav>
                                      </p:tavLst>
                                    </p:anim>
                                    <p:anim calcmode="lin" valueType="num">
                                      <p:cBhvr additive="base">
                                        <p:cTn id="15" dur="5000"/>
                                        <p:tgtEl>
                                          <p:spTgt spid="31"/>
                                        </p:tgtEl>
                                        <p:attrNameLst>
                                          <p:attrName>ppt_y</p:attrName>
                                        </p:attrNameLst>
                                      </p:cBhvr>
                                      <p:tavLst>
                                        <p:tav tm="0">
                                          <p:val>
                                            <p:strVal val="ppt_y"/>
                                          </p:val>
                                        </p:tav>
                                        <p:tav tm="100000">
                                          <p:val>
                                            <p:strVal val="0-ppt_h/2"/>
                                          </p:val>
                                        </p:tav>
                                      </p:tavLst>
                                    </p:anim>
                                    <p:set>
                                      <p:cBhvr>
                                        <p:cTn id="16" dur="1" fill="hold">
                                          <p:stCondLst>
                                            <p:cond delay="4999"/>
                                          </p:stCondLst>
                                        </p:cTn>
                                        <p:tgtEl>
                                          <p:spTgt spid="31"/>
                                        </p:tgtEl>
                                        <p:attrNameLst>
                                          <p:attrName>style.visibility</p:attrName>
                                        </p:attrNameLst>
                                      </p:cBhvr>
                                      <p:to>
                                        <p:strVal val="hidden"/>
                                      </p:to>
                                    </p:set>
                                  </p:childTnLst>
                                </p:cTn>
                              </p:par>
                              <p:par>
                                <p:cTn id="17" presetID="2" presetClass="exit" presetSubtype="1" fill="hold" grpId="0" nodeType="withEffect">
                                  <p:stCondLst>
                                    <p:cond delay="0"/>
                                  </p:stCondLst>
                                  <p:childTnLst>
                                    <p:anim calcmode="lin" valueType="num">
                                      <p:cBhvr additive="base">
                                        <p:cTn id="18" dur="5000"/>
                                        <p:tgtEl>
                                          <p:spTgt spid="30"/>
                                        </p:tgtEl>
                                        <p:attrNameLst>
                                          <p:attrName>ppt_x</p:attrName>
                                        </p:attrNameLst>
                                      </p:cBhvr>
                                      <p:tavLst>
                                        <p:tav tm="0">
                                          <p:val>
                                            <p:strVal val="ppt_x"/>
                                          </p:val>
                                        </p:tav>
                                        <p:tav tm="100000">
                                          <p:val>
                                            <p:strVal val="ppt_x"/>
                                          </p:val>
                                        </p:tav>
                                      </p:tavLst>
                                    </p:anim>
                                    <p:anim calcmode="lin" valueType="num">
                                      <p:cBhvr additive="base">
                                        <p:cTn id="19" dur="5000"/>
                                        <p:tgtEl>
                                          <p:spTgt spid="30"/>
                                        </p:tgtEl>
                                        <p:attrNameLst>
                                          <p:attrName>ppt_y</p:attrName>
                                        </p:attrNameLst>
                                      </p:cBhvr>
                                      <p:tavLst>
                                        <p:tav tm="0">
                                          <p:val>
                                            <p:strVal val="ppt_y"/>
                                          </p:val>
                                        </p:tav>
                                        <p:tav tm="100000">
                                          <p:val>
                                            <p:strVal val="0-ppt_h/2"/>
                                          </p:val>
                                        </p:tav>
                                      </p:tavLst>
                                    </p:anim>
                                    <p:set>
                                      <p:cBhvr>
                                        <p:cTn id="20" dur="1" fill="hold">
                                          <p:stCondLst>
                                            <p:cond delay="4999"/>
                                          </p:stCondLst>
                                        </p:cTn>
                                        <p:tgtEl>
                                          <p:spTgt spid="30"/>
                                        </p:tgtEl>
                                        <p:attrNameLst>
                                          <p:attrName>style.visibility</p:attrName>
                                        </p:attrNameLst>
                                      </p:cBhvr>
                                      <p:to>
                                        <p:strVal val="hidden"/>
                                      </p:to>
                                    </p:set>
                                  </p:childTnLst>
                                </p:cTn>
                              </p:par>
                              <p:par>
                                <p:cTn id="21" presetID="2" presetClass="exit" presetSubtype="1" fill="hold" nodeType="withEffect">
                                  <p:stCondLst>
                                    <p:cond delay="0"/>
                                  </p:stCondLst>
                                  <p:childTnLst>
                                    <p:anim calcmode="lin" valueType="num">
                                      <p:cBhvr additive="base">
                                        <p:cTn id="22" dur="5000"/>
                                        <p:tgtEl>
                                          <p:spTgt spid="33"/>
                                        </p:tgtEl>
                                        <p:attrNameLst>
                                          <p:attrName>ppt_x</p:attrName>
                                        </p:attrNameLst>
                                      </p:cBhvr>
                                      <p:tavLst>
                                        <p:tav tm="0">
                                          <p:val>
                                            <p:strVal val="ppt_x"/>
                                          </p:val>
                                        </p:tav>
                                        <p:tav tm="100000">
                                          <p:val>
                                            <p:strVal val="ppt_x"/>
                                          </p:val>
                                        </p:tav>
                                      </p:tavLst>
                                    </p:anim>
                                    <p:anim calcmode="lin" valueType="num">
                                      <p:cBhvr additive="base">
                                        <p:cTn id="23" dur="5000"/>
                                        <p:tgtEl>
                                          <p:spTgt spid="33"/>
                                        </p:tgtEl>
                                        <p:attrNameLst>
                                          <p:attrName>ppt_y</p:attrName>
                                        </p:attrNameLst>
                                      </p:cBhvr>
                                      <p:tavLst>
                                        <p:tav tm="0">
                                          <p:val>
                                            <p:strVal val="ppt_y"/>
                                          </p:val>
                                        </p:tav>
                                        <p:tav tm="100000">
                                          <p:val>
                                            <p:strVal val="0-ppt_h/2"/>
                                          </p:val>
                                        </p:tav>
                                      </p:tavLst>
                                    </p:anim>
                                    <p:set>
                                      <p:cBhvr>
                                        <p:cTn id="24" dur="1" fill="hold">
                                          <p:stCondLst>
                                            <p:cond delay="4999"/>
                                          </p:stCondLst>
                                        </p:cTn>
                                        <p:tgtEl>
                                          <p:spTgt spid="33"/>
                                        </p:tgtEl>
                                        <p:attrNameLst>
                                          <p:attrName>style.visibility</p:attrName>
                                        </p:attrNameLst>
                                      </p:cBhvr>
                                      <p:to>
                                        <p:strVal val="hidden"/>
                                      </p:to>
                                    </p:set>
                                  </p:childTnLst>
                                </p:cTn>
                              </p:par>
                              <p:par>
                                <p:cTn id="25" presetID="2" presetClass="exit" presetSubtype="1" fill="hold" nodeType="withEffect">
                                  <p:stCondLst>
                                    <p:cond delay="0"/>
                                  </p:stCondLst>
                                  <p:childTnLst>
                                    <p:anim calcmode="lin" valueType="num">
                                      <p:cBhvr additive="base">
                                        <p:cTn id="26" dur="5000"/>
                                        <p:tgtEl>
                                          <p:spTgt spid="32"/>
                                        </p:tgtEl>
                                        <p:attrNameLst>
                                          <p:attrName>ppt_x</p:attrName>
                                        </p:attrNameLst>
                                      </p:cBhvr>
                                      <p:tavLst>
                                        <p:tav tm="0">
                                          <p:val>
                                            <p:strVal val="ppt_x"/>
                                          </p:val>
                                        </p:tav>
                                        <p:tav tm="100000">
                                          <p:val>
                                            <p:strVal val="ppt_x"/>
                                          </p:val>
                                        </p:tav>
                                      </p:tavLst>
                                    </p:anim>
                                    <p:anim calcmode="lin" valueType="num">
                                      <p:cBhvr additive="base">
                                        <p:cTn id="27" dur="5000"/>
                                        <p:tgtEl>
                                          <p:spTgt spid="32"/>
                                        </p:tgtEl>
                                        <p:attrNameLst>
                                          <p:attrName>ppt_y</p:attrName>
                                        </p:attrNameLst>
                                      </p:cBhvr>
                                      <p:tavLst>
                                        <p:tav tm="0">
                                          <p:val>
                                            <p:strVal val="ppt_y"/>
                                          </p:val>
                                        </p:tav>
                                        <p:tav tm="100000">
                                          <p:val>
                                            <p:strVal val="0-ppt_h/2"/>
                                          </p:val>
                                        </p:tav>
                                      </p:tavLst>
                                    </p:anim>
                                    <p:set>
                                      <p:cBhvr>
                                        <p:cTn id="28" dur="1" fill="hold">
                                          <p:stCondLst>
                                            <p:cond delay="4999"/>
                                          </p:stCondLst>
                                        </p:cTn>
                                        <p:tgtEl>
                                          <p:spTgt spid="32"/>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5000"/>
                                        <p:tgtEl>
                                          <p:spTgt spid="34"/>
                                        </p:tgtEl>
                                        <p:attrNameLst>
                                          <p:attrName>ppt_x</p:attrName>
                                        </p:attrNameLst>
                                      </p:cBhvr>
                                      <p:tavLst>
                                        <p:tav tm="0">
                                          <p:val>
                                            <p:strVal val="ppt_x"/>
                                          </p:val>
                                        </p:tav>
                                        <p:tav tm="100000">
                                          <p:val>
                                            <p:strVal val="ppt_x"/>
                                          </p:val>
                                        </p:tav>
                                      </p:tavLst>
                                    </p:anim>
                                    <p:anim calcmode="lin" valueType="num">
                                      <p:cBhvr additive="base">
                                        <p:cTn id="31" dur="5000"/>
                                        <p:tgtEl>
                                          <p:spTgt spid="34"/>
                                        </p:tgtEl>
                                        <p:attrNameLst>
                                          <p:attrName>ppt_y</p:attrName>
                                        </p:attrNameLst>
                                      </p:cBhvr>
                                      <p:tavLst>
                                        <p:tav tm="0">
                                          <p:val>
                                            <p:strVal val="ppt_y"/>
                                          </p:val>
                                        </p:tav>
                                        <p:tav tm="100000">
                                          <p:val>
                                            <p:strVal val="0-ppt_h/2"/>
                                          </p:val>
                                        </p:tav>
                                      </p:tavLst>
                                    </p:anim>
                                    <p:set>
                                      <p:cBhvr>
                                        <p:cTn id="32" dur="1" fill="hold">
                                          <p:stCondLst>
                                            <p:cond delay="4999"/>
                                          </p:stCondLst>
                                        </p:cTn>
                                        <p:tgtEl>
                                          <p:spTgt spid="34"/>
                                        </p:tgtEl>
                                        <p:attrNameLst>
                                          <p:attrName>style.visibility</p:attrName>
                                        </p:attrNameLst>
                                      </p:cBhvr>
                                      <p:to>
                                        <p:strVal val="hidden"/>
                                      </p:to>
                                    </p:set>
                                  </p:childTnLst>
                                </p:cTn>
                              </p:par>
                              <p:par>
                                <p:cTn id="33" presetID="2" presetClass="exit" presetSubtype="1" fill="hold" grpId="0" nodeType="withEffect">
                                  <p:stCondLst>
                                    <p:cond delay="0"/>
                                  </p:stCondLst>
                                  <p:childTnLst>
                                    <p:anim calcmode="lin" valueType="num">
                                      <p:cBhvr additive="base">
                                        <p:cTn id="34" dur="5000"/>
                                        <p:tgtEl>
                                          <p:spTgt spid="29"/>
                                        </p:tgtEl>
                                        <p:attrNameLst>
                                          <p:attrName>ppt_x</p:attrName>
                                        </p:attrNameLst>
                                      </p:cBhvr>
                                      <p:tavLst>
                                        <p:tav tm="0">
                                          <p:val>
                                            <p:strVal val="ppt_x"/>
                                          </p:val>
                                        </p:tav>
                                        <p:tav tm="100000">
                                          <p:val>
                                            <p:strVal val="ppt_x"/>
                                          </p:val>
                                        </p:tav>
                                      </p:tavLst>
                                    </p:anim>
                                    <p:anim calcmode="lin" valueType="num">
                                      <p:cBhvr additive="base">
                                        <p:cTn id="35" dur="5000"/>
                                        <p:tgtEl>
                                          <p:spTgt spid="29"/>
                                        </p:tgtEl>
                                        <p:attrNameLst>
                                          <p:attrName>ppt_y</p:attrName>
                                        </p:attrNameLst>
                                      </p:cBhvr>
                                      <p:tavLst>
                                        <p:tav tm="0">
                                          <p:val>
                                            <p:strVal val="ppt_y"/>
                                          </p:val>
                                        </p:tav>
                                        <p:tav tm="100000">
                                          <p:val>
                                            <p:strVal val="0-ppt_h/2"/>
                                          </p:val>
                                        </p:tav>
                                      </p:tavLst>
                                    </p:anim>
                                    <p:set>
                                      <p:cBhvr>
                                        <p:cTn id="36" dur="1" fill="hold">
                                          <p:stCondLst>
                                            <p:cond delay="4999"/>
                                          </p:stCondLst>
                                        </p:cTn>
                                        <p:tgtEl>
                                          <p:spTgt spid="29"/>
                                        </p:tgtEl>
                                        <p:attrNameLst>
                                          <p:attrName>style.visibility</p:attrName>
                                        </p:attrNameLst>
                                      </p:cBhvr>
                                      <p:to>
                                        <p:strVal val="hidden"/>
                                      </p:to>
                                    </p:set>
                                  </p:childTnLst>
                                </p:cTn>
                              </p:par>
                            </p:childTnLst>
                          </p:cTn>
                        </p:par>
                        <p:par>
                          <p:cTn id="37" fill="hold">
                            <p:stCondLst>
                              <p:cond delay="5000"/>
                            </p:stCondLst>
                            <p:childTnLst>
                              <p:par>
                                <p:cTn id="38" presetID="22" presetClass="emph" presetSubtype="0" repeatCount="indefinite" fill="hold" grpId="0" nodeType="afterEffect">
                                  <p:stCondLst>
                                    <p:cond delay="0"/>
                                  </p:stCondLst>
                                  <p:childTnLst>
                                    <p:animClr clrSpc="hsl" dir="cw">
                                      <p:cBhvr override="childStyle">
                                        <p:cTn id="39" dur="2000" fill="hold"/>
                                        <p:tgtEl>
                                          <p:spTgt spid="3"/>
                                        </p:tgtEl>
                                        <p:attrNameLst>
                                          <p:attrName>style.color</p:attrName>
                                        </p:attrNameLst>
                                      </p:cBhvr>
                                      <p:by>
                                        <p:hsl h="-7200000" s="0" l="0"/>
                                      </p:by>
                                    </p:animClr>
                                    <p:animClr clrSpc="hsl" dir="cw">
                                      <p:cBhvr>
                                        <p:cTn id="40" dur="2000" fill="hold"/>
                                        <p:tgtEl>
                                          <p:spTgt spid="3"/>
                                        </p:tgtEl>
                                        <p:attrNameLst>
                                          <p:attrName>fillcolor</p:attrName>
                                        </p:attrNameLst>
                                      </p:cBhvr>
                                      <p:by>
                                        <p:hsl h="-7200000" s="0" l="0"/>
                                      </p:by>
                                    </p:animClr>
                                    <p:animClr clrSpc="hsl" dir="cw">
                                      <p:cBhvr>
                                        <p:cTn id="41" dur="2000" fill="hold"/>
                                        <p:tgtEl>
                                          <p:spTgt spid="3"/>
                                        </p:tgtEl>
                                        <p:attrNameLst>
                                          <p:attrName>stroke.color</p:attrName>
                                        </p:attrNameLst>
                                      </p:cBhvr>
                                      <p:by>
                                        <p:hsl h="-7200000" s="0" l="0"/>
                                      </p:by>
                                    </p:animClr>
                                    <p:set>
                                      <p:cBhvr>
                                        <p:cTn id="42" dur="2000" fill="hold"/>
                                        <p:tgtEl>
                                          <p:spTgt spid="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22" grpId="0" animBg="1"/>
      <p:bldP spid="23" grpId="0" animBg="1"/>
      <p:bldP spid="29"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Ribbon 7"/>
          <p:cNvSpPr/>
          <p:nvPr/>
        </p:nvSpPr>
        <p:spPr>
          <a:xfrm>
            <a:off x="304800" y="228600"/>
            <a:ext cx="11582400" cy="762000"/>
          </a:xfrm>
          <a:prstGeom prst="ribbon">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0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76200" dist="50800" dir="5400000" algn="tl" rotWithShape="0">
                    <a:srgbClr val="000000">
                      <a:alpha val="65000"/>
                    </a:srgbClr>
                  </a:outerShdw>
                </a:effectLst>
                <a:latin typeface="NikoshBAN" pitchFamily="2" charset="0"/>
                <a:cs typeface="NikoshBAN" pitchFamily="2" charset="0"/>
              </a:rPr>
              <a:t>পাঠ</a:t>
            </a:r>
            <a:r>
              <a:rPr lang="en-US" sz="40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76200" dist="50800" dir="5400000" algn="tl" rotWithShape="0">
                    <a:srgbClr val="000000">
                      <a:alpha val="65000"/>
                    </a:srgbClr>
                  </a:outerShdw>
                </a:effectLst>
                <a:latin typeface="NikoshBAN" pitchFamily="2" charset="0"/>
                <a:cs typeface="NikoshBAN" pitchFamily="2" charset="0"/>
              </a:rPr>
              <a:t>উপস্থাপন</a:t>
            </a:r>
            <a:endParaRPr lang="en-US" sz="4000" b="1" spc="5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7" name="Rectangle 26"/>
          <p:cNvSpPr/>
          <p:nvPr/>
        </p:nvSpPr>
        <p:spPr>
          <a:xfrm>
            <a:off x="457200" y="1029816"/>
            <a:ext cx="11430000"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buFont typeface="Wingdings" pitchFamily="2" charset="2"/>
              <a:buChar char="Ø"/>
            </a:pPr>
            <a:r>
              <a:rPr lang="bn-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অণুবীক্ষণ যন্ত্র </a:t>
            </a:r>
            <a:r>
              <a:rPr lang="bn-I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কাকে বলে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just">
              <a:buFont typeface="Wingdings" pitchFamily="2" charset="2"/>
              <a:buChar char="Ø"/>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যে যন্ত্রের সাহায্যে অতি ক্ষুদ্র কোনো বস্তুকে বহুগুণ বড় করে দেখা যায় তাকে অণুবীক্ষণ যন্ত্র বলে। </a:t>
            </a:r>
            <a:r>
              <a:rPr lang="bn-BD" sz="2400" b="1" dirty="0">
                <a:latin typeface="NikoshBAN" panose="02000000000000000000" pitchFamily="2" charset="0"/>
                <a:cs typeface="NikoshBAN" panose="02000000000000000000" pitchFamily="2" charset="0"/>
              </a:rPr>
              <a:t>অণুবীক্ষণযন্ত্র</a:t>
            </a:r>
            <a:r>
              <a:rPr lang="bn-BD"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hlinkClick r:id="rId3" tooltip="en:Microscope"/>
              </a:rPr>
              <a:t>Microscope</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hlinkClick r:id="rId4" tooltip="অণুজীব বিজ্ঞান"/>
              </a:rPr>
              <a:t>অণুজীব বিজ্ঞান</a:t>
            </a:r>
            <a:r>
              <a:rPr lang="bn-BD" sz="2400" dirty="0">
                <a:latin typeface="NikoshBAN" panose="02000000000000000000" pitchFamily="2" charset="0"/>
                <a:cs typeface="NikoshBAN" panose="02000000000000000000" pitchFamily="2" charset="0"/>
              </a:rPr>
              <a:t> পরীক্ষাগারের এক অত্যন্ত গুরুত্বপূর্ণ যন্ত্র। এই যন্ত্রের সাহায্যে যে সকল বস্তু খালি চোখে দেখা যায় না তাদের দেখা যায়। এর সাহায্যে কোনো বস্তুকে প্রায় ১০০ থেকে ৪০০০০০০ গুন বড় করে দেখা যায়। যে বিষয়ে অনূবীক্ষণযন্ত্রের গঠন ও কার্যপ্রনালী আলোচনা করা হয় তাকে মাইক্রোস্কোপি </a:t>
            </a:r>
            <a:r>
              <a:rPr lang="en-US" sz="2400" dirty="0">
                <a:latin typeface="NikoshBAN" panose="02000000000000000000" pitchFamily="2" charset="0"/>
                <a:cs typeface="NikoshBAN" panose="02000000000000000000" pitchFamily="2" charset="0"/>
                <a:hlinkClick r:id="rId5" tooltip="en:Microscopy"/>
              </a:rPr>
              <a:t>Microscopy</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বলে।</a:t>
            </a:r>
            <a:r>
              <a:rPr lang="bn-I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bn-IN"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5" name="Frame 14"/>
          <p:cNvSpPr/>
          <p:nvPr/>
        </p:nvSpPr>
        <p:spPr>
          <a:xfrm>
            <a:off x="0" y="0"/>
            <a:ext cx="12192000" cy="6858000"/>
          </a:xfrm>
          <a:prstGeom prst="frame">
            <a:avLst>
              <a:gd name="adj1" fmla="val 3066"/>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04800" y="3886200"/>
            <a:ext cx="11582400" cy="1938992"/>
          </a:xfrm>
          <a:prstGeom prst="rect">
            <a:avLst/>
          </a:prstGeom>
          <a:solidFill>
            <a:schemeClr val="accent3">
              <a:lumMod val="20000"/>
              <a:lumOff val="80000"/>
            </a:schemeClr>
          </a:solidFill>
        </p:spPr>
        <p:txBody>
          <a:bodyPr wrap="square" rtlCol="0">
            <a:spAutoFit/>
          </a:bodyPr>
          <a:lstStyle/>
          <a:p>
            <a:r>
              <a:rPr lang="bn-BD" sz="2400" b="1" dirty="0">
                <a:latin typeface="NikoshBAN" panose="02000000000000000000" pitchFamily="2" charset="0"/>
                <a:cs typeface="NikoshBAN" panose="02000000000000000000" pitchFamily="2" charset="0"/>
              </a:rPr>
              <a:t>অণুবীক্ষণ যন্ত্র সর্ব প্রথম কে </a:t>
            </a:r>
            <a:r>
              <a:rPr lang="bn-IN" sz="2400" b="1" dirty="0">
                <a:latin typeface="NikoshBAN" panose="02000000000000000000" pitchFamily="2" charset="0"/>
                <a:cs typeface="NikoshBAN" panose="02000000000000000000" pitchFamily="2" charset="0"/>
              </a:rPr>
              <a:t>আ</a:t>
            </a:r>
            <a:r>
              <a:rPr lang="bn-BD" sz="2400" b="1" dirty="0" smtClean="0">
                <a:latin typeface="NikoshBAN" panose="02000000000000000000" pitchFamily="2" charset="0"/>
                <a:cs typeface="NikoshBAN" panose="02000000000000000000" pitchFamily="2" charset="0"/>
              </a:rPr>
              <a:t>বিষ্কার </a:t>
            </a:r>
            <a:r>
              <a:rPr lang="bn-BD" sz="2400" b="1" dirty="0">
                <a:latin typeface="NikoshBAN" panose="02000000000000000000" pitchFamily="2" charset="0"/>
                <a:cs typeface="NikoshBAN" panose="02000000000000000000" pitchFamily="2" charset="0"/>
              </a:rPr>
              <a:t>করেন তা শনাক্ত করা খুব একটা সহজ নয়। তবে ধারণা করা হয়, প্রথমদিককার অণুবীক্ষণ যন্ত্র তৈরি হয়েছিল ১৫৯০ সালে নেদারল্যান্ড-এর মিডেলবার্গে । আর প্রথমদিককার অণুবীক্ষণ যন্ত্র আবিষ্কারের কৃতিত্ব দেয়া হয় আই গ্লাস প্রস্তুতকারী হ্যান্স লিপারশে এবং জ্যাচারিয়াস জনসেনকে। তবে অণুবীক্ষণ যন্ত্র আবিষ্কারের সবচেয়ে গুরুত্বপূর্ণ অবদানটি রাখেন অ্যান্টনি ভন লিউয়েনহোয়েক। তিনি তামার পাতের একটি নল তৈরি করে তার মধ্যে একটি লেন্স পুরে দিলেন। এতে ছোট জিনিসকে বড় করে দেখার সুবিধা হলো অনেক।</a:t>
            </a:r>
            <a:endParaRPr lang="en-US" sz="2400" b="1" dirty="0">
              <a:latin typeface="NikoshBAN" panose="02000000000000000000" pitchFamily="2" charset="0"/>
              <a:cs typeface="NikoshBAN" panose="02000000000000000000" pitchFamily="2" charset="0"/>
            </a:endParaRPr>
          </a:p>
        </p:txBody>
      </p:sp>
      <p:sp>
        <p:nvSpPr>
          <p:cNvPr id="3" name="TextBox 2"/>
          <p:cNvSpPr txBox="1"/>
          <p:nvPr/>
        </p:nvSpPr>
        <p:spPr>
          <a:xfrm>
            <a:off x="762000" y="3276600"/>
            <a:ext cx="4038600" cy="584775"/>
          </a:xfrm>
          <a:prstGeom prst="rect">
            <a:avLst/>
          </a:prstGeom>
          <a:solidFill>
            <a:schemeClr val="accent3">
              <a:lumMod val="40000"/>
              <a:lumOff val="60000"/>
            </a:schemeClr>
          </a:solidFill>
        </p:spPr>
        <p:txBody>
          <a:bodyPr wrap="square" rtlCol="0">
            <a:spAutoFit/>
          </a:bodyPr>
          <a:lstStyle/>
          <a:p>
            <a:pPr marL="285750" indent="-285750">
              <a:buFont typeface="Wingdings" panose="05000000000000000000" pitchFamily="2" charset="2"/>
              <a:buChar char="Ø"/>
            </a:pPr>
            <a:r>
              <a:rPr lang="bn-IN" sz="3200" dirty="0" smtClean="0">
                <a:latin typeface="NikoshBAN" panose="02000000000000000000" pitchFamily="2" charset="0"/>
                <a:cs typeface="NikoshBAN" panose="02000000000000000000" pitchFamily="2" charset="0"/>
              </a:rPr>
              <a:t>অণুবীক্ষণ যন্ত্রের আবিষ্কারক </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8861537" y="3750330"/>
            <a:ext cx="3025663" cy="2810114"/>
            <a:chOff x="7543800" y="3753742"/>
            <a:chExt cx="3025663" cy="2810114"/>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9189" y="3753742"/>
              <a:ext cx="2940274" cy="2481263"/>
            </a:xfrm>
            <a:prstGeom prst="rect">
              <a:avLst/>
            </a:prstGeom>
          </p:spPr>
        </p:pic>
        <p:sp>
          <p:nvSpPr>
            <p:cNvPr id="6" name="TextBox 5"/>
            <p:cNvSpPr txBox="1"/>
            <p:nvPr/>
          </p:nvSpPr>
          <p:spPr>
            <a:xfrm>
              <a:off x="7543800" y="6188005"/>
              <a:ext cx="3025663" cy="375851"/>
            </a:xfrm>
            <a:prstGeom prst="rect">
              <a:avLst/>
            </a:prstGeom>
            <a:noFill/>
          </p:spPr>
          <p:txBody>
            <a:bodyPr wrap="square" rtlCol="0">
              <a:spAutoFit/>
            </a:bodyPr>
            <a:lstStyle/>
            <a:p>
              <a:r>
                <a:rPr lang="bn-IN" dirty="0" smtClean="0"/>
                <a:t>অ্যান্টনি ভন লিউয়েন হুক </a:t>
              </a:r>
              <a:endParaRPr lang="en-US" dirty="0"/>
            </a:p>
          </p:txBody>
        </p:sp>
      </p:grpSp>
    </p:spTree>
    <p:extLst>
      <p:ext uri="{BB962C8B-B14F-4D97-AF65-F5344CB8AC3E}">
        <p14:creationId xmlns:p14="http://schemas.microsoft.com/office/powerpoint/2010/main" val="404819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58000"/>
          </a:xfrm>
          <a:prstGeom prst="rect">
            <a:avLst/>
          </a:prstGeom>
          <a:solidFill>
            <a:schemeClr val="accent4">
              <a:lumMod val="40000"/>
              <a:lumOff val="60000"/>
            </a:schemeClr>
          </a:solidFill>
        </p:spPr>
        <p:txBody>
          <a:bodyPr wrap="square" rtlCol="0">
            <a:spAutoFit/>
          </a:bodyPr>
          <a:lstStyle/>
          <a:p>
            <a:endParaRPr lang="en-US" dirty="0"/>
          </a:p>
        </p:txBody>
      </p:sp>
      <p:sp>
        <p:nvSpPr>
          <p:cNvPr id="3" name="Rectangle 2"/>
          <p:cNvSpPr/>
          <p:nvPr/>
        </p:nvSpPr>
        <p:spPr>
          <a:xfrm>
            <a:off x="1137" y="-76200"/>
            <a:ext cx="12192000" cy="693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685800"/>
            <a:ext cx="5943600" cy="584775"/>
          </a:xfrm>
          <a:prstGeom prst="rect">
            <a:avLst/>
          </a:prstGeom>
          <a:noFill/>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অণুবীক্ষণ যন্ত্রের প্রকারভেদ </a:t>
            </a:r>
            <a:endParaRPr lang="en-US" sz="3200" b="1" dirty="0">
              <a:latin typeface="NikoshBAN" panose="02000000000000000000" pitchFamily="2" charset="0"/>
              <a:cs typeface="NikoshBAN" panose="02000000000000000000" pitchFamily="2" charset="0"/>
            </a:endParaRPr>
          </a:p>
        </p:txBody>
      </p:sp>
      <p:sp>
        <p:nvSpPr>
          <p:cNvPr id="5" name="Down Arrow 4"/>
          <p:cNvSpPr/>
          <p:nvPr/>
        </p:nvSpPr>
        <p:spPr>
          <a:xfrm>
            <a:off x="6019800" y="1066800"/>
            <a:ext cx="609600" cy="1066800"/>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209800" y="2133600"/>
            <a:ext cx="8001000" cy="457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43000" y="2133600"/>
            <a:ext cx="10363200" cy="990600"/>
            <a:chOff x="1143000" y="2133600"/>
            <a:chExt cx="10363200" cy="990600"/>
          </a:xfrm>
        </p:grpSpPr>
        <p:sp>
          <p:nvSpPr>
            <p:cNvPr id="8" name="Rectangle 7"/>
            <p:cNvSpPr/>
            <p:nvPr/>
          </p:nvSpPr>
          <p:spPr>
            <a:xfrm>
              <a:off x="1143000" y="2133600"/>
              <a:ext cx="103632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143000" y="2438400"/>
              <a:ext cx="228600" cy="68580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268871" y="2438400"/>
              <a:ext cx="228600" cy="68580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1277600" y="2438400"/>
              <a:ext cx="228600" cy="68580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57200" y="3124200"/>
            <a:ext cx="1752600" cy="954107"/>
          </a:xfrm>
          <a:prstGeom prst="rect">
            <a:avLst/>
          </a:prstGeom>
          <a:solidFill>
            <a:schemeClr val="accent4">
              <a:lumMod val="40000"/>
              <a:lumOff val="60000"/>
            </a:schemeClr>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আলোক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অণুবীক্ষণ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যন্ত্র</a:t>
            </a:r>
            <a:r>
              <a:rPr lang="en-US" sz="2800" dirty="0" smtClean="0">
                <a:latin typeface="NikoshBAN" panose="02000000000000000000" pitchFamily="2" charset="0"/>
                <a:cs typeface="NikoshBAN" panose="02000000000000000000" pitchFamily="2" charset="0"/>
              </a:rPr>
              <a:t> </a:t>
            </a:r>
          </a:p>
        </p:txBody>
      </p:sp>
      <p:sp>
        <p:nvSpPr>
          <p:cNvPr id="10" name="TextBox 9"/>
          <p:cNvSpPr txBox="1"/>
          <p:nvPr/>
        </p:nvSpPr>
        <p:spPr>
          <a:xfrm>
            <a:off x="5638800" y="3124200"/>
            <a:ext cx="2057400" cy="954107"/>
          </a:xfrm>
          <a:prstGeom prst="rect">
            <a:avLst/>
          </a:prstGeom>
          <a:solidFill>
            <a:schemeClr val="accent3">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রঞ্জন রশ্মি অণুবীক্ষণ যন্ত্র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9677400" y="3124200"/>
            <a:ext cx="2286000" cy="954107"/>
          </a:xfrm>
          <a:prstGeom prst="rect">
            <a:avLst/>
          </a:prstGeom>
          <a:solidFill>
            <a:schemeClr val="accent3">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ইলেক্ট্রন অণুবীক্ষণ যন্ত্র </a:t>
            </a:r>
            <a:endParaRPr lang="en-US" sz="2800" dirty="0">
              <a:latin typeface="NikoshBAN" panose="02000000000000000000" pitchFamily="2" charset="0"/>
              <a:cs typeface="NikoshBAN" panose="02000000000000000000" pitchFamily="2" charset="0"/>
            </a:endParaRPr>
          </a:p>
        </p:txBody>
      </p:sp>
      <p:sp>
        <p:nvSpPr>
          <p:cNvPr id="14" name="Down Arrow 13"/>
          <p:cNvSpPr/>
          <p:nvPr/>
        </p:nvSpPr>
        <p:spPr>
          <a:xfrm>
            <a:off x="1219200" y="4078307"/>
            <a:ext cx="381000" cy="646093"/>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8200" y="4953000"/>
            <a:ext cx="3429000" cy="461665"/>
          </a:xfrm>
          <a:prstGeom prst="rect">
            <a:avLst/>
          </a:prstGeom>
          <a:solidFill>
            <a:schemeClr val="accent2">
              <a:lumMod val="60000"/>
              <a:lumOff val="4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১. সরল অণুবীক্ষণ যন্ত্র </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838200" y="5715000"/>
            <a:ext cx="3505200" cy="461665"/>
          </a:xfrm>
          <a:prstGeom prst="rect">
            <a:avLst/>
          </a:prstGeom>
          <a:solidFill>
            <a:schemeClr val="accent2">
              <a:lumMod val="60000"/>
              <a:lumOff val="4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২. যৌগিক অণুবীক্ষণ যন্ত্র </a:t>
            </a:r>
            <a:endParaRPr lang="en-US" sz="2400" dirty="0">
              <a:latin typeface="NikoshBAN" panose="02000000000000000000" pitchFamily="2" charset="0"/>
              <a:cs typeface="NikoshBAN" panose="02000000000000000000" pitchFamily="2" charset="0"/>
            </a:endParaRPr>
          </a:p>
        </p:txBody>
      </p:sp>
      <p:sp>
        <p:nvSpPr>
          <p:cNvPr id="18" name="Frame 17"/>
          <p:cNvSpPr/>
          <p:nvPr/>
        </p:nvSpPr>
        <p:spPr>
          <a:xfrm>
            <a:off x="9099" y="7620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02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58000"/>
          </a:xfrm>
          <a:prstGeom prst="rect">
            <a:avLst/>
          </a:prstGeom>
          <a:solidFill>
            <a:schemeClr val="accent1">
              <a:lumMod val="20000"/>
              <a:lumOff val="80000"/>
            </a:schemeClr>
          </a:solidFill>
        </p:spPr>
        <p:txBody>
          <a:bodyPr wrap="square" rtlCol="0">
            <a:spAutoFit/>
          </a:bodyPr>
          <a:lstStyle/>
          <a:p>
            <a:endParaRPr lang="en-US" dirty="0"/>
          </a:p>
        </p:txBody>
      </p:sp>
      <p:sp>
        <p:nvSpPr>
          <p:cNvPr id="3" name="TextBox 2"/>
          <p:cNvSpPr txBox="1"/>
          <p:nvPr/>
        </p:nvSpPr>
        <p:spPr>
          <a:xfrm>
            <a:off x="3699870" y="371480"/>
            <a:ext cx="4343400" cy="646331"/>
          </a:xfrm>
          <a:prstGeom prst="rect">
            <a:avLst/>
          </a:prstGeom>
          <a:solidFill>
            <a:schemeClr val="accent3">
              <a:lumMod val="60000"/>
              <a:lumOff val="4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      সরল অণুবীক্ষণ যন্ত্র </a:t>
            </a:r>
            <a:endParaRPr lang="en-US" sz="3600" dirty="0">
              <a:latin typeface="NikoshBAN" panose="02000000000000000000" pitchFamily="2" charset="0"/>
              <a:cs typeface="NikoshBAN" panose="02000000000000000000" pitchFamily="2" charset="0"/>
            </a:endParaRPr>
          </a:p>
        </p:txBody>
      </p:sp>
      <p:grpSp>
        <p:nvGrpSpPr>
          <p:cNvPr id="7" name="Group 6"/>
          <p:cNvGrpSpPr/>
          <p:nvPr/>
        </p:nvGrpSpPr>
        <p:grpSpPr>
          <a:xfrm>
            <a:off x="283570" y="1055301"/>
            <a:ext cx="5615296" cy="5880100"/>
            <a:chOff x="0" y="813643"/>
            <a:chExt cx="5615296" cy="58801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643"/>
              <a:ext cx="5588000" cy="5880100"/>
            </a:xfrm>
            <a:prstGeom prst="rect">
              <a:avLst/>
            </a:prstGeom>
          </p:spPr>
        </p:pic>
        <p:sp>
          <p:nvSpPr>
            <p:cNvPr id="6" name="TextBox 5"/>
            <p:cNvSpPr txBox="1"/>
            <p:nvPr/>
          </p:nvSpPr>
          <p:spPr>
            <a:xfrm>
              <a:off x="27296" y="5855543"/>
              <a:ext cx="5588000" cy="838200"/>
            </a:xfrm>
            <a:prstGeom prst="rect">
              <a:avLst/>
            </a:prstGeom>
            <a:solidFill>
              <a:schemeClr val="accent3">
                <a:lumMod val="40000"/>
                <a:lumOff val="60000"/>
              </a:schemeClr>
            </a:solidFill>
          </p:spPr>
          <p:txBody>
            <a:bodyPr wrap="square" rtlCol="0">
              <a:spAutoFit/>
            </a:bodyPr>
            <a:lstStyle/>
            <a:p>
              <a:endParaRPr lang="en-US" dirty="0"/>
            </a:p>
          </p:txBody>
        </p:sp>
      </p:grpSp>
      <p:grpSp>
        <p:nvGrpSpPr>
          <p:cNvPr id="9" name="Group 8"/>
          <p:cNvGrpSpPr/>
          <p:nvPr/>
        </p:nvGrpSpPr>
        <p:grpSpPr>
          <a:xfrm>
            <a:off x="6858000" y="2895600"/>
            <a:ext cx="4597400" cy="3225364"/>
            <a:chOff x="6858000" y="2895600"/>
            <a:chExt cx="4597400" cy="32253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895600"/>
              <a:ext cx="4597400" cy="3197415"/>
            </a:xfrm>
            <a:prstGeom prst="rect">
              <a:avLst/>
            </a:prstGeom>
          </p:spPr>
        </p:pic>
        <p:sp>
          <p:nvSpPr>
            <p:cNvPr id="8" name="TextBox 7"/>
            <p:cNvSpPr txBox="1"/>
            <p:nvPr/>
          </p:nvSpPr>
          <p:spPr>
            <a:xfrm>
              <a:off x="6858000" y="5751632"/>
              <a:ext cx="3810000" cy="369332"/>
            </a:xfrm>
            <a:prstGeom prst="rect">
              <a:avLst/>
            </a:prstGeom>
            <a:solidFill>
              <a:schemeClr val="bg1"/>
            </a:solidFill>
          </p:spPr>
          <p:txBody>
            <a:bodyPr wrap="square" rtlCol="0">
              <a:spAutoFit/>
            </a:bodyPr>
            <a:lstStyle/>
            <a:p>
              <a:endParaRPr lang="en-US" dirty="0"/>
            </a:p>
          </p:txBody>
        </p:sp>
      </p:grpSp>
      <p:sp>
        <p:nvSpPr>
          <p:cNvPr id="10" name="TextBox 9"/>
          <p:cNvSpPr txBox="1"/>
          <p:nvPr/>
        </p:nvSpPr>
        <p:spPr>
          <a:xfrm>
            <a:off x="6364785" y="1330849"/>
            <a:ext cx="5334000" cy="830997"/>
          </a:xfrm>
          <a:prstGeom prst="rect">
            <a:avLst/>
          </a:prstGeom>
          <a:solidFill>
            <a:schemeClr val="accent1">
              <a:lumMod val="40000"/>
              <a:lumOff val="60000"/>
            </a:schemeClr>
          </a:solidFill>
        </p:spPr>
        <p:txBody>
          <a:bodyPr wrap="square" rtlCol="0">
            <a:spAutoFit/>
          </a:bodyPr>
          <a:lstStyle/>
          <a:p>
            <a:pPr algn="just"/>
            <a:r>
              <a:rPr lang="bn-IN" sz="2400" dirty="0" smtClean="0">
                <a:latin typeface="NikoshBAN" panose="02000000000000000000" pitchFamily="2" charset="0"/>
                <a:cs typeface="NikoshBAN" panose="02000000000000000000" pitchFamily="2" charset="0"/>
              </a:rPr>
              <a:t>সরল অণুবীক্ষণ যন্ত্র স্বল্প ফোকাস দুরত্বের একটি উত্তল লেন্স। </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4499970" y="6059711"/>
            <a:ext cx="4267200" cy="461665"/>
          </a:xfrm>
          <a:prstGeom prst="rect">
            <a:avLst/>
          </a:prstGeom>
          <a:solidFill>
            <a:schemeClr val="accent5">
              <a:lumMod val="60000"/>
              <a:lumOff val="40000"/>
            </a:schemeClr>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চিত্রে দুইটি সরল অণুবীক্ষণ যন্ত্র </a:t>
            </a:r>
            <a:endParaRPr lang="en-US" sz="2400" dirty="0">
              <a:latin typeface="NikoshBAN" panose="02000000000000000000" pitchFamily="2" charset="0"/>
              <a:cs typeface="NikoshBAN" panose="02000000000000000000" pitchFamily="2" charset="0"/>
            </a:endParaRPr>
          </a:p>
        </p:txBody>
      </p:sp>
      <p:sp>
        <p:nvSpPr>
          <p:cNvPr id="12" name="Frame 11"/>
          <p:cNvSpPr/>
          <p:nvPr/>
        </p:nvSpPr>
        <p:spPr>
          <a:xfrm>
            <a:off x="152400" y="15240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24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25" y="152400"/>
            <a:ext cx="12192000" cy="6858000"/>
          </a:xfrm>
          <a:prstGeom prst="rect">
            <a:avLst/>
          </a:prstGeom>
          <a:solidFill>
            <a:schemeClr val="accent2">
              <a:lumMod val="40000"/>
              <a:lumOff val="60000"/>
            </a:schemeClr>
          </a:solidFill>
        </p:spPr>
        <p:txBody>
          <a:bodyPr wrap="square" rtlCol="0">
            <a:spAutoFit/>
          </a:bodyPr>
          <a:lstStyle/>
          <a:p>
            <a:endParaRPr lang="en-US" dirty="0"/>
          </a:p>
        </p:txBody>
      </p:sp>
      <p:sp>
        <p:nvSpPr>
          <p:cNvPr id="3" name="TextBox 2"/>
          <p:cNvSpPr txBox="1"/>
          <p:nvPr/>
        </p:nvSpPr>
        <p:spPr>
          <a:xfrm>
            <a:off x="4200525" y="520482"/>
            <a:ext cx="3124200" cy="523220"/>
          </a:xfrm>
          <a:prstGeom prst="rect">
            <a:avLst/>
          </a:prstGeom>
          <a:solidFill>
            <a:schemeClr val="tx2">
              <a:lumMod val="60000"/>
              <a:lumOff val="4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যৌগিক অণুবীক্ষণ যন্ত্র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0" y="914400"/>
            <a:ext cx="4038600" cy="461665"/>
          </a:xfrm>
          <a:prstGeom prst="rect">
            <a:avLst/>
          </a:prstGeom>
          <a:solidFill>
            <a:schemeClr val="accent1">
              <a:lumMod val="40000"/>
              <a:lumOff val="60000"/>
            </a:schemeClr>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স্বল্প ফোকাস দুরত্বের দুইটি উত্তল লেন্স। </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125" y="914400"/>
            <a:ext cx="3190875" cy="3745810"/>
          </a:xfrm>
          <a:prstGeom prst="rect">
            <a:avLst/>
          </a:prstGeom>
        </p:spPr>
      </p:pic>
      <p:sp>
        <p:nvSpPr>
          <p:cNvPr id="6" name="TextBox 5"/>
          <p:cNvSpPr txBox="1"/>
          <p:nvPr/>
        </p:nvSpPr>
        <p:spPr>
          <a:xfrm>
            <a:off x="8625591" y="4800600"/>
            <a:ext cx="3352800" cy="461665"/>
          </a:xfrm>
          <a:prstGeom prst="rect">
            <a:avLst/>
          </a:prstGeom>
          <a:solidFill>
            <a:schemeClr val="tx2">
              <a:lumMod val="40000"/>
              <a:lumOff val="6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গ্যালিলিও (১৫৬৪-১৬৪২) , ইতালি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685800" y="1752600"/>
            <a:ext cx="7772400" cy="461665"/>
          </a:xfrm>
          <a:prstGeom prst="rect">
            <a:avLst/>
          </a:prstGeom>
          <a:solidFill>
            <a:schemeClr val="accent3">
              <a:lumMod val="60000"/>
              <a:lumOff val="40000"/>
            </a:schemeClr>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ইতালির বিজ্ঞানী গ্যালিলিও ১৬২৪ সালে এ অণুবীক্ষণ যন্ত্র আবিষ্কার করেন। </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114300" y="3437888"/>
            <a:ext cx="3810000" cy="1569660"/>
          </a:xfrm>
          <a:prstGeom prst="rect">
            <a:avLst/>
          </a:prstGeom>
          <a:solidFill>
            <a:schemeClr val="accent1">
              <a:lumMod val="60000"/>
              <a:lumOff val="40000"/>
            </a:schemeClr>
          </a:solidFill>
        </p:spPr>
        <p:txBody>
          <a:bodyPr wrap="square" rtlCol="0">
            <a:spAutoFit/>
          </a:bodyPr>
          <a:lstStyle/>
          <a:p>
            <a:pPr algn="just"/>
            <a:r>
              <a:rPr lang="en-US" sz="2400" dirty="0" err="1" smtClean="0">
                <a:latin typeface="NikoshBAN" panose="02000000000000000000" pitchFamily="2" charset="0"/>
                <a:cs typeface="NikoshBAN" panose="02000000000000000000" pitchFamily="2" charset="0"/>
              </a:rPr>
              <a:t>চলো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যৌগিক অণুবীক্ষণ যন্ত্রের ব্যবহার</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নেই</a:t>
            </a:r>
            <a:endParaRPr lang="en-US" sz="2400" dirty="0" smtClean="0">
              <a:latin typeface="NikoshBAN" panose="02000000000000000000" pitchFamily="2" charset="0"/>
              <a:cs typeface="NikoshBAN" panose="02000000000000000000" pitchFamily="2" charset="0"/>
            </a:endParaRPr>
          </a:p>
          <a:p>
            <a:pPr algn="just"/>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381000" y="2787305"/>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2275821"/>
            <a:ext cx="4791074" cy="4810848"/>
          </a:xfrm>
          <a:prstGeom prst="rect">
            <a:avLst/>
          </a:prstGeom>
        </p:spPr>
      </p:pic>
      <p:sp>
        <p:nvSpPr>
          <p:cNvPr id="14" name="Frame 13"/>
          <p:cNvSpPr/>
          <p:nvPr/>
        </p:nvSpPr>
        <p:spPr>
          <a:xfrm>
            <a:off x="0"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49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38200" y="1143000"/>
            <a:ext cx="2895600" cy="523220"/>
          </a:xfrm>
          <a:prstGeom prst="rect">
            <a:avLst/>
          </a:prstGeom>
          <a:solidFill>
            <a:schemeClr val="accent2">
              <a:lumMod val="40000"/>
              <a:lumOff val="6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স্টেইনিং(</a:t>
            </a:r>
            <a:r>
              <a:rPr lang="en-US" sz="2800" dirty="0" smtClean="0">
                <a:latin typeface="NikoshBAN" panose="02000000000000000000" pitchFamily="2" charset="0"/>
                <a:cs typeface="NikoshBAN" panose="02000000000000000000" pitchFamily="2" charset="0"/>
              </a:rPr>
              <a:t>Staining):</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762000" y="1828800"/>
            <a:ext cx="10591800" cy="830997"/>
          </a:xfrm>
          <a:prstGeom prst="rect">
            <a:avLst/>
          </a:prstGeom>
          <a:solidFill>
            <a:schemeClr val="accent3">
              <a:lumMod val="60000"/>
              <a:lumOff val="4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টিস্যুর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স্তরকে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অণুবীক্ষণ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তাহ</a:t>
            </a:r>
            <a:r>
              <a:rPr lang="bn-IN" sz="2400" dirty="0" smtClean="0">
                <a:latin typeface="NikoshBAN" panose="02000000000000000000" pitchFamily="2" charset="0"/>
                <a:cs typeface="NikoshBAN" panose="02000000000000000000" pitchFamily="2" charset="0"/>
              </a:rPr>
              <a:t>লে কোষ বা টিস্যুটি স্পষ্ট দেখা যায় আর এই পদ্মতির নামই স্লাইড স্টেইনিং।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990600" y="3276600"/>
            <a:ext cx="2971800" cy="523220"/>
          </a:xfrm>
          <a:prstGeom prst="rect">
            <a:avLst/>
          </a:prstGeom>
          <a:solidFill>
            <a:schemeClr val="bg2">
              <a:lumMod val="75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স্টেইন( </a:t>
            </a:r>
            <a:r>
              <a:rPr lang="en-US" sz="2800" dirty="0" smtClean="0">
                <a:latin typeface="NikoshBAN" panose="02000000000000000000" pitchFamily="2" charset="0"/>
                <a:cs typeface="NikoshBAN" panose="02000000000000000000" pitchFamily="2" charset="0"/>
              </a:rPr>
              <a:t>Stain):</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838200" y="4191000"/>
            <a:ext cx="8763000" cy="461665"/>
          </a:xfrm>
          <a:prstGeom prst="rect">
            <a:avLst/>
          </a:prstGeom>
          <a:solidFill>
            <a:schemeClr val="accent4">
              <a:lumMod val="60000"/>
              <a:lumOff val="4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রঞ্জক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পদার্থ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সেগুলোকে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675459"/>
            <a:ext cx="5029200" cy="2030141"/>
          </a:xfrm>
          <a:prstGeom prst="rect">
            <a:avLst/>
          </a:prstGeom>
          <a:solidFill>
            <a:srgbClr val="0000CC"/>
          </a:solid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11887200" cy="830997"/>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পরিচিতি: যৌগিক অণুবীক্ষণ যন্ত্রের বিভিনড়ব অংশকে প্রধানত দু’ভাগে ভাগ করা যায়। যেমন- (ক) যান্ত্রিক অংশ (</a:t>
            </a:r>
            <a:r>
              <a:rPr lang="en-US" sz="2400" dirty="0">
                <a:latin typeface="NikoshBAN" panose="02000000000000000000" pitchFamily="2" charset="0"/>
                <a:cs typeface="NikoshBAN" panose="02000000000000000000" pitchFamily="2" charset="0"/>
              </a:rPr>
              <a:t>Mechanical parts) </a:t>
            </a:r>
            <a:r>
              <a:rPr lang="bn-BD" sz="2400" dirty="0">
                <a:latin typeface="NikoshBAN" panose="02000000000000000000" pitchFamily="2" charset="0"/>
                <a:cs typeface="NikoshBAN" panose="02000000000000000000" pitchFamily="2" charset="0"/>
              </a:rPr>
              <a:t>এবং (খ) আলোক সম্বন্ধীয় অংশ (</a:t>
            </a:r>
            <a:r>
              <a:rPr lang="en-US" sz="2400" dirty="0">
                <a:latin typeface="NikoshBAN" panose="02000000000000000000" pitchFamily="2" charset="0"/>
                <a:cs typeface="NikoshBAN" panose="02000000000000000000" pitchFamily="2" charset="0"/>
              </a:rPr>
              <a:t>Optical parts</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685800" y="1828800"/>
            <a:ext cx="251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ক) যান্ত্রিক </a:t>
            </a:r>
            <a:r>
              <a:rPr lang="bn-BD" sz="2800" dirty="0" smtClean="0">
                <a:latin typeface="NikoshBAN" panose="02000000000000000000" pitchFamily="2" charset="0"/>
                <a:cs typeface="NikoshBAN" panose="02000000000000000000" pitchFamily="2" charset="0"/>
              </a:rPr>
              <a:t>অংশ</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81000" y="2309583"/>
            <a:ext cx="11887200"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পাদদেশ (</a:t>
            </a:r>
            <a:r>
              <a:rPr lang="en-US" sz="2400" dirty="0">
                <a:latin typeface="NikoshBAN" panose="02000000000000000000" pitchFamily="2" charset="0"/>
                <a:cs typeface="NikoshBAN" panose="02000000000000000000" pitchFamily="2" charset="0"/>
              </a:rPr>
              <a:t>Base)- </a:t>
            </a:r>
            <a:r>
              <a:rPr lang="bn-BD" sz="2400" dirty="0">
                <a:latin typeface="NikoshBAN" panose="02000000000000000000" pitchFamily="2" charset="0"/>
                <a:cs typeface="NikoshBAN" panose="02000000000000000000" pitchFamily="2" charset="0"/>
              </a:rPr>
              <a:t>যে চেপ্টা অংশের উপর অণুবীক্ষণ যন্ত্রের সমস্ত দেহটি বসানো থাকে তাকে পাদদেশ বলে।</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367352" y="2226246"/>
            <a:ext cx="11392469" cy="1200329"/>
          </a:xfrm>
          <a:prstGeom prst="rect">
            <a:avLst/>
          </a:prstGeom>
          <a:noFill/>
        </p:spPr>
        <p:txBody>
          <a:bodyPr wrap="square" rtlCol="0">
            <a:spAutoFit/>
          </a:bodyPr>
          <a:lstStyle/>
          <a:p>
            <a:pPr algn="just"/>
            <a:r>
              <a:rPr lang="bn-BD" sz="2400" dirty="0">
                <a:latin typeface="NikoshBAN" panose="02000000000000000000" pitchFamily="2" charset="0"/>
                <a:cs typeface="NikoshBAN" panose="02000000000000000000" pitchFamily="2" charset="0"/>
              </a:rPr>
              <a:t>বাহু (</a:t>
            </a:r>
            <a:r>
              <a:rPr lang="en-US" sz="2400" dirty="0">
                <a:latin typeface="NikoshBAN" panose="02000000000000000000" pitchFamily="2" charset="0"/>
                <a:cs typeface="NikoshBAN" panose="02000000000000000000" pitchFamily="2" charset="0"/>
              </a:rPr>
              <a:t>Arm)- </a:t>
            </a:r>
            <a:r>
              <a:rPr lang="bn-BD" sz="2400" dirty="0">
                <a:latin typeface="NikoshBAN" panose="02000000000000000000" pitchFamily="2" charset="0"/>
                <a:cs typeface="NikoshBAN" panose="02000000000000000000" pitchFamily="2" charset="0"/>
              </a:rPr>
              <a:t>পিলারের উপর হেলান স্ক্রু দ্বারা আটকানো উপরের বক্র অংশকে হাতল বা আর্ম বলে। যন্ত্রটিকে স্থানান্তরের সময় আমরা সাধারণত এ অংশটি ধরে থাকি। হাতলের মাথা এবং দেহ নলের মাঝখানে দুটি স্ক্রু আছে। একটিকে বলা হয় ‘স্থুল সন্নিবেশক স্ক্রু’ এবং অন্যটিকে বলা হয় ‘সূক্ষ্ম সন্নিবেশক স্ক্রু’।</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406021" y="2346090"/>
            <a:ext cx="11328779" cy="830997"/>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দৈহিক নল (</a:t>
            </a:r>
            <a:r>
              <a:rPr lang="en-US" sz="2400" dirty="0">
                <a:latin typeface="NikoshBAN" panose="02000000000000000000" pitchFamily="2" charset="0"/>
                <a:cs typeface="NikoshBAN" panose="02000000000000000000" pitchFamily="2" charset="0"/>
              </a:rPr>
              <a:t>Body tube)- </a:t>
            </a:r>
            <a:r>
              <a:rPr lang="bn-BD" sz="2400" dirty="0">
                <a:latin typeface="NikoshBAN" panose="02000000000000000000" pitchFamily="2" charset="0"/>
                <a:cs typeface="NikoshBAN" panose="02000000000000000000" pitchFamily="2" charset="0"/>
              </a:rPr>
              <a:t>এটি একটি লম্বা নল। হাতলের শেষ অংশে এটি আটকানো থাকে। সন্নিবেশকদ্বয়ের সাহায্যে ঘুরিয়ে দেহ নলকে উপরে নিচে উঠানামা করা হয়।</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685800" y="2391638"/>
            <a:ext cx="11136573"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টানানল (</a:t>
            </a:r>
            <a:r>
              <a:rPr lang="en-US" sz="2400" dirty="0">
                <a:latin typeface="NikoshBAN" panose="02000000000000000000" pitchFamily="2" charset="0"/>
                <a:cs typeface="NikoshBAN" panose="02000000000000000000" pitchFamily="2" charset="0"/>
              </a:rPr>
              <a:t>Draw tube)- </a:t>
            </a:r>
            <a:r>
              <a:rPr lang="bn-BD" sz="2400" dirty="0">
                <a:latin typeface="NikoshBAN" panose="02000000000000000000" pitchFamily="2" charset="0"/>
                <a:cs typeface="NikoshBAN" panose="02000000000000000000" pitchFamily="2" charset="0"/>
              </a:rPr>
              <a:t>টানানলটি দেহ নলে বসানো থাকে। প্রয়োজনে উপরে টানা সম্ভব হয়।</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394648" y="2275307"/>
            <a:ext cx="11365173" cy="830997"/>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নাসিকা (</a:t>
            </a:r>
            <a:r>
              <a:rPr lang="en-US" sz="2400" dirty="0">
                <a:latin typeface="NikoshBAN" panose="02000000000000000000" pitchFamily="2" charset="0"/>
                <a:cs typeface="NikoshBAN" panose="02000000000000000000" pitchFamily="2" charset="0"/>
              </a:rPr>
              <a:t>Nose piece)- </a:t>
            </a:r>
            <a:r>
              <a:rPr lang="bn-BD" sz="2400" dirty="0">
                <a:latin typeface="NikoshBAN" panose="02000000000000000000" pitchFamily="2" charset="0"/>
                <a:cs typeface="NikoshBAN" panose="02000000000000000000" pitchFamily="2" charset="0"/>
              </a:rPr>
              <a:t>এটি গোলাকার এবং দেহ নলের নিম্নাংশে আটকান থাকে। এতে তিনটি প্যাচকাটা ছিদ্র থাকে যাতে বিভিন্ন বিবর্ধন ক্ষমতাসম্পন্ন অভিলক্ষ (</a:t>
            </a:r>
            <a:r>
              <a:rPr lang="en-US" sz="2400" dirty="0">
                <a:latin typeface="NikoshBAN" panose="02000000000000000000" pitchFamily="2" charset="0"/>
                <a:cs typeface="NikoshBAN" panose="02000000000000000000" pitchFamily="2" charset="0"/>
              </a:rPr>
              <a:t>Objective) </a:t>
            </a:r>
            <a:r>
              <a:rPr lang="bn-BD" sz="2400" dirty="0">
                <a:latin typeface="NikoshBAN" panose="02000000000000000000" pitchFamily="2" charset="0"/>
                <a:cs typeface="NikoshBAN" panose="02000000000000000000" pitchFamily="2" charset="0"/>
              </a:rPr>
              <a:t>লাগান হয়।</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4114800" y="152400"/>
            <a:ext cx="3124200" cy="523220"/>
          </a:xfrm>
          <a:prstGeom prst="rect">
            <a:avLst/>
          </a:prstGeom>
          <a:solidFill>
            <a:schemeClr val="tx2">
              <a:lumMod val="60000"/>
              <a:lumOff val="4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যৌগিক অণুবীক্ষণ যন্ত্র </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304800" y="2226246"/>
            <a:ext cx="11430000" cy="830997"/>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মঞ্চ (</a:t>
            </a:r>
            <a:r>
              <a:rPr lang="en-US" sz="2400" dirty="0">
                <a:latin typeface="NikoshBAN" panose="02000000000000000000" pitchFamily="2" charset="0"/>
                <a:cs typeface="NikoshBAN" panose="02000000000000000000" pitchFamily="2" charset="0"/>
              </a:rPr>
              <a:t>Stage)- </a:t>
            </a:r>
            <a:r>
              <a:rPr lang="bn-BD" sz="2400" dirty="0">
                <a:latin typeface="NikoshBAN" panose="02000000000000000000" pitchFamily="2" charset="0"/>
                <a:cs typeface="NikoshBAN" panose="02000000000000000000" pitchFamily="2" charset="0"/>
              </a:rPr>
              <a:t>এটি আয়তাকার এবং গোড়ার দিকে হাতলের সাথে আটকান থাকে। মঞ্চের মাঝখানে একটি ছিদ্র থাকে যার মধ্য দিয়ে আলো এসে পড়ে। মঞ্চের গোড়ার দু’দিকে ক্লিপ থাকে। মঞ্চে স্লাইড রেখে ক্লিপ দিয়ে আটকিয়ে দেয়া হয়।</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444690" y="2259228"/>
            <a:ext cx="11290110" cy="1323439"/>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ডায়াফ্রাম (</a:t>
            </a:r>
            <a:r>
              <a:rPr lang="en-US" sz="2000" dirty="0">
                <a:latin typeface="NikoshBAN" panose="02000000000000000000" pitchFamily="2" charset="0"/>
                <a:cs typeface="NikoshBAN" panose="02000000000000000000" pitchFamily="2" charset="0"/>
              </a:rPr>
              <a:t>Diaphragm)- </a:t>
            </a:r>
            <a:r>
              <a:rPr lang="bn-BD" sz="2000" dirty="0">
                <a:latin typeface="NikoshBAN" panose="02000000000000000000" pitchFamily="2" charset="0"/>
                <a:cs typeface="NikoshBAN" panose="02000000000000000000" pitchFamily="2" charset="0"/>
              </a:rPr>
              <a:t>এটি মঞ্চের নিচে অবিস্থত। একে ইচ্ছা মতো সংকুচিত এবং প্রসারিত করে আলোক নিয়ন্ত্রণ করা হয়। স্থূল ও সূক্ষ্ম সন্নিবেশক স্ক্রু (</a:t>
            </a:r>
            <a:r>
              <a:rPr lang="en-US" sz="2000" dirty="0">
                <a:latin typeface="NikoshBAN" panose="02000000000000000000" pitchFamily="2" charset="0"/>
                <a:cs typeface="NikoshBAN" panose="02000000000000000000" pitchFamily="2" charset="0"/>
              </a:rPr>
              <a:t>Coarse and fine adjustment screws)- </a:t>
            </a:r>
            <a:r>
              <a:rPr lang="bn-BD" sz="2000" dirty="0">
                <a:latin typeface="NikoshBAN" panose="02000000000000000000" pitchFamily="2" charset="0"/>
                <a:cs typeface="NikoshBAN" panose="02000000000000000000" pitchFamily="2" charset="0"/>
              </a:rPr>
              <a:t>হাতলের মাথায় দু’পার্শ্বে যে দুটি বড় স্ক্রু থাকে একে ‘স্থূল সন্নিবেশক স্ক্রু’ বলে। এর সাহায্যে টানা নলকে অতি সহজে উঠানামা করা যায়। স্থূল সন্নিবেশকের ঠিক নিচে একজোড়া স্ক্রু থাকে যার সাহায্যে টানানলকে অতি সূক্ষ্মভাবে উঠানামা করানো যায়। তাই একে ‘সূক্ষ্ম সন্নিবেশক স্ক্রু’ ব</a:t>
            </a:r>
            <a:endParaRPr lang="en-US" sz="2000" dirty="0">
              <a:latin typeface="NikoshBAN" panose="02000000000000000000" pitchFamily="2" charset="0"/>
              <a:cs typeface="NikoshBAN" panose="02000000000000000000" pitchFamily="2" charset="0"/>
            </a:endParaRPr>
          </a:p>
        </p:txBody>
      </p:sp>
      <p:sp>
        <p:nvSpPr>
          <p:cNvPr id="12" name="TextBox 11"/>
          <p:cNvSpPr txBox="1"/>
          <p:nvPr/>
        </p:nvSpPr>
        <p:spPr>
          <a:xfrm>
            <a:off x="444690" y="3603295"/>
            <a:ext cx="5334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(খ) আলোক সম্বন্ধীয় অংশ অভিনেত্র (</a:t>
            </a:r>
            <a:r>
              <a:rPr lang="en-US" sz="2400" dirty="0">
                <a:latin typeface="NikoshBAN" panose="02000000000000000000" pitchFamily="2" charset="0"/>
                <a:cs typeface="NikoshBAN" panose="02000000000000000000" pitchFamily="2" charset="0"/>
              </a:rPr>
              <a:t>Eye-piece)-</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373038" y="4059824"/>
            <a:ext cx="11805313"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এটি একটি ছোট নল যা বিশেষ টানানলের অভ্যন্তরে টুকানো থাকে। এর উপরে ও নিচে একটি করে লেন্স থাকে। এতে চক্ষু রেখে স্লাইডের বস্তু দেখতে হয়।</a:t>
            </a:r>
            <a:endParaRPr lang="en-US" sz="2000" dirty="0">
              <a:latin typeface="NikoshBAN" panose="02000000000000000000" pitchFamily="2" charset="0"/>
              <a:cs typeface="NikoshBAN" panose="02000000000000000000" pitchFamily="2" charset="0"/>
            </a:endParaRPr>
          </a:p>
        </p:txBody>
      </p:sp>
      <p:sp>
        <p:nvSpPr>
          <p:cNvPr id="14" name="TextBox 13"/>
          <p:cNvSpPr txBox="1"/>
          <p:nvPr/>
        </p:nvSpPr>
        <p:spPr>
          <a:xfrm>
            <a:off x="373038" y="4148850"/>
            <a:ext cx="11805313"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অভিলক্ষ (</a:t>
            </a:r>
            <a:r>
              <a:rPr lang="en-US" sz="2000" dirty="0">
                <a:latin typeface="NikoshBAN" panose="02000000000000000000" pitchFamily="2" charset="0"/>
                <a:cs typeface="NikoshBAN" panose="02000000000000000000" pitchFamily="2" charset="0"/>
              </a:rPr>
              <a:t>Objectives)- </a:t>
            </a:r>
            <a:r>
              <a:rPr lang="bn-BD" sz="2000" dirty="0">
                <a:latin typeface="NikoshBAN" panose="02000000000000000000" pitchFamily="2" charset="0"/>
                <a:cs typeface="NikoshBAN" panose="02000000000000000000" pitchFamily="2" charset="0"/>
              </a:rPr>
              <a:t>এটিও ছোট নল বিশেষ এবং লেন্স লাগানো থাকে। সাধারণত বিভিন্ন বিবর্ধন ক্ষমতাসম্পনড়ব তিনটি অভিলক্ষ নাসিকার তিনটি প্যাচের মধ্যে লাগানো থাকে।</a:t>
            </a:r>
            <a:r>
              <a:rPr lang="bn-BD"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15" name="TextBox 14"/>
          <p:cNvSpPr txBox="1"/>
          <p:nvPr/>
        </p:nvSpPr>
        <p:spPr>
          <a:xfrm>
            <a:off x="345743" y="4395816"/>
            <a:ext cx="11805313"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কনডেনসার: এটি দুটি লেন্সের সমষ্টি মাত্র। এটি মঞ্চের ছিদ্রের নিচে আটকান থাকে। দর্পনকে ইচ্ছামাফিক এদিক সেদিক ঘুরিয়ে ডায়াফ্রাম ও কনডেনসারের মধ্য দিয়ে লক্ষ্য বস্তুতে আলো ফেলা হয়।</a:t>
            </a:r>
            <a:endParaRPr lang="en-US" sz="2000" dirty="0">
              <a:latin typeface="NikoshBAN" panose="02000000000000000000" pitchFamily="2" charset="0"/>
              <a:cs typeface="NikoshBAN" panose="02000000000000000000" pitchFamily="2" charset="0"/>
            </a:endParaRPr>
          </a:p>
        </p:txBody>
      </p:sp>
      <p:sp>
        <p:nvSpPr>
          <p:cNvPr id="16" name="TextBox 15"/>
          <p:cNvSpPr txBox="1"/>
          <p:nvPr/>
        </p:nvSpPr>
        <p:spPr>
          <a:xfrm>
            <a:off x="318448" y="4688948"/>
            <a:ext cx="11805313" cy="1323439"/>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দর্পণ (</a:t>
            </a:r>
            <a:r>
              <a:rPr lang="en-US" sz="2000" dirty="0">
                <a:latin typeface="NikoshBAN" panose="02000000000000000000" pitchFamily="2" charset="0"/>
                <a:cs typeface="NikoshBAN" panose="02000000000000000000" pitchFamily="2" charset="0"/>
              </a:rPr>
              <a:t>Mirror): </a:t>
            </a:r>
            <a:r>
              <a:rPr lang="bn-BD" sz="2000" dirty="0">
                <a:latin typeface="NikoshBAN" panose="02000000000000000000" pitchFamily="2" charset="0"/>
                <a:cs typeface="NikoshBAN" panose="02000000000000000000" pitchFamily="2" charset="0"/>
              </a:rPr>
              <a:t>এটি একটি প্লেনো কনকেভ (</a:t>
            </a:r>
            <a:r>
              <a:rPr lang="en-US" sz="2000" dirty="0">
                <a:latin typeface="NikoshBAN" panose="02000000000000000000" pitchFamily="2" charset="0"/>
                <a:cs typeface="NikoshBAN" panose="02000000000000000000" pitchFamily="2" charset="0"/>
              </a:rPr>
              <a:t>Concave) </a:t>
            </a:r>
            <a:r>
              <a:rPr lang="bn-BD" sz="2000" dirty="0">
                <a:latin typeface="NikoshBAN" panose="02000000000000000000" pitchFamily="2" charset="0"/>
                <a:cs typeface="NikoshBAN" panose="02000000000000000000" pitchFamily="2" charset="0"/>
              </a:rPr>
              <a:t>দর্পন। এটি স্তম্ভের গোড়ায় আটকান থাকে। দর্পনকে ইচ্ছা মতো ঘুরিয়ে ডায়াফ্রাম ও কনডেনসারের মধ্য দিয়ে লক্ষ্য বস্তুতে আলো ফেলা হয়। অণুবীক্ষণ যন্ত্রের অভিলক্ষ এবং অভিনেত্রের গায়ে লিখিত বিবর্ধন ক্ষমতা গুণ করে বস্তুটি আকারে কতগুণ বর্ধিত হলো তা নির্ণয় করা যায়। যেমন- অভিনেত্রের বিবর্ধন ক্ষমতা (</a:t>
            </a:r>
            <a:r>
              <a:rPr lang="en-US" sz="2000" dirty="0">
                <a:latin typeface="NikoshBAN" panose="02000000000000000000" pitchFamily="2" charset="0"/>
                <a:cs typeface="NikoshBAN" panose="02000000000000000000" pitchFamily="2" charset="0"/>
              </a:rPr>
              <a:t>Magnification power) 100 x </a:t>
            </a:r>
            <a:r>
              <a:rPr lang="bn-BD" sz="2000" dirty="0">
                <a:latin typeface="NikoshBAN" panose="02000000000000000000" pitchFamily="2" charset="0"/>
                <a:cs typeface="NikoshBAN" panose="02000000000000000000" pitchFamily="2" charset="0"/>
              </a:rPr>
              <a:t>এবং অভিলক্ষের বিবর্ধন ক্ষমতা 20 </a:t>
            </a:r>
            <a:r>
              <a:rPr lang="en-US" sz="2000" dirty="0">
                <a:latin typeface="NikoshBAN" panose="02000000000000000000" pitchFamily="2" charset="0"/>
                <a:cs typeface="NikoshBAN" panose="02000000000000000000" pitchFamily="2" charset="0"/>
              </a:rPr>
              <a:t>x । </a:t>
            </a:r>
            <a:r>
              <a:rPr lang="bn-BD" sz="2000" dirty="0">
                <a:latin typeface="NikoshBAN" panose="02000000000000000000" pitchFamily="2" charset="0"/>
                <a:cs typeface="NikoshBAN" panose="02000000000000000000" pitchFamily="2" charset="0"/>
              </a:rPr>
              <a:t>তা হলে দর্শনীয় বস্তু 20 </a:t>
            </a:r>
            <a:r>
              <a:rPr lang="en-US" sz="2000" dirty="0">
                <a:latin typeface="NikoshBAN" panose="02000000000000000000" pitchFamily="2" charset="0"/>
                <a:cs typeface="NikoshBAN" panose="02000000000000000000" pitchFamily="2" charset="0"/>
              </a:rPr>
              <a:t>x 10= 200 </a:t>
            </a:r>
            <a:r>
              <a:rPr lang="bn-BD" sz="2000" dirty="0">
                <a:latin typeface="NikoshBAN" panose="02000000000000000000" pitchFamily="2" charset="0"/>
                <a:cs typeface="NikoshBAN" panose="02000000000000000000" pitchFamily="2" charset="0"/>
              </a:rPr>
              <a:t>গুণ বর্ধিত হবে।</a:t>
            </a:r>
            <a:endParaRPr lang="en-US" sz="2000" dirty="0">
              <a:latin typeface="NikoshBAN" panose="02000000000000000000" pitchFamily="2" charset="0"/>
              <a:cs typeface="NikoshBAN" panose="02000000000000000000" pitchFamily="2" charset="0"/>
            </a:endParaRPr>
          </a:p>
        </p:txBody>
      </p:sp>
      <p:sp>
        <p:nvSpPr>
          <p:cNvPr id="17" name="Frame 16"/>
          <p:cNvSpPr/>
          <p:nvPr/>
        </p:nvSpPr>
        <p:spPr>
          <a:xfrm>
            <a:off x="-25590" y="61471"/>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85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5"/>
                                        </p:tgtEl>
                                        <p:attrNameLst>
                                          <p:attrName>ppt_x</p:attrName>
                                        </p:attrNameLst>
                                      </p:cBhvr>
                                      <p:tavLst>
                                        <p:tav tm="0">
                                          <p:val>
                                            <p:strVal val="ppt_x"/>
                                          </p:val>
                                        </p:tav>
                                        <p:tav tm="100000">
                                          <p:val>
                                            <p:strVal val="ppt_x"/>
                                          </p:val>
                                        </p:tav>
                                      </p:tavLst>
                                    </p:anim>
                                    <p:anim calcmode="lin" valueType="num">
                                      <p:cBhvr additive="base">
                                        <p:cTn id="49" dur="500"/>
                                        <p:tgtEl>
                                          <p:spTgt spid="5"/>
                                        </p:tgtEl>
                                        <p:attrNameLst>
                                          <p:attrName>ppt_y</p:attrName>
                                        </p:attrNameLst>
                                      </p:cBhvr>
                                      <p:tavLst>
                                        <p:tav tm="0">
                                          <p:val>
                                            <p:strVal val="ppt_y"/>
                                          </p:val>
                                        </p:tav>
                                        <p:tav tm="100000">
                                          <p:val>
                                            <p:strVal val="1+ppt_h/2"/>
                                          </p:val>
                                        </p:tav>
                                      </p:tavLst>
                                    </p:anim>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6"/>
                                        </p:tgtEl>
                                      </p:cBhvr>
                                    </p:animEffect>
                                    <p:anim calcmode="lin" valueType="num">
                                      <p:cBhvr>
                                        <p:cTn id="62" dur="1000"/>
                                        <p:tgtEl>
                                          <p:spTgt spid="6"/>
                                        </p:tgtEl>
                                        <p:attrNameLst>
                                          <p:attrName>ppt_x</p:attrName>
                                        </p:attrNameLst>
                                      </p:cBhvr>
                                      <p:tavLst>
                                        <p:tav tm="0">
                                          <p:val>
                                            <p:strVal val="ppt_x"/>
                                          </p:val>
                                        </p:tav>
                                        <p:tav tm="100000">
                                          <p:val>
                                            <p:strVal val="ppt_x"/>
                                          </p:val>
                                        </p:tav>
                                      </p:tavLst>
                                    </p:anim>
                                    <p:anim calcmode="lin" valueType="num">
                                      <p:cBhvr>
                                        <p:cTn id="63" dur="1000"/>
                                        <p:tgtEl>
                                          <p:spTgt spid="6"/>
                                        </p:tgtEl>
                                        <p:attrNameLst>
                                          <p:attrName>ppt_y</p:attrName>
                                        </p:attrNameLst>
                                      </p:cBhvr>
                                      <p:tavLst>
                                        <p:tav tm="0">
                                          <p:val>
                                            <p:strVal val="ppt_y"/>
                                          </p:val>
                                        </p:tav>
                                        <p:tav tm="100000">
                                          <p:val>
                                            <p:strVal val="ppt_y+.1"/>
                                          </p:val>
                                        </p:tav>
                                      </p:tavLst>
                                    </p:anim>
                                    <p:set>
                                      <p:cBhvr>
                                        <p:cTn id="64" dur="1" fill="hold">
                                          <p:stCondLst>
                                            <p:cond delay="9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xit" presetSubtype="21" fill="hold" grpId="1" nodeType="clickEffect">
                                  <p:stCondLst>
                                    <p:cond delay="0"/>
                                  </p:stCondLst>
                                  <p:childTnLst>
                                    <p:animEffect transition="out" filter="barn(inVertical)">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8"/>
                                        </p:tgtEl>
                                      </p:cBhvr>
                                    </p:animEffect>
                                    <p:set>
                                      <p:cBhvr>
                                        <p:cTn id="83" dur="1" fill="hold">
                                          <p:stCondLst>
                                            <p:cond delay="1999"/>
                                          </p:stCondLst>
                                        </p:cTn>
                                        <p:tgtEl>
                                          <p:spTgt spid="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6" presetClass="exit" presetSubtype="32" fill="hold" grpId="1" nodeType="clickEffect">
                                  <p:stCondLst>
                                    <p:cond delay="0"/>
                                  </p:stCondLst>
                                  <p:childTnLst>
                                    <p:animEffect transition="out" filter="circle(out)">
                                      <p:cBhvr>
                                        <p:cTn id="91" dur="2000"/>
                                        <p:tgtEl>
                                          <p:spTgt spid="10"/>
                                        </p:tgtEl>
                                      </p:cBhvr>
                                    </p:animEffect>
                                    <p:set>
                                      <p:cBhvr>
                                        <p:cTn id="92" dur="1" fill="hold">
                                          <p:stCondLst>
                                            <p:cond delay="1999"/>
                                          </p:stCondLst>
                                        </p:cTn>
                                        <p:tgtEl>
                                          <p:spTgt spid="1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6" presetClass="exit" presetSubtype="32" fill="hold" grpId="1" nodeType="clickEffect">
                                  <p:stCondLst>
                                    <p:cond delay="0"/>
                                  </p:stCondLst>
                                  <p:childTnLst>
                                    <p:animEffect transition="out" filter="circle(out)">
                                      <p:cBhvr>
                                        <p:cTn id="100" dur="2000"/>
                                        <p:tgtEl>
                                          <p:spTgt spid="11"/>
                                        </p:tgtEl>
                                      </p:cBhvr>
                                    </p:animEffect>
                                    <p:set>
                                      <p:cBhvr>
                                        <p:cTn id="101" dur="1" fill="hold">
                                          <p:stCondLst>
                                            <p:cond delay="1999"/>
                                          </p:stCondLst>
                                        </p:cTn>
                                        <p:tgtEl>
                                          <p:spTgt spid="1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additive="base">
                                        <p:cTn id="106" dur="500" fill="hold"/>
                                        <p:tgtEl>
                                          <p:spTgt spid="12"/>
                                        </p:tgtEl>
                                        <p:attrNameLst>
                                          <p:attrName>ppt_x</p:attrName>
                                        </p:attrNameLst>
                                      </p:cBhvr>
                                      <p:tavLst>
                                        <p:tav tm="0">
                                          <p:val>
                                            <p:strVal val="#ppt_x"/>
                                          </p:val>
                                        </p:tav>
                                        <p:tav tm="100000">
                                          <p:val>
                                            <p:strVal val="#ppt_x"/>
                                          </p:val>
                                        </p:tav>
                                      </p:tavLst>
                                    </p:anim>
                                    <p:anim calcmode="lin" valueType="num">
                                      <p:cBhvr additive="base">
                                        <p:cTn id="10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4" presetClass="exit" presetSubtype="10" fill="hold" grpId="1" nodeType="clickEffect">
                                  <p:stCondLst>
                                    <p:cond delay="0"/>
                                  </p:stCondLst>
                                  <p:childTnLst>
                                    <p:animEffect transition="out" filter="randombar(horizontal)">
                                      <p:cBhvr>
                                        <p:cTn id="117" dur="500"/>
                                        <p:tgtEl>
                                          <p:spTgt spid="13"/>
                                        </p:tgtEl>
                                      </p:cBhvr>
                                    </p:animEffect>
                                    <p:set>
                                      <p:cBhvr>
                                        <p:cTn id="118" dur="1" fill="hold">
                                          <p:stCondLst>
                                            <p:cond delay="499"/>
                                          </p:stCondLst>
                                        </p:cTn>
                                        <p:tgtEl>
                                          <p:spTgt spid="1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500" fill="hold"/>
                                        <p:tgtEl>
                                          <p:spTgt spid="14"/>
                                        </p:tgtEl>
                                        <p:attrNameLst>
                                          <p:attrName>ppt_x</p:attrName>
                                        </p:attrNameLst>
                                      </p:cBhvr>
                                      <p:tavLst>
                                        <p:tav tm="0">
                                          <p:val>
                                            <p:strVal val="#ppt_x"/>
                                          </p:val>
                                        </p:tav>
                                        <p:tav tm="100000">
                                          <p:val>
                                            <p:strVal val="#ppt_x"/>
                                          </p:val>
                                        </p:tav>
                                      </p:tavLst>
                                    </p:anim>
                                    <p:anim calcmode="lin" valueType="num">
                                      <p:cBhvr additive="base">
                                        <p:cTn id="1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grpId="1" nodeType="clickEffect">
                                  <p:stCondLst>
                                    <p:cond delay="0"/>
                                  </p:stCondLst>
                                  <p:childTnLst>
                                    <p:animEffect transition="out" filter="randombar(horizontal)">
                                      <p:cBhvr>
                                        <p:cTn id="128" dur="500"/>
                                        <p:tgtEl>
                                          <p:spTgt spid="14"/>
                                        </p:tgtEl>
                                      </p:cBhvr>
                                    </p:animEffect>
                                    <p:set>
                                      <p:cBhvr>
                                        <p:cTn id="129" dur="1" fill="hold">
                                          <p:stCondLst>
                                            <p:cond delay="499"/>
                                          </p:stCondLst>
                                        </p:cTn>
                                        <p:tgtEl>
                                          <p:spTgt spid="14"/>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additive="base">
                                        <p:cTn id="134" dur="500" fill="hold"/>
                                        <p:tgtEl>
                                          <p:spTgt spid="15"/>
                                        </p:tgtEl>
                                        <p:attrNameLst>
                                          <p:attrName>ppt_x</p:attrName>
                                        </p:attrNameLst>
                                      </p:cBhvr>
                                      <p:tavLst>
                                        <p:tav tm="0">
                                          <p:val>
                                            <p:strVal val="#ppt_x"/>
                                          </p:val>
                                        </p:tav>
                                        <p:tav tm="100000">
                                          <p:val>
                                            <p:strVal val="#ppt_x"/>
                                          </p:val>
                                        </p:tav>
                                      </p:tavLst>
                                    </p:anim>
                                    <p:anim calcmode="lin" valueType="num">
                                      <p:cBhvr additive="base">
                                        <p:cTn id="1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grpId="1" nodeType="clickEffect">
                                  <p:stCondLst>
                                    <p:cond delay="0"/>
                                  </p:stCondLst>
                                  <p:childTnLst>
                                    <p:animEffect transition="out" filter="randombar(horizontal)">
                                      <p:cBhvr>
                                        <p:cTn id="139" dur="500"/>
                                        <p:tgtEl>
                                          <p:spTgt spid="15"/>
                                        </p:tgtEl>
                                      </p:cBhvr>
                                    </p:animEffect>
                                    <p:set>
                                      <p:cBhvr>
                                        <p:cTn id="140" dur="1" fill="hold">
                                          <p:stCondLst>
                                            <p:cond delay="499"/>
                                          </p:stCondLst>
                                        </p:cTn>
                                        <p:tgtEl>
                                          <p:spTgt spid="1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4" presetClass="exit" presetSubtype="10" fill="hold" grpId="1" nodeType="clickEffect">
                                  <p:stCondLst>
                                    <p:cond delay="0"/>
                                  </p:stCondLst>
                                  <p:childTnLst>
                                    <p:animEffect transition="out" filter="randombar(horizontal)">
                                      <p:cBhvr>
                                        <p:cTn id="150" dur="500"/>
                                        <p:tgtEl>
                                          <p:spTgt spid="16"/>
                                        </p:tgtEl>
                                      </p:cBhvr>
                                    </p:animEffect>
                                    <p:set>
                                      <p:cBhvr>
                                        <p:cTn id="15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p:bldP spid="4" grpId="1"/>
      <p:bldP spid="5" grpId="0"/>
      <p:bldP spid="5" grpId="1"/>
      <p:bldP spid="6" grpId="0"/>
      <p:bldP spid="6" grpId="1"/>
      <p:bldP spid="7" grpId="0"/>
      <p:bldP spid="7" grpId="1"/>
      <p:bldP spid="8" grpId="0"/>
      <p:bldP spid="8" grpId="1"/>
      <p:bldP spid="9" grpId="0" animBg="1"/>
      <p:bldP spid="10" grpId="0"/>
      <p:bldP spid="10" grpId="1"/>
      <p:bldP spid="11" grpId="0"/>
      <p:bldP spid="11" grpId="1"/>
      <p:bldP spid="12" grpId="0" animBg="1"/>
      <p:bldP spid="13" grpId="0"/>
      <p:bldP spid="13" grpId="1"/>
      <p:bldP spid="14" grpId="0"/>
      <p:bldP spid="14" grpId="1"/>
      <p:bldP spid="15" grpId="0"/>
      <p:bldP spid="15"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58000"/>
          </a:xfrm>
          <a:prstGeom prst="rect">
            <a:avLst/>
          </a:prstGeom>
          <a:solidFill>
            <a:schemeClr val="bg1">
              <a:lumMod val="95000"/>
            </a:schemeClr>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990600"/>
            <a:ext cx="4419600" cy="5867400"/>
          </a:xfrm>
          <a:prstGeom prst="rect">
            <a:avLst/>
          </a:prstGeom>
        </p:spPr>
      </p:pic>
      <p:sp>
        <p:nvSpPr>
          <p:cNvPr id="4" name="TextBox 3"/>
          <p:cNvSpPr txBox="1"/>
          <p:nvPr/>
        </p:nvSpPr>
        <p:spPr>
          <a:xfrm>
            <a:off x="2971800" y="433121"/>
            <a:ext cx="4800600" cy="584775"/>
          </a:xfrm>
          <a:prstGeom prst="rect">
            <a:avLst/>
          </a:prstGeom>
          <a:solidFill>
            <a:schemeClr val="tx2">
              <a:lumMod val="40000"/>
              <a:lumOff val="60000"/>
            </a:schemeClr>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ইলেক্ট্রন অণুবীক্ষণ যন্ত্র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429905" y="1749001"/>
            <a:ext cx="6961495" cy="830997"/>
          </a:xfrm>
          <a:prstGeom prst="rect">
            <a:avLst/>
          </a:prstGeom>
          <a:solidFill>
            <a:schemeClr val="bg1">
              <a:lumMod val="75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যে অণুবীক্ষণ যন্ত্রে ইলেক্ট্রন তরঙ্গকে ব্যবহার করে বিবর্ধন করা হয়, তাকে ইলেক্ট্রন অণুবীক্ষণ যন্ত্র বলে।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437866" y="3728303"/>
            <a:ext cx="6953534" cy="1200329"/>
          </a:xfrm>
          <a:prstGeom prst="rect">
            <a:avLst/>
          </a:prstGeom>
          <a:solidFill>
            <a:schemeClr val="bg1">
              <a:lumMod val="75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দৃশ্যমান আলোর তরঙ্গ দৈর্ঘ্য ৪০০-৭০০ ন্যানোমিটারের মধ্যে হয়ে থাকে। এর চেয়ে কম তরঙ্গ দৈর্ঘ্যের বস্তুকে দেখতে এ অণুবীক্ষণ যন্ত্র ব্যবহার করা হয়। </a:t>
            </a:r>
            <a:endParaRPr lang="en-US" sz="2400" dirty="0">
              <a:latin typeface="NikoshBAN" panose="02000000000000000000" pitchFamily="2" charset="0"/>
              <a:cs typeface="NikoshBAN" panose="02000000000000000000" pitchFamily="2" charset="0"/>
            </a:endParaRPr>
          </a:p>
        </p:txBody>
      </p:sp>
      <p:sp>
        <p:nvSpPr>
          <p:cNvPr id="7" name="Frame 6"/>
          <p:cNvSpPr/>
          <p:nvPr/>
        </p:nvSpPr>
        <p:spPr>
          <a:xfrm>
            <a:off x="-25021"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27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ion coating cells Practical of Cell Obse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90600"/>
            <a:ext cx="5715000" cy="4600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62000"/>
            <a:ext cx="6477000" cy="4524315"/>
          </a:xfrm>
          <a:prstGeom prst="rect">
            <a:avLst/>
          </a:prstGeom>
          <a:solidFill>
            <a:schemeClr val="bg1">
              <a:lumMod val="75000"/>
            </a:schemeClr>
          </a:solidFill>
        </p:spPr>
        <p:txBody>
          <a:bodyPr wrap="square" rtlCol="0">
            <a:spAutoFit/>
          </a:bodyPr>
          <a:lstStyle/>
          <a:p>
            <a:r>
              <a:rPr lang="bn-BD" dirty="0"/>
              <a:t>পরীক্ষা : অণুবীক্ষণ যন্ত্রের সাহায্যে উদ্ভিদ কোষ (পেঁয়াজ) পর্যবেক্ষণ।</a:t>
            </a:r>
          </a:p>
          <a:p>
            <a:r>
              <a:rPr lang="bn-BD" b="1" dirty="0"/>
              <a:t>তত্ত:</a:t>
            </a:r>
            <a:r>
              <a:rPr lang="bn-BD" dirty="0"/>
              <a:t> যে সকল কোষে কোষ প্রাচীর, কোষ আবরণী, সাইটোপ্লাজম ও সাইটোপ্লাজমীয় অঙ্গাণু এবং নিউক্লিয়াস বিদ্যমান</a:t>
            </a:r>
            <a:br>
              <a:rPr lang="bn-BD" dirty="0"/>
            </a:br>
            <a:r>
              <a:rPr lang="bn-BD" dirty="0"/>
              <a:t>থাকে তাকে উদ্ভিদ কোষ বলা হয়।</a:t>
            </a:r>
          </a:p>
          <a:p>
            <a:r>
              <a:rPr lang="bn-BD" b="1" dirty="0"/>
              <a:t>প্রয়োজনীয় উপকরণ</a:t>
            </a:r>
            <a:r>
              <a:rPr lang="bn-BD" dirty="0"/>
              <a:t> : পেয়াজ, ব্লেড, স্লাইড, কভার স্লিপ, চিমটা, ওয়াচ গ্লাস, তুলি, গ্লিসারিন ও অনুবীক্ষণ যন্ত্র</a:t>
            </a:r>
          </a:p>
          <a:p>
            <a:r>
              <a:rPr lang="bn-BD" b="1" dirty="0"/>
              <a:t>কাজের ধারা :</a:t>
            </a:r>
            <a:r>
              <a:rPr lang="bn-BD" dirty="0"/>
              <a:t> প্রথমে পেঁয়াজ হতে শুকনো খোসাগুলো আলাদা করে নিতে হবে। এরপর খোসা আলাদা করার পর যে অংশ থাকে সেখান হতে</a:t>
            </a:r>
            <a:br>
              <a:rPr lang="bn-BD" dirty="0"/>
            </a:br>
            <a:r>
              <a:rPr lang="bn-BD" dirty="0"/>
              <a:t>একটি স্ফীত এবং রসালো শল্কপত্র নিতে হবে। এবার ব্লেড দিয়ে শল্কপত্রের উপরিভাগ হতে সামান্য ত্বকের স্তর কেঁটে চিমটার সাহায্যে ওয়াস গ্লাসে পূর্বে রক্ষিত পানিতে রাখিতে হবে। কিছুক্ষণ পর তুলির সাহায্যে ওয়াচ গ্লাসের পানি হতে ত্বকের স্তর তুলে একটি পরিস্কার স্লাইডের উপর রাখতে হবে। এবার ত্বকের স্তরের উপর এক ফোঁটা গ্লিসারিন যোগ করে তার উপর সতর্কতার সাথে কভার স্লিপ রাখতে হবে।</a:t>
            </a:r>
          </a:p>
        </p:txBody>
      </p:sp>
      <p:sp>
        <p:nvSpPr>
          <p:cNvPr id="3" name="TextBox 2"/>
          <p:cNvSpPr txBox="1"/>
          <p:nvPr/>
        </p:nvSpPr>
        <p:spPr>
          <a:xfrm>
            <a:off x="0" y="5715000"/>
            <a:ext cx="12115800" cy="914400"/>
          </a:xfrm>
          <a:prstGeom prst="rect">
            <a:avLst/>
          </a:prstGeom>
          <a:solidFill>
            <a:schemeClr val="bg1">
              <a:lumMod val="75000"/>
            </a:schemeClr>
          </a:solidFill>
        </p:spPr>
        <p:txBody>
          <a:bodyPr wrap="square" rtlCol="0">
            <a:spAutoFit/>
          </a:bodyPr>
          <a:lstStyle/>
          <a:p>
            <a:r>
              <a:rPr lang="bn-BD" b="1" dirty="0"/>
              <a:t>পর্যবেক্ষণ :</a:t>
            </a:r>
            <a:r>
              <a:rPr lang="bn-BD" dirty="0"/>
              <a:t> যৌগিক অণুবীক্ষণ যন্ত্রের নিম্ন ক্ষমতাসম্পন্ন অভিলক্ষ দিয়ে কোষগুলো দেখুন। এতে আয়তাকার, পাতলা প্রাচীরযুক্ত কোষ দেখতে পাবেন। উচ্চ ক্ষমতাসম্পন্ন অভিলক্ষ দিয়ে প্রতিটি কোষে কোষ প্রাচীরের কাছাকাছি সাইটোপ্লাজমে নিউক্লিয়াস, বড় কোষ গহবর ও প্লাস্টিড (ক্লোরোপ্লাস্ট) দেখা যাবে। এরপর যে সকল বৈশিষ্ট্যগুলো দেখলেন তা খাতায় এঁকে চিহ্নিত করতে হবে।</a:t>
            </a:r>
            <a:endParaRPr lang="en-US" dirty="0"/>
          </a:p>
        </p:txBody>
      </p:sp>
      <p:sp>
        <p:nvSpPr>
          <p:cNvPr id="4" name="TextBox 3"/>
          <p:cNvSpPr txBox="1"/>
          <p:nvPr/>
        </p:nvSpPr>
        <p:spPr>
          <a:xfrm>
            <a:off x="1905000" y="76139"/>
            <a:ext cx="7239000" cy="523220"/>
          </a:xfrm>
          <a:prstGeom prst="rect">
            <a:avLst/>
          </a:prstGeom>
          <a:solidFill>
            <a:schemeClr val="bg1">
              <a:lumMod val="65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অণুবীক্ষণ যন্ত্রের সাহায্যে উদ্ভিদ কোষ(পেঁয়াজ কোষ) পর্যবেক্ষণ</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50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524000" y="381001"/>
            <a:ext cx="8839200" cy="5078313"/>
          </a:xfrm>
          <a:prstGeom prst="rect">
            <a:avLst/>
          </a:prstGeom>
          <a:solidFill>
            <a:schemeClr val="bg1">
              <a:lumMod val="8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6000" b="1" u="sng" dirty="0" err="1">
                <a:ln w="11430"/>
                <a:solidFill>
                  <a:srgbClr val="FF0066"/>
                </a:solidFill>
                <a:effectLst>
                  <a:outerShdw blurRad="50800" dist="39000" dir="5460000" algn="tl">
                    <a:srgbClr val="000000">
                      <a:alpha val="38000"/>
                    </a:srgbClr>
                  </a:outerShdw>
                </a:effectLst>
                <a:latin typeface="NikoshBAN" pitchFamily="2" charset="0"/>
                <a:cs typeface="NikoshBAN" pitchFamily="2" charset="0"/>
              </a:rPr>
              <a:t>জোড়ায়</a:t>
            </a:r>
            <a:r>
              <a:rPr lang="bn-IN" sz="6000" b="1" u="sng" dirty="0">
                <a:ln w="11430"/>
                <a:solidFill>
                  <a:srgbClr val="FF0066"/>
                </a:solidFill>
                <a:effectLst>
                  <a:outerShdw blurRad="50800" dist="39000" dir="5460000" algn="tl">
                    <a:srgbClr val="000000">
                      <a:alpha val="38000"/>
                    </a:srgbClr>
                  </a:outerShdw>
                </a:effectLst>
                <a:latin typeface="NikoshBAN" pitchFamily="2" charset="0"/>
                <a:cs typeface="NikoshBAN" pitchFamily="2" charset="0"/>
              </a:rPr>
              <a:t> কাজ</a:t>
            </a:r>
            <a:endParaRPr lang="en-US" sz="6000" b="1" u="sng" dirty="0">
              <a:ln w="11430"/>
              <a:solidFill>
                <a:srgbClr val="FF0066"/>
              </a:solidFill>
              <a:effectLst>
                <a:outerShdw blurRad="50800" dist="39000" dir="5460000" algn="tl">
                  <a:srgbClr val="000000">
                    <a:alpha val="38000"/>
                  </a:srgbClr>
                </a:outerShdw>
              </a:effectLst>
              <a:latin typeface="NikoshBAN" pitchFamily="2" charset="0"/>
              <a:cs typeface="NikoshBAN" pitchFamily="2" charset="0"/>
            </a:endParaRPr>
          </a:p>
          <a:p>
            <a:pPr algn="ctr"/>
            <a:endParaRPr lang="en-US" sz="60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buFont typeface="Wingdings" pitchFamily="2" charset="2"/>
              <a:buChar char="v"/>
            </a:pPr>
            <a:r>
              <a:rPr lang="en-US" sz="480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  </a:t>
            </a:r>
            <a:r>
              <a:rPr lang="bn-IN" sz="4800" b="1" dirty="0" smtClean="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যৌগিক অণুবীক্ষণ যন্ত্রের  </a:t>
            </a:r>
            <a:r>
              <a:rPr lang="bn-IN" sz="480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৫টি</a:t>
            </a:r>
            <a:r>
              <a:rPr lang="en-US" sz="480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 	</a:t>
            </a:r>
            <a:r>
              <a:rPr lang="bn-IN" sz="4800" b="1" dirty="0" smtClean="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অংশের</a:t>
            </a:r>
            <a:r>
              <a:rPr lang="en-US" sz="4800" b="1" dirty="0" smtClean="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 </a:t>
            </a:r>
            <a:r>
              <a:rPr lang="bn-IN" sz="480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নাম লিখ।</a:t>
            </a:r>
            <a:endParaRPr lang="en-US" sz="4800"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endParaRPr>
          </a:p>
          <a:p>
            <a:endParaRPr lang="bn-I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r>
              <a:rPr lang="bn-I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সময়ঃ </a:t>
            </a:r>
            <a:r>
              <a:rPr lang="bn-IN" sz="7200" b="1" dirty="0">
                <a:ln w="11430"/>
                <a:solidFill>
                  <a:srgbClr val="FF0000"/>
                </a:solidFill>
                <a:effectLst>
                  <a:outerShdw blurRad="50800" dist="39000" dir="5460000" algn="tl">
                    <a:srgbClr val="000000">
                      <a:alpha val="38000"/>
                    </a:srgbClr>
                  </a:outerShdw>
                </a:effectLst>
                <a:latin typeface="SutonnyMJ" pitchFamily="2" charset="0"/>
                <a:cs typeface="NikoshBAN" pitchFamily="2" charset="0"/>
              </a:rPr>
              <a:t> </a:t>
            </a:r>
            <a:r>
              <a:rPr lang="en-US" sz="5400" b="1" dirty="0">
                <a:ln w="11430"/>
                <a:solidFill>
                  <a:srgbClr val="FF0000"/>
                </a:solidFill>
                <a:effectLst>
                  <a:outerShdw blurRad="50800" dist="39000" dir="5460000" algn="tl">
                    <a:srgbClr val="000000">
                      <a:alpha val="38000"/>
                    </a:srgbClr>
                  </a:outerShdw>
                </a:effectLst>
                <a:latin typeface="SutonnyMJ" pitchFamily="2" charset="0"/>
                <a:cs typeface="NikoshBAN" pitchFamily="2" charset="0"/>
              </a:rPr>
              <a:t>3</a:t>
            </a:r>
            <a:r>
              <a:rPr lang="bn-IN" sz="5400" b="1" dirty="0">
                <a:ln w="11430"/>
                <a:solidFill>
                  <a:srgbClr val="FF0000"/>
                </a:solidFill>
                <a:effectLst>
                  <a:outerShdw blurRad="50800" dist="39000" dir="5460000" algn="tl">
                    <a:srgbClr val="000000">
                      <a:alpha val="38000"/>
                    </a:srgbClr>
                  </a:outerShdw>
                </a:effectLst>
                <a:latin typeface="SutonnyMJ" pitchFamily="2" charset="0"/>
                <a:cs typeface="NikoshBAN" pitchFamily="2" charset="0"/>
              </a:rPr>
              <a:t> </a:t>
            </a:r>
            <a:r>
              <a:rPr lang="bn-IN" sz="4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মিনিট</a:t>
            </a:r>
            <a:endParaRPr lang="en-US" sz="3600" b="1" dirty="0">
              <a:ln w="11430"/>
              <a:solidFill>
                <a:srgbClr val="FF0000"/>
              </a:solidFill>
              <a:effectLst>
                <a:outerShdw blurRad="50800" dist="39000" dir="5460000" algn="tl">
                  <a:srgbClr val="000000">
                    <a:alpha val="38000"/>
                  </a:srgbClr>
                </a:outerShdw>
              </a:effectLst>
            </a:endParaRPr>
          </a:p>
        </p:txBody>
      </p:sp>
      <p:pic>
        <p:nvPicPr>
          <p:cNvPr id="2050" name="Picture 2" descr="H:\Nitish Contain\Flower GIF 2017\goodmorning17.gif"/>
          <p:cNvPicPr>
            <a:picLocks noChangeAspect="1" noChangeArrowheads="1" noCrop="1"/>
          </p:cNvPicPr>
          <p:nvPr/>
        </p:nvPicPr>
        <p:blipFill>
          <a:blip r:embed="rId3"/>
          <a:srcRect/>
          <a:stretch>
            <a:fillRect/>
          </a:stretch>
        </p:blipFill>
        <p:spPr bwMode="auto">
          <a:xfrm>
            <a:off x="8763000" y="222768"/>
            <a:ext cx="16002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H:\Nitish Contain\Flower GIF 2017\goodmorning17.gif"/>
          <p:cNvPicPr>
            <a:picLocks noChangeAspect="1" noChangeArrowheads="1" noCrop="1"/>
          </p:cNvPicPr>
          <p:nvPr/>
        </p:nvPicPr>
        <p:blipFill>
          <a:blip r:embed="rId3"/>
          <a:srcRect/>
          <a:stretch>
            <a:fillRect/>
          </a:stretch>
        </p:blipFill>
        <p:spPr bwMode="auto">
          <a:xfrm>
            <a:off x="1510145" y="152400"/>
            <a:ext cx="18288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2000"/>
                                        <p:tgtEl>
                                          <p:spTgt spid="6">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3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99497" y="-38100"/>
            <a:ext cx="11939666"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76200"/>
            <a:ext cx="12138660" cy="693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304800"/>
            <a:ext cx="10896600" cy="5078313"/>
          </a:xfrm>
          <a:prstGeom prst="rect">
            <a:avLst/>
          </a:prstGeom>
          <a:solidFill>
            <a:schemeClr val="bg1">
              <a:lumMod val="75000"/>
            </a:schemeClr>
          </a:solidFill>
        </p:spPr>
        <p:txBody>
          <a:bodyPr wrap="square">
            <a:spAutoFit/>
          </a:bodyPr>
          <a:lstStyle/>
          <a:p>
            <a:pPr algn="ctr"/>
            <a:r>
              <a:rPr lang="bn-IN" sz="7200" b="1" dirty="0" smtClean="0">
                <a:ln w="11430">
                  <a:solidFill>
                    <a:srgbClr val="00FF00"/>
                  </a:solidFill>
                </a:ln>
                <a:solidFill>
                  <a:srgbClr val="FF0000"/>
                </a:solidFill>
                <a:effectLst>
                  <a:outerShdw blurRad="50800" dist="39000" dir="5460000" algn="tl">
                    <a:srgbClr val="000000">
                      <a:alpha val="38000"/>
                    </a:srgbClr>
                  </a:outerShdw>
                </a:effectLst>
                <a:latin typeface="NikoshBAN" pitchFamily="2" charset="0"/>
                <a:cs typeface="NikoshBAN" pitchFamily="2" charset="0"/>
              </a:rPr>
              <a:t>মূল্যায়ন</a:t>
            </a:r>
            <a:endParaRPr lang="en-US" sz="7200" b="1" dirty="0" smtClean="0">
              <a:ln w="11430">
                <a:solidFill>
                  <a:srgbClr val="00FF00"/>
                </a:solidFill>
              </a:ln>
              <a:solidFill>
                <a:srgbClr val="FF0000"/>
              </a:solidFill>
              <a:effectLst>
                <a:outerShdw blurRad="50800" dist="39000" dir="5460000" algn="tl">
                  <a:srgbClr val="000000">
                    <a:alpha val="38000"/>
                  </a:srgbClr>
                </a:outerShdw>
              </a:effectLst>
              <a:latin typeface="NikoshBAN" pitchFamily="2" charset="0"/>
              <a:cs typeface="NikoshBAN" pitchFamily="2" charset="0"/>
            </a:endParaRPr>
          </a:p>
          <a:p>
            <a:pPr algn="ctr"/>
            <a:endParaRPr lang="bn-IN" sz="7200" b="1" dirty="0" smtClean="0">
              <a:ln w="11430">
                <a:solidFill>
                  <a:srgbClr val="00FF00"/>
                </a:solidFill>
              </a:ln>
              <a:solidFill>
                <a:srgbClr val="FF0000"/>
              </a:solidFill>
              <a:effectLst>
                <a:outerShdw blurRad="50800" dist="39000" dir="5460000" algn="tl">
                  <a:srgbClr val="000000">
                    <a:alpha val="38000"/>
                  </a:srgbClr>
                </a:outerShdw>
              </a:effectLst>
              <a:latin typeface="NikoshBAN" pitchFamily="2" charset="0"/>
              <a:cs typeface="NikoshBAN" pitchFamily="2" charset="0"/>
            </a:endParaRPr>
          </a:p>
          <a:p>
            <a:pPr>
              <a:buFont typeface="Wingdings" pitchFamily="2" charset="2"/>
              <a:buChar char="v"/>
            </a:pPr>
            <a:r>
              <a:rPr lang="bn-IN" sz="48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bn-IN" sz="44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অণুবীক্ষণ যন্ত্র কী </a:t>
            </a:r>
            <a:r>
              <a:rPr lang="bn-IN" sz="4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a:t>
            </a:r>
            <a:endParaRPr lang="en-US" sz="4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endParaRPr>
          </a:p>
          <a:p>
            <a:pPr>
              <a:buFont typeface="Wingdings" pitchFamily="2" charset="2"/>
              <a:buChar char="v"/>
            </a:pPr>
            <a:r>
              <a:rPr lang="en-US" sz="44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44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ইলেক্ট্রন অণুবীক্ষণ যন্ত্র </a:t>
            </a:r>
            <a:r>
              <a:rPr lang="bn-IN" sz="44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কী ?</a:t>
            </a:r>
            <a:endParaRPr lang="en-US" sz="44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a:p>
            <a:pPr>
              <a:buFont typeface="Wingdings" pitchFamily="2" charset="2"/>
              <a:buChar char="v"/>
            </a:pPr>
            <a:r>
              <a:rPr lang="en-US" sz="44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40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যৌগিক অণুবীক্ষণ যন্ত্র কেন ব্যবহার করা হয় </a:t>
            </a:r>
            <a:r>
              <a:rPr lang="bn-IN" sz="40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endParaRPr lang="en-US" sz="40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endParaRPr lang="en-US" sz="4000" b="1" dirty="0">
              <a:ln w="11430"/>
              <a:solidFill>
                <a:srgbClr val="FF0066"/>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 name="Picture 7"/>
          <p:cNvPicPr>
            <a:picLocks noChangeAspect="1"/>
          </p:cNvPicPr>
          <p:nvPr/>
        </p:nvPicPr>
        <p:blipFill>
          <a:blip r:embed="rId3" cstate="print"/>
          <a:stretch>
            <a:fillRect/>
          </a:stretch>
        </p:blipFill>
        <p:spPr>
          <a:xfrm>
            <a:off x="2210961" y="304801"/>
            <a:ext cx="1674079" cy="1621134"/>
          </a:xfrm>
          <a:prstGeom prst="rect">
            <a:avLst/>
          </a:prstGeom>
          <a:ln>
            <a:solidFill>
              <a:srgbClr val="FF0000"/>
            </a:solidFill>
            <a:prstDash val="sysDash"/>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5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677400" y="6356351"/>
            <a:ext cx="533400" cy="365125"/>
          </a:xfrm>
        </p:spPr>
        <p:txBody>
          <a:bodyPr/>
          <a:lstStyle/>
          <a:p>
            <a:fld id="{B6F15528-21DE-4FAA-801E-634DDDAF4B2B}" type="slidenum">
              <a:rPr lang="en-US" smtClean="0">
                <a:solidFill>
                  <a:schemeClr val="bg1">
                    <a:lumMod val="75000"/>
                  </a:schemeClr>
                </a:solidFill>
                <a:latin typeface="NikoshBAN" pitchFamily="2" charset="0"/>
                <a:cs typeface="NikoshBAN" pitchFamily="2" charset="0"/>
              </a:rPr>
              <a:pPr/>
              <a:t>2</a:t>
            </a:fld>
            <a:endParaRPr lang="en-US" dirty="0">
              <a:solidFill>
                <a:schemeClr val="bg1">
                  <a:lumMod val="75000"/>
                </a:schemeClr>
              </a:solidFill>
              <a:latin typeface="NikoshBAN" pitchFamily="2" charset="0"/>
              <a:cs typeface="NikoshBAN" pitchFamily="2" charset="0"/>
            </a:endParaRPr>
          </a:p>
        </p:txBody>
      </p:sp>
      <p:sp>
        <p:nvSpPr>
          <p:cNvPr id="12" name="TextBox 11"/>
          <p:cNvSpPr txBox="1"/>
          <p:nvPr/>
        </p:nvSpPr>
        <p:spPr>
          <a:xfrm rot="19139685">
            <a:off x="3115888" y="1338324"/>
            <a:ext cx="6511241" cy="4325540"/>
          </a:xfrm>
          <a:prstGeom prst="rect">
            <a:avLst/>
          </a:prstGeom>
          <a:noFill/>
        </p:spPr>
        <p:txBody>
          <a:bodyPr wrap="square" rtlCol="0">
            <a:prstTxWarp prst="textCurveUp">
              <a:avLst/>
            </a:prstTxWarp>
            <a:spAutoFit/>
          </a:bodyPr>
          <a:lstStyle/>
          <a:p>
            <a:r>
              <a:rPr lang="bn-B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শুভেচ্ছা সবাইকে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grpSp>
        <p:nvGrpSpPr>
          <p:cNvPr id="6" name="Group 5"/>
          <p:cNvGrpSpPr/>
          <p:nvPr/>
        </p:nvGrpSpPr>
        <p:grpSpPr>
          <a:xfrm>
            <a:off x="2063553" y="1869659"/>
            <a:ext cx="4145603" cy="1000237"/>
            <a:chOff x="541193" y="640352"/>
            <a:chExt cx="3333750" cy="4541248"/>
          </a:xfrm>
        </p:grpSpPr>
        <p:pic>
          <p:nvPicPr>
            <p:cNvPr id="7" name="Picture 4" descr="http://galileoart.com/up/files/txq5s8ca6c8kaojra8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18" y="2587615"/>
              <a:ext cx="2857500" cy="1612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rozhdeniem.ru/assets/images/cvety/20.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88571" l="6000" r="93143"/>
                      </a14:imgEffect>
                    </a14:imgLayer>
                  </a14:imgProps>
                </a:ext>
                <a:ext uri="{28A0092B-C50C-407E-A947-70E740481C1C}">
                  <a14:useLocalDpi xmlns:a14="http://schemas.microsoft.com/office/drawing/2010/main" val="0"/>
                </a:ext>
              </a:extLst>
            </a:blip>
            <a:srcRect/>
            <a:stretch>
              <a:fillRect/>
            </a:stretch>
          </p:blipFill>
          <p:spPr bwMode="auto">
            <a:xfrm>
              <a:off x="541193" y="640352"/>
              <a:ext cx="3333750" cy="3470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Tissue images\epithelial\scr-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974" y="3217857"/>
              <a:ext cx="2495226" cy="19637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8" name="Frame 7"/>
          <p:cNvSpPr/>
          <p:nvPr/>
        </p:nvSpPr>
        <p:spPr>
          <a:xfrm>
            <a:off x="0"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3593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39857"/>
          </a:xfrm>
          <a:prstGeom prst="rect">
            <a:avLst/>
          </a:prstGeom>
          <a:ln w="57150">
            <a:solidFill>
              <a:srgbClr val="FF0000"/>
            </a:solidFill>
          </a:ln>
        </p:spPr>
      </p:pic>
      <p:sp>
        <p:nvSpPr>
          <p:cNvPr id="6" name="Rounded Rectangle 5"/>
          <p:cNvSpPr/>
          <p:nvPr/>
        </p:nvSpPr>
        <p:spPr>
          <a:xfrm>
            <a:off x="1524000" y="4648200"/>
            <a:ext cx="9144000" cy="2057400"/>
          </a:xfrm>
          <a:prstGeom prst="roundRect">
            <a:avLst/>
          </a:prstGeom>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lgn="ctr">
              <a:buFont typeface="Wingdings" pitchFamily="2" charset="2"/>
              <a:buChar char="Ø"/>
            </a:pPr>
            <a:r>
              <a:rPr lang="bn-IN" sz="4000" b="1" dirty="0" smtClean="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যৌগিক অণুবীক্ষণ যন্ত্রের চিহ্নিত চিত্র অঙ্কন কর </a:t>
            </a:r>
            <a:r>
              <a:rPr lang="bn-IN" sz="4000" b="1"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a:t>
            </a:r>
            <a:endParaRPr lang="en-US" sz="4000" b="1"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Frame 6"/>
          <p:cNvSpPr/>
          <p:nvPr/>
        </p:nvSpPr>
        <p:spPr>
          <a:xfrm>
            <a:off x="0" y="0"/>
            <a:ext cx="12192000" cy="6858000"/>
          </a:xfrm>
          <a:prstGeom prst="frame">
            <a:avLst>
              <a:gd name="adj1" fmla="val 3973"/>
            </a:avLst>
          </a:prstGeom>
          <a:blipFill>
            <a:blip r:embed="rId3"/>
            <a:tile tx="0" ty="0" sx="100000" sy="100000" flip="none" algn="tl"/>
          </a:blipFill>
          <a:ln>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2895600" y="4191000"/>
            <a:ext cx="6629400" cy="838200"/>
          </a:xfrm>
          <a:prstGeom prst="ellipse">
            <a:avLst/>
          </a:prstGeom>
          <a:solidFill>
            <a:srgbClr val="00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5400" dirty="0">
              <a:solidFill>
                <a:srgbClr val="FF0000"/>
              </a:solidFill>
              <a:latin typeface="NikoshBAN" pitchFamily="2" charset="0"/>
              <a:cs typeface="NikoshBAN" pitchFamily="2" charset="0"/>
            </a:endParaRPr>
          </a:p>
        </p:txBody>
      </p:sp>
      <p:sp>
        <p:nvSpPr>
          <p:cNvPr id="10" name="Oval 9"/>
          <p:cNvSpPr/>
          <p:nvPr/>
        </p:nvSpPr>
        <p:spPr>
          <a:xfrm>
            <a:off x="2895600" y="4191000"/>
            <a:ext cx="6629400" cy="838200"/>
          </a:xfrm>
          <a:prstGeom prst="ellipse">
            <a:avLst/>
          </a:prstGeom>
          <a:solidFill>
            <a:srgbClr val="00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5400" b="1" dirty="0">
                <a:solidFill>
                  <a:srgbClr val="FF0000"/>
                </a:solidFill>
                <a:latin typeface="NikoshBAN" pitchFamily="2" charset="0"/>
                <a:cs typeface="NikoshBAN" pitchFamily="2" charset="0"/>
              </a:rPr>
              <a:t>বাড়ির কাজ</a:t>
            </a:r>
            <a:endParaRPr lang="en-US" sz="54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0638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par>
                          <p:cTn id="8" fill="hold">
                            <p:stCondLst>
                              <p:cond delay="1000"/>
                            </p:stCondLst>
                            <p:childTnLst>
                              <p:par>
                                <p:cTn id="9" presetID="38" presetClass="entr" presetSubtype="0" accel="50000" fill="hold" nodeType="afterEffect">
                                  <p:stCondLst>
                                    <p:cond delay="0"/>
                                  </p:stCondLst>
                                  <p:iterate type="lt">
                                    <p:tmPct val="50000"/>
                                  </p:iterate>
                                  <p:childTnLst>
                                    <p:set>
                                      <p:cBhvr>
                                        <p:cTn id="10" dur="1" fill="hold">
                                          <p:stCondLst>
                                            <p:cond delay="0"/>
                                          </p:stCondLst>
                                        </p:cTn>
                                        <p:tgtEl>
                                          <p:spTgt spid="10">
                                            <p:txEl>
                                              <p:pRg st="0" end="0"/>
                                            </p:txEl>
                                          </p:spTgt>
                                        </p:tgtEl>
                                        <p:attrNameLst>
                                          <p:attrName>style.visibility</p:attrName>
                                        </p:attrNameLst>
                                      </p:cBhvr>
                                      <p:to>
                                        <p:strVal val="visible"/>
                                      </p:to>
                                    </p:set>
                                    <p:set>
                                      <p:cBhvr>
                                        <p:cTn id="11" dur="910" fill="hold">
                                          <p:stCondLst>
                                            <p:cond delay="0"/>
                                          </p:stCondLst>
                                        </p:cTn>
                                        <p:tgtEl>
                                          <p:spTgt spid="10">
                                            <p:txEl>
                                              <p:pRg st="0" end="0"/>
                                            </p:txEl>
                                          </p:spTgt>
                                        </p:tgtEl>
                                        <p:attrNameLst>
                                          <p:attrName>style.rotation</p:attrName>
                                        </p:attrNameLst>
                                      </p:cBhvr>
                                      <p:to>
                                        <p:strVal val="-45.0"/>
                                      </p:to>
                                    </p:set>
                                    <p:anim calcmode="lin" valueType="num">
                                      <p:cBhvr>
                                        <p:cTn id="12" dur="910" fill="hold">
                                          <p:stCondLst>
                                            <p:cond delay="910"/>
                                          </p:stCondLst>
                                        </p:cTn>
                                        <p:tgtEl>
                                          <p:spTgt spid="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910" fill="hold">
                                          <p:stCondLst>
                                            <p:cond delay="0"/>
                                          </p:stCondLst>
                                        </p:cTn>
                                        <p:tgtEl>
                                          <p:spTgt spid="10">
                                            <p:txEl>
                                              <p:pRg st="0" end="0"/>
                                            </p:txEl>
                                          </p:spTgt>
                                        </p:tgtEl>
                                        <p:attrNameLst>
                                          <p:attrName>ppt_y</p:attrName>
                                        </p:attrNameLst>
                                      </p:cBhvr>
                                      <p:tavLst>
                                        <p:tav tm="0">
                                          <p:val>
                                            <p:strVal val="#ppt_y-1"/>
                                          </p:val>
                                        </p:tav>
                                        <p:tav tm="100000">
                                          <p:val>
                                            <p:strVal val="#ppt_y-(0.354*#ppt_w-0.172*#ppt_h)"/>
                                          </p:val>
                                        </p:tav>
                                      </p:tavLst>
                                    </p:anim>
                                    <p:anim calcmode="lin" valueType="num">
                                      <p:cBhvr>
                                        <p:cTn id="14" dur="312" decel="50000" autoRev="1" fill="hold">
                                          <p:stCondLst>
                                            <p:cond delay="910"/>
                                          </p:stCondLst>
                                        </p:cTn>
                                        <p:tgtEl>
                                          <p:spTgt spid="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272" fill="hold">
                                          <p:stCondLst>
                                            <p:cond delay="1728"/>
                                          </p:stCondLst>
                                        </p:cTn>
                                        <p:tgtEl>
                                          <p:spTgt spid="10">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25000"/>
          </a:srgbClr>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duotone>
              <a:schemeClr val="bg2">
                <a:shade val="45000"/>
                <a:satMod val="135000"/>
              </a:schemeClr>
              <a:prstClr val="white"/>
            </a:duotone>
            <a:lum bright="-21000" contrast="35000"/>
          </a:blip>
          <a:srcRect/>
          <a:stretch>
            <a:fillRect/>
          </a:stretch>
        </p:blipFill>
        <p:spPr bwMode="auto">
          <a:xfrm>
            <a:off x="9677400" y="5943600"/>
            <a:ext cx="990600" cy="914400"/>
          </a:xfrm>
          <a:prstGeom prst="ellipse">
            <a:avLst/>
          </a:prstGeom>
          <a:ln>
            <a:noFill/>
          </a:ln>
          <a:effectLst>
            <a:softEdge rad="112500"/>
          </a:effectLst>
        </p:spPr>
      </p:pic>
      <p:sp>
        <p:nvSpPr>
          <p:cNvPr id="5" name="Frame 4"/>
          <p:cNvSpPr/>
          <p:nvPr/>
        </p:nvSpPr>
        <p:spPr>
          <a:xfrm>
            <a:off x="-1" y="0"/>
            <a:ext cx="12136431" cy="6858000"/>
          </a:xfrm>
          <a:prstGeom prst="frame">
            <a:avLst>
              <a:gd name="adj1" fmla="val 3073"/>
            </a:avLst>
          </a:prstGeom>
          <a:ln w="28575">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rot="10800000" flipH="1" flipV="1">
            <a:off x="3381332" y="3515935"/>
            <a:ext cx="6143668" cy="2101580"/>
          </a:xfrm>
          <a:prstGeom prst="rect">
            <a:avLst/>
          </a:prstGeom>
          <a:noFill/>
        </p:spPr>
        <p:txBody>
          <a:bodyPr>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I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9" name="Picture 18" descr="menschen-0065.gif"/>
          <p:cNvPicPr>
            <a:picLocks noChangeAspect="1"/>
          </p:cNvPicPr>
          <p:nvPr/>
        </p:nvPicPr>
        <p:blipFill>
          <a:blip r:embed="rId4"/>
          <a:srcRect/>
          <a:stretch>
            <a:fillRect/>
          </a:stretch>
        </p:blipFill>
        <p:spPr bwMode="auto">
          <a:xfrm rot="560580">
            <a:off x="3952875" y="2565261"/>
            <a:ext cx="1524000" cy="1143000"/>
          </a:xfrm>
          <a:prstGeom prst="rect">
            <a:avLst/>
          </a:prstGeom>
          <a:noFill/>
          <a:ln w="9525">
            <a:noFill/>
            <a:miter lim="800000"/>
            <a:headEnd/>
            <a:tailEnd/>
          </a:ln>
        </p:spPr>
      </p:pic>
      <p:pic>
        <p:nvPicPr>
          <p:cNvPr id="20" name="Picture 19" descr="menschen-0065.gif"/>
          <p:cNvPicPr>
            <a:picLocks noChangeAspect="1"/>
          </p:cNvPicPr>
          <p:nvPr/>
        </p:nvPicPr>
        <p:blipFill>
          <a:blip r:embed="rId4"/>
          <a:srcRect/>
          <a:stretch>
            <a:fillRect/>
          </a:stretch>
        </p:blipFill>
        <p:spPr bwMode="auto">
          <a:xfrm rot="21225761">
            <a:off x="6915580" y="2757141"/>
            <a:ext cx="1524000" cy="1143000"/>
          </a:xfrm>
          <a:prstGeom prst="rect">
            <a:avLst/>
          </a:prstGeom>
          <a:noFill/>
          <a:ln w="9525">
            <a:noFill/>
            <a:miter lim="800000"/>
            <a:headEnd/>
            <a:tailEnd/>
          </a:ln>
        </p:spPr>
      </p:pic>
      <p:pic>
        <p:nvPicPr>
          <p:cNvPr id="21" name="Picture 20" descr="menschen-0065.gif"/>
          <p:cNvPicPr>
            <a:picLocks noChangeAspect="1"/>
          </p:cNvPicPr>
          <p:nvPr/>
        </p:nvPicPr>
        <p:blipFill>
          <a:blip r:embed="rId4"/>
          <a:srcRect/>
          <a:stretch>
            <a:fillRect/>
          </a:stretch>
        </p:blipFill>
        <p:spPr bwMode="auto">
          <a:xfrm rot="560580">
            <a:off x="6407271" y="584059"/>
            <a:ext cx="1524000" cy="1143000"/>
          </a:xfrm>
          <a:prstGeom prst="rect">
            <a:avLst/>
          </a:prstGeom>
          <a:noFill/>
          <a:ln w="9525">
            <a:noFill/>
            <a:miter lim="800000"/>
            <a:headEnd/>
            <a:tailEnd/>
          </a:ln>
        </p:spPr>
      </p:pic>
      <p:pic>
        <p:nvPicPr>
          <p:cNvPr id="22" name="Picture 21" descr="menschen-0065.gif"/>
          <p:cNvPicPr>
            <a:picLocks noChangeAspect="1"/>
          </p:cNvPicPr>
          <p:nvPr/>
        </p:nvPicPr>
        <p:blipFill>
          <a:blip r:embed="rId4"/>
          <a:srcRect/>
          <a:stretch>
            <a:fillRect/>
          </a:stretch>
        </p:blipFill>
        <p:spPr bwMode="auto">
          <a:xfrm rot="560580">
            <a:off x="4121272" y="888860"/>
            <a:ext cx="1524000" cy="1143000"/>
          </a:xfrm>
          <a:prstGeom prst="rect">
            <a:avLst/>
          </a:prstGeom>
          <a:noFill/>
          <a:ln w="9525">
            <a:noFill/>
            <a:miter lim="800000"/>
            <a:headEnd/>
            <a:tailEnd/>
          </a:ln>
        </p:spPr>
      </p:pic>
      <p:pic>
        <p:nvPicPr>
          <p:cNvPr id="23" name="Picture 22" descr="72x.gif"/>
          <p:cNvPicPr>
            <a:picLocks noChangeAspect="1"/>
          </p:cNvPicPr>
          <p:nvPr/>
        </p:nvPicPr>
        <p:blipFill>
          <a:blip r:embed="rId5"/>
          <a:stretch>
            <a:fillRect/>
          </a:stretch>
        </p:blipFill>
        <p:spPr>
          <a:xfrm>
            <a:off x="4267200" y="239335"/>
            <a:ext cx="3733800" cy="405765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7750" y="58950"/>
            <a:ext cx="7278680" cy="691396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972" y="69687"/>
            <a:ext cx="7456153" cy="6903235"/>
          </a:xfrm>
          <a:prstGeom prst="rect">
            <a:avLst/>
          </a:prstGeom>
        </p:spPr>
      </p:pic>
      <p:pic>
        <p:nvPicPr>
          <p:cNvPr id="26" name="Picture 25"/>
          <p:cNvPicPr>
            <a:picLocks noChangeAspect="1"/>
          </p:cNvPicPr>
          <p:nvPr/>
        </p:nvPicPr>
        <p:blipFill>
          <a:blip r:embed="rId7"/>
          <a:stretch>
            <a:fillRect/>
          </a:stretch>
        </p:blipFill>
        <p:spPr>
          <a:xfrm>
            <a:off x="-6781800" y="10735"/>
            <a:ext cx="6473087" cy="6858000"/>
          </a:xfrm>
          <a:prstGeom prst="rect">
            <a:avLst/>
          </a:prstGeom>
        </p:spPr>
      </p:pic>
      <p:pic>
        <p:nvPicPr>
          <p:cNvPr id="27" name="Picture 26"/>
          <p:cNvPicPr>
            <a:picLocks noChangeAspect="1"/>
          </p:cNvPicPr>
          <p:nvPr/>
        </p:nvPicPr>
        <p:blipFill>
          <a:blip r:embed="rId8"/>
          <a:stretch>
            <a:fillRect/>
          </a:stretch>
        </p:blipFill>
        <p:spPr>
          <a:xfrm>
            <a:off x="12344400" y="10735"/>
            <a:ext cx="7543800" cy="6858000"/>
          </a:xfrm>
          <a:prstGeom prst="rect">
            <a:avLst/>
          </a:prstGeom>
        </p:spPr>
      </p:pic>
      <p:sp>
        <p:nvSpPr>
          <p:cNvPr id="28" name="TextBox 27"/>
          <p:cNvSpPr txBox="1"/>
          <p:nvPr/>
        </p:nvSpPr>
        <p:spPr>
          <a:xfrm>
            <a:off x="2460171" y="3004306"/>
            <a:ext cx="7249887" cy="1371600"/>
          </a:xfrm>
          <a:prstGeom prst="rect">
            <a:avLst/>
          </a:prstGeom>
          <a:noFill/>
        </p:spPr>
        <p:txBody>
          <a:bodyPr wrap="square" rtlCol="0">
            <a:prstTxWarp prst="textWave4">
              <a:avLst>
                <a:gd name="adj1" fmla="val 12500"/>
                <a:gd name="adj2" fmla="val 0"/>
              </a:avLst>
            </a:prstTxWarp>
            <a:spAutoFit/>
          </a:bodyPr>
          <a:lstStyle/>
          <a:p>
            <a:pPr algn="ctr"/>
            <a:r>
              <a:rPr lang="bn-BD" sz="6000" dirty="0">
                <a:blipFill>
                  <a:blip r:embed="rId9"/>
                  <a:tile tx="0" ty="0" sx="100000" sy="100000" flip="none" algn="tl"/>
                </a:blipFill>
              </a:rPr>
              <a:t>সমাপ্ত</a:t>
            </a:r>
            <a:endParaRPr lang="en-US" sz="6000" dirty="0">
              <a:blipFill>
                <a:blip r:embed="rId9"/>
                <a:tile tx="0" ty="0" sx="100000" sy="100000" flip="none" algn="tl"/>
              </a:blipFill>
            </a:endParaRPr>
          </a:p>
        </p:txBody>
      </p:sp>
      <p:sp>
        <p:nvSpPr>
          <p:cNvPr id="29" name="Frame 28"/>
          <p:cNvSpPr/>
          <p:nvPr/>
        </p:nvSpPr>
        <p:spPr>
          <a:xfrm>
            <a:off x="0" y="10735"/>
            <a:ext cx="12192000" cy="6858000"/>
          </a:xfrm>
          <a:prstGeom prst="frame">
            <a:avLst>
              <a:gd name="adj1" fmla="val 3857"/>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540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6250"/>
                                        <p:tgtEl>
                                          <p:spTgt spid="24"/>
                                        </p:tgtEl>
                                        <p:attrNameLst>
                                          <p:attrName>ppt_x</p:attrName>
                                        </p:attrNameLst>
                                      </p:cBhvr>
                                      <p:tavLst>
                                        <p:tav tm="0">
                                          <p:val>
                                            <p:strVal val="ppt_x"/>
                                          </p:val>
                                        </p:tav>
                                        <p:tav tm="100000">
                                          <p:val>
                                            <p:strVal val="1+ppt_w/2"/>
                                          </p:val>
                                        </p:tav>
                                      </p:tavLst>
                                    </p:anim>
                                    <p:anim calcmode="lin" valueType="num">
                                      <p:cBhvr additive="base">
                                        <p:cTn id="7" dur="6250"/>
                                        <p:tgtEl>
                                          <p:spTgt spid="24"/>
                                        </p:tgtEl>
                                        <p:attrNameLst>
                                          <p:attrName>ppt_y</p:attrName>
                                        </p:attrNameLst>
                                      </p:cBhvr>
                                      <p:tavLst>
                                        <p:tav tm="0">
                                          <p:val>
                                            <p:strVal val="ppt_y"/>
                                          </p:val>
                                        </p:tav>
                                        <p:tav tm="100000">
                                          <p:val>
                                            <p:strVal val="ppt_y"/>
                                          </p:val>
                                        </p:tav>
                                      </p:tavLst>
                                    </p:anim>
                                    <p:set>
                                      <p:cBhvr>
                                        <p:cTn id="8" dur="1" fill="hold">
                                          <p:stCondLst>
                                            <p:cond delay="6249"/>
                                          </p:stCondLst>
                                        </p:cTn>
                                        <p:tgtEl>
                                          <p:spTgt spid="24"/>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6250"/>
                                        <p:tgtEl>
                                          <p:spTgt spid="25"/>
                                        </p:tgtEl>
                                        <p:attrNameLst>
                                          <p:attrName>ppt_x</p:attrName>
                                        </p:attrNameLst>
                                      </p:cBhvr>
                                      <p:tavLst>
                                        <p:tav tm="0">
                                          <p:val>
                                            <p:strVal val="ppt_x"/>
                                          </p:val>
                                        </p:tav>
                                        <p:tav tm="100000">
                                          <p:val>
                                            <p:strVal val="0-ppt_w/2"/>
                                          </p:val>
                                        </p:tav>
                                      </p:tavLst>
                                    </p:anim>
                                    <p:anim calcmode="lin" valueType="num">
                                      <p:cBhvr additive="base">
                                        <p:cTn id="11" dur="6250"/>
                                        <p:tgtEl>
                                          <p:spTgt spid="25"/>
                                        </p:tgtEl>
                                        <p:attrNameLst>
                                          <p:attrName>ppt_y</p:attrName>
                                        </p:attrNameLst>
                                      </p:cBhvr>
                                      <p:tavLst>
                                        <p:tav tm="0">
                                          <p:val>
                                            <p:strVal val="ppt_y"/>
                                          </p:val>
                                        </p:tav>
                                        <p:tav tm="100000">
                                          <p:val>
                                            <p:strVal val="ppt_y"/>
                                          </p:val>
                                        </p:tav>
                                      </p:tavLst>
                                    </p:anim>
                                    <p:set>
                                      <p:cBhvr>
                                        <p:cTn id="12" dur="1" fill="hold">
                                          <p:stCondLst>
                                            <p:cond delay="6249"/>
                                          </p:stCondLst>
                                        </p:cTn>
                                        <p:tgtEl>
                                          <p:spTgt spid="25"/>
                                        </p:tgtEl>
                                        <p:attrNameLst>
                                          <p:attrName>style.visibility</p:attrName>
                                        </p:attrNameLst>
                                      </p:cBhvr>
                                      <p:to>
                                        <p:strVal val="hidden"/>
                                      </p:to>
                                    </p:set>
                                  </p:childTnLst>
                                </p:cTn>
                              </p:par>
                            </p:childTnLst>
                          </p:cTn>
                        </p:par>
                        <p:par>
                          <p:cTn id="13" fill="hold">
                            <p:stCondLst>
                              <p:cond delay="625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20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20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20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2000"/>
                                        <p:tgtEl>
                                          <p:spTgt spid="22"/>
                                        </p:tgtEl>
                                      </p:cBhvr>
                                    </p:animEffect>
                                  </p:childTnLst>
                                </p:cTn>
                              </p:par>
                            </p:childTnLst>
                          </p:cTn>
                        </p:par>
                        <p:par>
                          <p:cTn id="29" fill="hold">
                            <p:stCondLst>
                              <p:cond delay="8250"/>
                            </p:stCondLst>
                            <p:childTnLst>
                              <p:par>
                                <p:cTn id="30" presetID="10" presetClass="entr" presetSubtype="0" repeatCount="indefinite" nodeType="afterEffect">
                                  <p:stCondLst>
                                    <p:cond delay="0"/>
                                  </p:stCondLst>
                                  <p:endCondLst>
                                    <p:cond evt="onNext" delay="0">
                                      <p:tgtEl>
                                        <p:sldTgt/>
                                      </p:tgtEl>
                                    </p:cond>
                                  </p:end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2000"/>
                                        <p:tgtEl>
                                          <p:spTgt spid="18">
                                            <p:txEl>
                                              <p:pRg st="0" end="0"/>
                                            </p:txEl>
                                          </p:spTgt>
                                        </p:tgtEl>
                                      </p:cBhvr>
                                    </p:animEffect>
                                  </p:childTnLst>
                                </p:cTn>
                              </p:par>
                              <p:par>
                                <p:cTn id="33" presetID="63" presetClass="path" presetSubtype="0" accel="50000" decel="50000" fill="hold" nodeType="withEffect">
                                  <p:stCondLst>
                                    <p:cond delay="8000"/>
                                  </p:stCondLst>
                                  <p:childTnLst>
                                    <p:animMotion origin="layout" path="M -4.79167E-6 -3.7037E-7 L 0.5375 -3.7037E-7 " pathEditMode="relative" rAng="0" ptsTypes="AA">
                                      <p:cBhvr>
                                        <p:cTn id="34" dur="5000" fill="hold"/>
                                        <p:tgtEl>
                                          <p:spTgt spid="26"/>
                                        </p:tgtEl>
                                        <p:attrNameLst>
                                          <p:attrName>ppt_x</p:attrName>
                                          <p:attrName>ppt_y</p:attrName>
                                        </p:attrNameLst>
                                      </p:cBhvr>
                                      <p:rCtr x="26875" y="0"/>
                                    </p:animMotion>
                                  </p:childTnLst>
                                </p:cTn>
                              </p:par>
                              <p:par>
                                <p:cTn id="35" presetID="35" presetClass="path" presetSubtype="0" accel="50000" decel="50000" fill="hold" nodeType="withEffect">
                                  <p:stCondLst>
                                    <p:cond delay="8000"/>
                                  </p:stCondLst>
                                  <p:childTnLst>
                                    <p:animMotion origin="layout" path="M 5E-6 -3.7037E-7 L -0.51667 -3.7037E-7 " pathEditMode="relative" rAng="0" ptsTypes="AA">
                                      <p:cBhvr>
                                        <p:cTn id="36" dur="5000" fill="hold"/>
                                        <p:tgtEl>
                                          <p:spTgt spid="27"/>
                                        </p:tgtEl>
                                        <p:attrNameLst>
                                          <p:attrName>ppt_x</p:attrName>
                                          <p:attrName>ppt_y</p:attrName>
                                        </p:attrNameLst>
                                      </p:cBhvr>
                                      <p:rCtr x="-25833" y="0"/>
                                    </p:animMotion>
                                  </p:childTnLst>
                                </p:cTn>
                              </p:par>
                            </p:childTnLst>
                          </p:cTn>
                        </p:par>
                        <p:par>
                          <p:cTn id="37" fill="hold">
                            <p:stCondLst>
                              <p:cond delay="21250"/>
                            </p:stCondLst>
                            <p:childTnLst>
                              <p:par>
                                <p:cTn id="38" presetID="53" presetClass="entr" presetSubtype="528" fill="hold" grpId="0" nodeType="afterEffect">
                                  <p:stCondLst>
                                    <p:cond delay="0"/>
                                  </p:stCondLst>
                                  <p:childTnLst>
                                    <p:set>
                                      <p:cBhvr>
                                        <p:cTn id="39" dur="1" fill="hold">
                                          <p:stCondLst>
                                            <p:cond delay="0"/>
                                          </p:stCondLst>
                                        </p:cTn>
                                        <p:tgtEl>
                                          <p:spTgt spid="28">
                                            <p:txEl>
                                              <p:pRg st="0" end="0"/>
                                            </p:txEl>
                                          </p:spTgt>
                                        </p:tgtEl>
                                        <p:attrNameLst>
                                          <p:attrName>style.visibility</p:attrName>
                                        </p:attrNameLst>
                                      </p:cBhvr>
                                      <p:to>
                                        <p:strVal val="visible"/>
                                      </p:to>
                                    </p:set>
                                    <p:anim calcmode="lin" valueType="num">
                                      <p:cBhvr>
                                        <p:cTn id="40" dur="3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1" dur="30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2" dur="3000"/>
                                        <p:tgtEl>
                                          <p:spTgt spid="28">
                                            <p:txEl>
                                              <p:pRg st="0" end="0"/>
                                            </p:txEl>
                                          </p:spTgt>
                                        </p:tgtEl>
                                      </p:cBhvr>
                                    </p:animEffect>
                                    <p:anim calcmode="lin" valueType="num">
                                      <p:cBhvr>
                                        <p:cTn id="43" dur="3000" fill="hold"/>
                                        <p:tgtEl>
                                          <p:spTgt spid="28">
                                            <p:txEl>
                                              <p:pRg st="0" end="0"/>
                                            </p:txEl>
                                          </p:spTgt>
                                        </p:tgtEl>
                                        <p:attrNameLst>
                                          <p:attrName>ppt_x</p:attrName>
                                        </p:attrNameLst>
                                      </p:cBhvr>
                                      <p:tavLst>
                                        <p:tav tm="0">
                                          <p:val>
                                            <p:fltVal val="0.5"/>
                                          </p:val>
                                        </p:tav>
                                        <p:tav tm="100000">
                                          <p:val>
                                            <p:strVal val="#ppt_x"/>
                                          </p:val>
                                        </p:tav>
                                      </p:tavLst>
                                    </p:anim>
                                    <p:anim calcmode="lin" valueType="num">
                                      <p:cBhvr>
                                        <p:cTn id="44" dur="3000" fill="hold"/>
                                        <p:tgtEl>
                                          <p:spTgt spid="2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11887200" cy="7086600"/>
          </a:xfrm>
          <a:blipFill>
            <a:blip r:embed="rId2"/>
            <a:tile tx="0" ty="0" sx="100000" sy="100000" flip="none" algn="tl"/>
          </a:blipFill>
          <a:ln w="76200">
            <a:solidFill>
              <a:srgbClr val="FF0000"/>
            </a:solidFill>
          </a:ln>
        </p:spPr>
        <p:txBody>
          <a:bodyPr>
            <a:normAutofit/>
          </a:bodyPr>
          <a:lstStyle/>
          <a:p>
            <a:pPr marL="0" indent="0" algn="ctr">
              <a:buNone/>
            </a:pPr>
            <a:endParaRPr lang="en-US" sz="6000" dirty="0">
              <a:solidFill>
                <a:srgbClr val="0070C0"/>
              </a:solidFill>
              <a:latin typeface="NikoshBAN" pitchFamily="2" charset="0"/>
              <a:cs typeface="NikoshBAN" pitchFamily="2" charset="0"/>
            </a:endParaRPr>
          </a:p>
          <a:p>
            <a:pPr marL="0" indent="0" algn="ctr">
              <a:buNone/>
            </a:pPr>
            <a:endParaRPr lang="en-US" sz="6000" dirty="0">
              <a:solidFill>
                <a:srgbClr val="0070C0"/>
              </a:solidFill>
              <a:latin typeface="NikoshBAN" pitchFamily="2" charset="0"/>
              <a:cs typeface="NikoshBAN" pitchFamily="2" charset="0"/>
            </a:endParaRPr>
          </a:p>
          <a:p>
            <a:pPr marL="0" indent="0" algn="ctr">
              <a:buNone/>
            </a:pPr>
            <a:r>
              <a:rPr lang="en-US" sz="5400" b="1" dirty="0">
                <a:solidFill>
                  <a:srgbClr val="0000CC"/>
                </a:solidFill>
                <a:latin typeface="NikoshBAN" pitchFamily="2" charset="0"/>
                <a:cs typeface="NikoshBAN" pitchFamily="2" charset="0"/>
              </a:rPr>
              <a:t>     </a:t>
            </a:r>
            <a:r>
              <a:rPr lang="en-US" sz="5400" b="1" dirty="0" err="1" smtClean="0">
                <a:solidFill>
                  <a:srgbClr val="0000CC"/>
                </a:solidFill>
                <a:latin typeface="NikoshBAN" pitchFamily="2" charset="0"/>
                <a:cs typeface="NikoshBAN" pitchFamily="2" charset="0"/>
              </a:rPr>
              <a:t>মোঃ</a:t>
            </a:r>
            <a:r>
              <a:rPr lang="en-US" sz="5400" b="1" dirty="0" smtClean="0">
                <a:solidFill>
                  <a:srgbClr val="0000CC"/>
                </a:solidFill>
                <a:latin typeface="NikoshBAN" pitchFamily="2" charset="0"/>
                <a:cs typeface="NikoshBAN" pitchFamily="2" charset="0"/>
              </a:rPr>
              <a:t> </a:t>
            </a:r>
            <a:r>
              <a:rPr lang="en-US" sz="5400" b="1" dirty="0" err="1" smtClean="0">
                <a:solidFill>
                  <a:srgbClr val="0000CC"/>
                </a:solidFill>
                <a:latin typeface="NikoshBAN" pitchFamily="2" charset="0"/>
                <a:cs typeface="NikoshBAN" pitchFamily="2" charset="0"/>
              </a:rPr>
              <a:t>জসিম</a:t>
            </a:r>
            <a:r>
              <a:rPr lang="en-US" sz="5400" b="1" dirty="0" smtClean="0">
                <a:solidFill>
                  <a:srgbClr val="0000CC"/>
                </a:solidFill>
                <a:latin typeface="NikoshBAN" pitchFamily="2" charset="0"/>
                <a:cs typeface="NikoshBAN" pitchFamily="2" charset="0"/>
              </a:rPr>
              <a:t> </a:t>
            </a:r>
            <a:r>
              <a:rPr lang="en-US" sz="5400" b="1" dirty="0" err="1" smtClean="0">
                <a:solidFill>
                  <a:srgbClr val="0000CC"/>
                </a:solidFill>
                <a:latin typeface="NikoshBAN" pitchFamily="2" charset="0"/>
                <a:cs typeface="NikoshBAN" pitchFamily="2" charset="0"/>
              </a:rPr>
              <a:t>উদ্দিন</a:t>
            </a:r>
            <a:r>
              <a:rPr lang="en-US" sz="5400" b="1" dirty="0" smtClean="0">
                <a:solidFill>
                  <a:srgbClr val="0000CC"/>
                </a:solidFill>
                <a:latin typeface="NikoshBAN" pitchFamily="2" charset="0"/>
                <a:cs typeface="NikoshBAN" pitchFamily="2" charset="0"/>
              </a:rPr>
              <a:t> </a:t>
            </a:r>
            <a:r>
              <a:rPr lang="en-US" sz="2800" dirty="0">
                <a:solidFill>
                  <a:srgbClr val="660033"/>
                </a:solidFill>
                <a:latin typeface="NikoshBAN" pitchFamily="2" charset="0"/>
                <a:cs typeface="NikoshBAN" pitchFamily="2" charset="0"/>
              </a:rPr>
              <a:t>(</a:t>
            </a:r>
            <a:r>
              <a:rPr lang="en-US" sz="2000" dirty="0" err="1" smtClean="0">
                <a:solidFill>
                  <a:srgbClr val="660033"/>
                </a:solidFill>
                <a:latin typeface="NikoshBAN" pitchFamily="2" charset="0"/>
                <a:cs typeface="NikoshBAN" pitchFamily="2" charset="0"/>
              </a:rPr>
              <a:t>বি.এসসি</a:t>
            </a:r>
            <a:r>
              <a:rPr lang="en-US" sz="2000" dirty="0" smtClean="0">
                <a:solidFill>
                  <a:srgbClr val="660033"/>
                </a:solidFill>
                <a:latin typeface="NikoshBAN" pitchFamily="2" charset="0"/>
                <a:cs typeface="NikoshBAN" pitchFamily="2" charset="0"/>
              </a:rPr>
              <a:t>(</a:t>
            </a:r>
            <a:r>
              <a:rPr lang="en-US" sz="2000" dirty="0" err="1" smtClean="0">
                <a:solidFill>
                  <a:srgbClr val="660033"/>
                </a:solidFill>
                <a:latin typeface="NikoshBAN" pitchFamily="2" charset="0"/>
                <a:cs typeface="NikoshBAN" pitchFamily="2" charset="0"/>
              </a:rPr>
              <a:t>অনার্স</a:t>
            </a:r>
            <a:r>
              <a:rPr lang="en-US" sz="2000" dirty="0" smtClean="0">
                <a:solidFill>
                  <a:srgbClr val="660033"/>
                </a:solidFill>
                <a:latin typeface="NikoshBAN" pitchFamily="2" charset="0"/>
                <a:cs typeface="NikoshBAN" pitchFamily="2" charset="0"/>
              </a:rPr>
              <a:t>), </a:t>
            </a:r>
            <a:r>
              <a:rPr lang="en-US" sz="2000" dirty="0" err="1" smtClean="0">
                <a:solidFill>
                  <a:srgbClr val="660033"/>
                </a:solidFill>
                <a:latin typeface="NikoshBAN" pitchFamily="2" charset="0"/>
                <a:cs typeface="NikoshBAN" pitchFamily="2" charset="0"/>
              </a:rPr>
              <a:t>এম.এসসি</a:t>
            </a:r>
            <a:r>
              <a:rPr lang="en-US" sz="2000" dirty="0" smtClean="0">
                <a:solidFill>
                  <a:srgbClr val="660033"/>
                </a:solidFill>
                <a:latin typeface="NikoshBAN" pitchFamily="2" charset="0"/>
                <a:cs typeface="NikoshBAN" pitchFamily="2" charset="0"/>
              </a:rPr>
              <a:t>(১ম </a:t>
            </a:r>
            <a:r>
              <a:rPr lang="en-US" sz="2000" dirty="0" err="1" smtClean="0">
                <a:solidFill>
                  <a:srgbClr val="660033"/>
                </a:solidFill>
                <a:latin typeface="NikoshBAN" pitchFamily="2" charset="0"/>
                <a:cs typeface="NikoshBAN" pitchFamily="2" charset="0"/>
              </a:rPr>
              <a:t>শ্রেনি</a:t>
            </a:r>
            <a:r>
              <a:rPr lang="en-US" sz="2000" dirty="0" smtClean="0">
                <a:solidFill>
                  <a:srgbClr val="660033"/>
                </a:solidFill>
                <a:latin typeface="NikoshBAN" pitchFamily="2" charset="0"/>
                <a:cs typeface="NikoshBAN" pitchFamily="2" charset="0"/>
              </a:rPr>
              <a:t>)  </a:t>
            </a:r>
            <a:r>
              <a:rPr lang="en-US" sz="2000" dirty="0" err="1">
                <a:solidFill>
                  <a:srgbClr val="660033"/>
                </a:solidFill>
                <a:latin typeface="NikoshBAN" pitchFamily="2" charset="0"/>
                <a:cs typeface="NikoshBAN" pitchFamily="2" charset="0"/>
              </a:rPr>
              <a:t>বি.এড</a:t>
            </a:r>
            <a:r>
              <a:rPr lang="en-US" sz="2800" dirty="0">
                <a:solidFill>
                  <a:srgbClr val="660033"/>
                </a:solidFill>
                <a:latin typeface="NikoshBAN" pitchFamily="2" charset="0"/>
                <a:cs typeface="NikoshBAN" pitchFamily="2" charset="0"/>
              </a:rPr>
              <a:t>)</a:t>
            </a:r>
            <a:r>
              <a:rPr lang="en-US" sz="1800" dirty="0">
                <a:solidFill>
                  <a:srgbClr val="660033"/>
                </a:solidFill>
                <a:latin typeface="NikoshBAN" pitchFamily="2" charset="0"/>
                <a:cs typeface="NikoshBAN" pitchFamily="2" charset="0"/>
              </a:rPr>
              <a:t> </a:t>
            </a:r>
            <a:endParaRPr lang="en-US" sz="1800" dirty="0" smtClean="0">
              <a:solidFill>
                <a:srgbClr val="660033"/>
              </a:solidFill>
              <a:latin typeface="NikoshBAN" pitchFamily="2" charset="0"/>
              <a:cs typeface="NikoshBAN" pitchFamily="2" charset="0"/>
            </a:endParaRPr>
          </a:p>
          <a:p>
            <a:pPr marL="0" indent="0" algn="ctr">
              <a:buNone/>
            </a:pPr>
            <a:r>
              <a:rPr lang="en-US" sz="1800" dirty="0" smtClean="0">
                <a:solidFill>
                  <a:srgbClr val="660033"/>
                </a:solidFill>
                <a:latin typeface="NikoshBAN" pitchFamily="2" charset="0"/>
                <a:cs typeface="NikoshBAN" pitchFamily="2" charset="0"/>
              </a:rPr>
              <a:t>34 </a:t>
            </a:r>
            <a:r>
              <a:rPr lang="en-US" sz="1800" dirty="0" err="1" smtClean="0">
                <a:solidFill>
                  <a:srgbClr val="660033"/>
                </a:solidFill>
                <a:latin typeface="NikoshBAN" pitchFamily="2" charset="0"/>
                <a:cs typeface="NikoshBAN" pitchFamily="2" charset="0"/>
              </a:rPr>
              <a:t>তম</a:t>
            </a:r>
            <a:r>
              <a:rPr lang="en-US" sz="1800" dirty="0" smtClean="0">
                <a:solidFill>
                  <a:srgbClr val="660033"/>
                </a:solidFill>
                <a:latin typeface="NikoshBAN" pitchFamily="2" charset="0"/>
                <a:cs typeface="NikoshBAN" pitchFamily="2" charset="0"/>
              </a:rPr>
              <a:t> </a:t>
            </a:r>
            <a:r>
              <a:rPr lang="en-US" sz="1800" dirty="0" err="1" smtClean="0">
                <a:solidFill>
                  <a:srgbClr val="660033"/>
                </a:solidFill>
                <a:latin typeface="NikoshBAN" pitchFamily="2" charset="0"/>
                <a:cs typeface="NikoshBAN" pitchFamily="2" charset="0"/>
              </a:rPr>
              <a:t>বিসিএস</a:t>
            </a:r>
            <a:r>
              <a:rPr lang="en-US" sz="1800" dirty="0" smtClean="0">
                <a:solidFill>
                  <a:srgbClr val="660033"/>
                </a:solidFill>
                <a:latin typeface="NikoshBAN" pitchFamily="2" charset="0"/>
                <a:cs typeface="NikoshBAN" pitchFamily="2" charset="0"/>
              </a:rPr>
              <a:t> (</a:t>
            </a:r>
            <a:r>
              <a:rPr lang="en-US" sz="1800" dirty="0" err="1" smtClean="0">
                <a:solidFill>
                  <a:srgbClr val="660033"/>
                </a:solidFill>
                <a:latin typeface="NikoshBAN" pitchFamily="2" charset="0"/>
                <a:cs typeface="NikoshBAN" pitchFamily="2" charset="0"/>
              </a:rPr>
              <a:t>নন</a:t>
            </a:r>
            <a:r>
              <a:rPr lang="en-US" sz="1800" dirty="0" smtClean="0">
                <a:solidFill>
                  <a:srgbClr val="660033"/>
                </a:solidFill>
                <a:latin typeface="NikoshBAN" pitchFamily="2" charset="0"/>
                <a:cs typeface="NikoshBAN" pitchFamily="2" charset="0"/>
              </a:rPr>
              <a:t> </a:t>
            </a:r>
            <a:r>
              <a:rPr lang="en-US" sz="1800" dirty="0" err="1" smtClean="0">
                <a:solidFill>
                  <a:srgbClr val="660033"/>
                </a:solidFill>
                <a:latin typeface="NikoshBAN" pitchFamily="2" charset="0"/>
                <a:cs typeface="NikoshBAN" pitchFamily="2" charset="0"/>
              </a:rPr>
              <a:t>ক্যাডার</a:t>
            </a:r>
            <a:r>
              <a:rPr lang="en-US" sz="1800" dirty="0" smtClean="0">
                <a:solidFill>
                  <a:srgbClr val="660033"/>
                </a:solidFill>
                <a:latin typeface="NikoshBAN" pitchFamily="2" charset="0"/>
                <a:cs typeface="NikoshBAN" pitchFamily="2" charset="0"/>
              </a:rPr>
              <a:t>) </a:t>
            </a:r>
            <a:endParaRPr lang="en-US" sz="1800" dirty="0">
              <a:solidFill>
                <a:srgbClr val="660033"/>
              </a:solidFill>
              <a:latin typeface="NikoshBAN" pitchFamily="2" charset="0"/>
              <a:cs typeface="NikoshBAN" pitchFamily="2" charset="0"/>
            </a:endParaRPr>
          </a:p>
          <a:p>
            <a:pPr marL="0" indent="0" algn="ctr">
              <a:buNone/>
            </a:pPr>
            <a:r>
              <a:rPr lang="bn-IN" sz="3600" dirty="0" smtClean="0">
                <a:solidFill>
                  <a:srgbClr val="002060"/>
                </a:solidFill>
                <a:latin typeface="NikoshBAN" pitchFamily="2" charset="0"/>
                <a:cs typeface="NikoshBAN" pitchFamily="2" charset="0"/>
              </a:rPr>
              <a:t>সহকারী </a:t>
            </a:r>
            <a:r>
              <a:rPr lang="bn-IN" sz="3600" dirty="0">
                <a:solidFill>
                  <a:srgbClr val="002060"/>
                </a:solidFill>
                <a:latin typeface="NikoshBAN" pitchFamily="2" charset="0"/>
                <a:cs typeface="NikoshBAN" pitchFamily="2" charset="0"/>
              </a:rPr>
              <a:t>শিক্ষক </a:t>
            </a:r>
            <a:r>
              <a:rPr lang="en-US" sz="3600" dirty="0" smtClean="0">
                <a:solidFill>
                  <a:srgbClr val="002060"/>
                </a:solidFill>
                <a:latin typeface="NikoshBAN" pitchFamily="2" charset="0"/>
                <a:cs typeface="NikoshBAN" pitchFamily="2" charset="0"/>
              </a:rPr>
              <a:t>(</a:t>
            </a:r>
            <a:r>
              <a:rPr lang="en-US" sz="3600" dirty="0" err="1" smtClean="0">
                <a:solidFill>
                  <a:srgbClr val="002060"/>
                </a:solidFill>
                <a:latin typeface="NikoshBAN" pitchFamily="2" charset="0"/>
                <a:cs typeface="NikoshBAN" pitchFamily="2" charset="0"/>
              </a:rPr>
              <a:t>জীববিজ্ঞান</a:t>
            </a:r>
            <a:r>
              <a:rPr lang="en-US" sz="3600" dirty="0" smtClean="0">
                <a:solidFill>
                  <a:srgbClr val="002060"/>
                </a:solidFill>
                <a:latin typeface="NikoshBAN" pitchFamily="2" charset="0"/>
                <a:cs typeface="NikoshBAN" pitchFamily="2" charset="0"/>
              </a:rPr>
              <a:t>) </a:t>
            </a:r>
            <a:endParaRPr lang="en-US" sz="6000" dirty="0">
              <a:solidFill>
                <a:srgbClr val="002060"/>
              </a:solidFill>
              <a:latin typeface="NikoshBAN" pitchFamily="2" charset="0"/>
              <a:cs typeface="NikoshBAN" pitchFamily="2" charset="0"/>
            </a:endParaRPr>
          </a:p>
          <a:p>
            <a:pPr marL="0" indent="0" algn="ctr">
              <a:buNone/>
            </a:pPr>
            <a:r>
              <a:rPr lang="en-US" sz="4400" dirty="0" err="1" smtClean="0">
                <a:solidFill>
                  <a:srgbClr val="FF0000"/>
                </a:solidFill>
                <a:latin typeface="NikoshBAN" pitchFamily="2" charset="0"/>
                <a:cs typeface="NikoshBAN" pitchFamily="2" charset="0"/>
              </a:rPr>
              <a:t>ভবানীগঞ্জ</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সরকারি</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বালিকা</a:t>
            </a:r>
            <a:r>
              <a:rPr lang="en-US" sz="4400" dirty="0" smtClean="0">
                <a:solidFill>
                  <a:srgbClr val="FF0000"/>
                </a:solidFill>
                <a:latin typeface="NikoshBAN" pitchFamily="2" charset="0"/>
                <a:cs typeface="NikoshBAN" pitchFamily="2" charset="0"/>
              </a:rPr>
              <a:t> </a:t>
            </a:r>
            <a:r>
              <a:rPr lang="en-US" sz="4400" dirty="0" err="1">
                <a:solidFill>
                  <a:srgbClr val="FF0000"/>
                </a:solidFill>
                <a:latin typeface="NikoshBAN" pitchFamily="2" charset="0"/>
                <a:cs typeface="NikoshBAN" pitchFamily="2" charset="0"/>
              </a:rPr>
              <a:t>উচ্চ</a:t>
            </a:r>
            <a:r>
              <a:rPr lang="en-US" sz="4400" dirty="0">
                <a:solidFill>
                  <a:srgbClr val="FF0000"/>
                </a:solidFill>
                <a:latin typeface="NikoshBAN" pitchFamily="2" charset="0"/>
                <a:cs typeface="NikoshBAN" pitchFamily="2" charset="0"/>
              </a:rPr>
              <a:t> </a:t>
            </a:r>
            <a:r>
              <a:rPr lang="bn-IN" sz="4400" dirty="0" smtClean="0">
                <a:solidFill>
                  <a:srgbClr val="FF0000"/>
                </a:solidFill>
                <a:latin typeface="NikoshBAN" pitchFamily="2" charset="0"/>
                <a:cs typeface="NikoshBAN" pitchFamily="2" charset="0"/>
              </a:rPr>
              <a:t>বিদ্যালয়</a:t>
            </a:r>
            <a:r>
              <a:rPr lang="en-US" sz="4400" dirty="0" smtClean="0">
                <a:solidFill>
                  <a:srgbClr val="FF0000"/>
                </a:solidFill>
                <a:latin typeface="NikoshBAN" pitchFamily="2" charset="0"/>
                <a:cs typeface="NikoshBAN" pitchFamily="2" charset="0"/>
              </a:rPr>
              <a:t>  </a:t>
            </a:r>
            <a:endParaRPr lang="en-US" sz="5400" dirty="0">
              <a:solidFill>
                <a:srgbClr val="FF0000"/>
              </a:solidFill>
              <a:latin typeface="NikoshBAN" pitchFamily="2" charset="0"/>
              <a:cs typeface="NikoshBAN" pitchFamily="2" charset="0"/>
            </a:endParaRPr>
          </a:p>
          <a:p>
            <a:pPr marL="0" indent="0" algn="ctr">
              <a:buNone/>
            </a:pPr>
            <a:r>
              <a:rPr lang="en-US" sz="4800" dirty="0" err="1" smtClean="0">
                <a:solidFill>
                  <a:schemeClr val="accent3"/>
                </a:solidFill>
                <a:latin typeface="NikoshBAN" pitchFamily="2" charset="0"/>
                <a:cs typeface="NikoshBAN" pitchFamily="2" charset="0"/>
              </a:rPr>
              <a:t>বাগমারা</a:t>
            </a:r>
            <a:r>
              <a:rPr lang="en-US" sz="4800" dirty="0" smtClean="0">
                <a:solidFill>
                  <a:schemeClr val="accent3"/>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রাজশাহী</a:t>
            </a:r>
            <a:r>
              <a:rPr lang="en-US" sz="4800" dirty="0">
                <a:solidFill>
                  <a:srgbClr val="00B050"/>
                </a:solidFill>
                <a:latin typeface="NikoshBAN" pitchFamily="2" charset="0"/>
                <a:cs typeface="NikoshBAN" pitchFamily="2" charset="0"/>
              </a:rPr>
              <a:t>।</a:t>
            </a:r>
            <a:endParaRPr lang="en-US" sz="5400" dirty="0">
              <a:solidFill>
                <a:srgbClr val="00B050"/>
              </a:solidFill>
              <a:latin typeface="NikoshBAN" pitchFamily="2" charset="0"/>
              <a:cs typeface="NikoshBAN" pitchFamily="2" charset="0"/>
            </a:endParaRPr>
          </a:p>
          <a:p>
            <a:pPr marL="0" indent="0" algn="ctr">
              <a:buNone/>
            </a:pPr>
            <a:r>
              <a:rPr lang="en-US" sz="4000" dirty="0" smtClean="0">
                <a:solidFill>
                  <a:srgbClr val="00B050"/>
                </a:solidFill>
                <a:latin typeface="NikoshBAN" pitchFamily="2" charset="0"/>
                <a:cs typeface="NikoshBAN" pitchFamily="2" charset="0"/>
              </a:rPr>
              <a:t>মোবাইল-</a:t>
            </a:r>
            <a:r>
              <a:rPr lang="en-US" sz="4400" dirty="0" smtClean="0">
                <a:solidFill>
                  <a:srgbClr val="00B050"/>
                </a:solidFill>
                <a:latin typeface="SutonnyMJ" pitchFamily="2" charset="0"/>
                <a:cs typeface="SutonnyMJ" pitchFamily="2" charset="0"/>
              </a:rPr>
              <a:t>0</a:t>
            </a:r>
            <a:r>
              <a:rPr lang="bn-IN" sz="4400" dirty="0" smtClean="0">
                <a:solidFill>
                  <a:srgbClr val="00B050"/>
                </a:solidFill>
                <a:latin typeface="SutonnyMJ" pitchFamily="2" charset="0"/>
                <a:cs typeface="SutonnyMJ" pitchFamily="2" charset="0"/>
              </a:rPr>
              <a:t>১৭২৩১১৭৫৪৮ </a:t>
            </a:r>
            <a:endParaRPr lang="en-US" sz="4800" dirty="0">
              <a:solidFill>
                <a:srgbClr val="00B050"/>
              </a:solidFill>
              <a:latin typeface="NikoshBAN" pitchFamily="2" charset="0"/>
              <a:cs typeface="SutonnyMJ" pitchFamily="2" charset="0"/>
            </a:endParaRPr>
          </a:p>
          <a:p>
            <a:pPr marL="0" indent="0" algn="ctr">
              <a:buNone/>
            </a:pPr>
            <a:r>
              <a:rPr lang="en-US" dirty="0">
                <a:latin typeface="Times New Roman" pitchFamily="18" charset="0"/>
                <a:cs typeface="Times New Roman" pitchFamily="18" charset="0"/>
              </a:rPr>
              <a:t>E-mail: </a:t>
            </a:r>
            <a:r>
              <a:rPr lang="en-US" dirty="0" smtClean="0">
                <a:latin typeface="Times New Roman" pitchFamily="18" charset="0"/>
                <a:cs typeface="Times New Roman" pitchFamily="18" charset="0"/>
              </a:rPr>
              <a:t>zasimuddinpb</a:t>
            </a:r>
            <a:r>
              <a:rPr lang="en-US" sz="2000" dirty="0" smtClean="0">
                <a:latin typeface="Times New Roman" pitchFamily="18" charset="0"/>
                <a:cs typeface="Times New Roman" pitchFamily="18" charset="0"/>
              </a:rPr>
              <a:t>@gmail.com</a:t>
            </a:r>
            <a:endParaRPr lang="en-US" sz="1400" dirty="0">
              <a:latin typeface="Times New Roman" pitchFamily="18" charset="0"/>
              <a:cs typeface="Times New Roman" pitchFamily="18" charset="0"/>
            </a:endParaRPr>
          </a:p>
          <a:p>
            <a:pPr marL="0" indent="0" algn="ctr">
              <a:buNone/>
            </a:pPr>
            <a:endParaRPr lang="en-US" sz="4800" dirty="0">
              <a:latin typeface="NikoshBAN" pitchFamily="2" charset="0"/>
              <a:cs typeface="NikoshBAN" pitchFamily="2" charset="0"/>
            </a:endParaRPr>
          </a:p>
        </p:txBody>
      </p:sp>
      <p:pic>
        <p:nvPicPr>
          <p:cNvPr id="4" name="Picture 3" descr="C:\Users\Asad\Desktop\Picture\flower-12.gif"/>
          <p:cNvPicPr>
            <a:picLocks noChangeAspect="1" noChangeArrowheads="1" noCrop="1"/>
          </p:cNvPicPr>
          <p:nvPr/>
        </p:nvPicPr>
        <p:blipFill>
          <a:blip r:embed="rId3"/>
          <a:srcRect/>
          <a:stretch>
            <a:fillRect/>
          </a:stretch>
        </p:blipFill>
        <p:spPr bwMode="auto">
          <a:xfrm>
            <a:off x="-152400" y="3429000"/>
            <a:ext cx="2286759" cy="3873338"/>
          </a:xfrm>
          <a:prstGeom prst="rect">
            <a:avLst/>
          </a:prstGeom>
          <a:noFill/>
        </p:spPr>
      </p:pic>
      <p:pic>
        <p:nvPicPr>
          <p:cNvPr id="5" name="Picture 4" descr="C:\Users\Asad\Desktop\Picture\flower-12.gif"/>
          <p:cNvPicPr>
            <a:picLocks noChangeAspect="1" noChangeArrowheads="1" noCrop="1"/>
          </p:cNvPicPr>
          <p:nvPr/>
        </p:nvPicPr>
        <p:blipFill>
          <a:blip r:embed="rId3"/>
          <a:srcRect/>
          <a:stretch>
            <a:fillRect/>
          </a:stretch>
        </p:blipFill>
        <p:spPr bwMode="auto">
          <a:xfrm flipH="1">
            <a:off x="10114767" y="3458581"/>
            <a:ext cx="2209800" cy="3873338"/>
          </a:xfrm>
          <a:prstGeom prst="rect">
            <a:avLst/>
          </a:prstGeom>
          <a:noFill/>
        </p:spPr>
      </p:pic>
      <p:sp>
        <p:nvSpPr>
          <p:cNvPr id="8" name="Title 3"/>
          <p:cNvSpPr txBox="1">
            <a:spLocks/>
          </p:cNvSpPr>
          <p:nvPr/>
        </p:nvSpPr>
        <p:spPr>
          <a:xfrm>
            <a:off x="1981200" y="228600"/>
            <a:ext cx="8229600" cy="9906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28575"/>
          <a:effectLst>
            <a:glow rad="2286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vert="horz" lIns="91440" tIns="45720" rIns="91440" bIns="45720" numCol="1" rtlCol="0" anchor="ctr">
            <a:prstTxWarp prst="textWave1">
              <a:avLst/>
            </a:prstTxWarp>
            <a:noAutofit/>
            <a:sp3d extrusionH="57150">
              <a:bevelT h="25400" prst="softRound"/>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b="1" i="1" u="sng"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আ</a:t>
            </a:r>
            <a:r>
              <a:rPr lang="bn-BD" sz="3600" b="1" i="1"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মা</a:t>
            </a:r>
            <a:r>
              <a:rPr lang="bn-BD" sz="3600" b="1" i="1" u="sng"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র </a:t>
            </a:r>
            <a:r>
              <a:rPr lang="bn-BD" sz="3600" b="1" i="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anose="02000000000000000000" pitchFamily="2" charset="0"/>
                <a:cs typeface="NikoshBAN" panose="02000000000000000000" pitchFamily="2" charset="0"/>
              </a:rPr>
              <a:t>প</a:t>
            </a:r>
            <a:r>
              <a:rPr lang="bn-BD" sz="3600" b="1" i="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রি</a:t>
            </a:r>
            <a:r>
              <a:rPr lang="bn-BD" sz="3600" b="1" i="1" u="sng"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চি</a:t>
            </a:r>
            <a:r>
              <a:rPr lang="bn-BD" sz="3600"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তি</a:t>
            </a:r>
            <a:endParaRPr lang="en-US" sz="3600"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70104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572000" y="6705600"/>
            <a:ext cx="3505200" cy="369332"/>
          </a:xfrm>
          <a:prstGeom prst="rect">
            <a:avLst/>
          </a:prstGeom>
          <a:noFill/>
        </p:spPr>
        <p:txBody>
          <a:bodyPr wrap="square" rtlCol="0">
            <a:spAutoFit/>
          </a:bodyPr>
          <a:lstStyle/>
          <a:p>
            <a:r>
              <a:rPr lang="en-US" dirty="0" smtClean="0">
                <a:solidFill>
                  <a:srgbClr val="00B0F0"/>
                </a:solidFill>
              </a:rPr>
              <a:t>zasimuddinpb@gmail.com</a:t>
            </a:r>
            <a:endParaRPr lang="en-US" dirty="0">
              <a:solidFill>
                <a:srgbClr val="00B0F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9294" y="1066799"/>
            <a:ext cx="1411705" cy="1646989"/>
          </a:xfrm>
          <a:prstGeom prst="rect">
            <a:avLst/>
          </a:prstGeom>
        </p:spPr>
      </p:pic>
    </p:spTree>
    <p:extLst>
      <p:ext uri="{BB962C8B-B14F-4D97-AF65-F5344CB8AC3E}">
        <p14:creationId xmlns:p14="http://schemas.microsoft.com/office/powerpoint/2010/main" val="178503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3000"/>
                                        <p:tgtEl>
                                          <p:spTgt spid="8"/>
                                        </p:tgtEl>
                                      </p:cBhvr>
                                    </p:animEffect>
                                  </p:childTnLst>
                                </p:cTn>
                              </p:par>
                            </p:childTnLst>
                          </p:cTn>
                        </p:par>
                        <p:par>
                          <p:cTn id="8" fill="hold">
                            <p:stCondLst>
                              <p:cond delay="3000"/>
                            </p:stCondLst>
                            <p:childTnLst>
                              <p:par>
                                <p:cTn id="9" presetID="18" presetClass="entr" presetSubtype="3"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trips(upRight)">
                                      <p:cBhvr>
                                        <p:cTn id="11" dur="2000"/>
                                        <p:tgtEl>
                                          <p:spTgt spid="3">
                                            <p:txEl>
                                              <p:pRg st="2" end="2"/>
                                            </p:txEl>
                                          </p:spTgt>
                                        </p:tgtEl>
                                      </p:cBhvr>
                                    </p:animEffect>
                                  </p:childTnLst>
                                </p:cTn>
                              </p:par>
                            </p:childTnLst>
                          </p:cTn>
                        </p:par>
                        <p:par>
                          <p:cTn id="12" fill="hold">
                            <p:stCondLst>
                              <p:cond delay="5000"/>
                            </p:stCondLst>
                            <p:childTnLst>
                              <p:par>
                                <p:cTn id="13" presetID="18" presetClass="entr" presetSubtype="3"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upRight)">
                                      <p:cBhvr>
                                        <p:cTn id="15" dur="2000"/>
                                        <p:tgtEl>
                                          <p:spTgt spid="3">
                                            <p:txEl>
                                              <p:pRg st="3" end="3"/>
                                            </p:txEl>
                                          </p:spTgt>
                                        </p:tgtEl>
                                      </p:cBhvr>
                                    </p:animEffect>
                                  </p:childTnLst>
                                </p:cTn>
                              </p:par>
                            </p:childTnLst>
                          </p:cTn>
                        </p:par>
                        <p:par>
                          <p:cTn id="16" fill="hold">
                            <p:stCondLst>
                              <p:cond delay="7000"/>
                            </p:stCondLst>
                            <p:childTnLst>
                              <p:par>
                                <p:cTn id="17" presetID="18" presetClass="entr" presetSubtype="3"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upRight)">
                                      <p:cBhvr>
                                        <p:cTn id="19" dur="2000"/>
                                        <p:tgtEl>
                                          <p:spTgt spid="3">
                                            <p:txEl>
                                              <p:pRg st="4" end="4"/>
                                            </p:txEl>
                                          </p:spTgt>
                                        </p:tgtEl>
                                      </p:cBhvr>
                                    </p:animEffect>
                                  </p:childTnLst>
                                </p:cTn>
                              </p:par>
                            </p:childTnLst>
                          </p:cTn>
                        </p:par>
                        <p:par>
                          <p:cTn id="20" fill="hold">
                            <p:stCondLst>
                              <p:cond delay="9000"/>
                            </p:stCondLst>
                            <p:childTnLst>
                              <p:par>
                                <p:cTn id="21" presetID="18" presetClass="entr" presetSubtype="3"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trips(upRight)">
                                      <p:cBhvr>
                                        <p:cTn id="23" dur="2000"/>
                                        <p:tgtEl>
                                          <p:spTgt spid="3">
                                            <p:txEl>
                                              <p:pRg st="5" end="5"/>
                                            </p:txEl>
                                          </p:spTgt>
                                        </p:tgtEl>
                                      </p:cBhvr>
                                    </p:animEffect>
                                  </p:childTnLst>
                                </p:cTn>
                              </p:par>
                            </p:childTnLst>
                          </p:cTn>
                        </p:par>
                        <p:par>
                          <p:cTn id="24" fill="hold">
                            <p:stCondLst>
                              <p:cond delay="11000"/>
                            </p:stCondLst>
                            <p:childTnLst>
                              <p:par>
                                <p:cTn id="25" presetID="18" presetClass="entr" presetSubtype="3"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upRight)">
                                      <p:cBhvr>
                                        <p:cTn id="27" dur="2000"/>
                                        <p:tgtEl>
                                          <p:spTgt spid="3">
                                            <p:txEl>
                                              <p:pRg st="6" end="6"/>
                                            </p:txEl>
                                          </p:spTgt>
                                        </p:tgtEl>
                                      </p:cBhvr>
                                    </p:animEffect>
                                  </p:childTnLst>
                                </p:cTn>
                              </p:par>
                            </p:childTnLst>
                          </p:cTn>
                        </p:par>
                        <p:par>
                          <p:cTn id="28" fill="hold">
                            <p:stCondLst>
                              <p:cond delay="13000"/>
                            </p:stCondLst>
                            <p:childTnLst>
                              <p:par>
                                <p:cTn id="29" presetID="18" presetClass="entr" presetSubtype="3"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strips(upRight)">
                                      <p:cBhvr>
                                        <p:cTn id="31" dur="2000"/>
                                        <p:tgtEl>
                                          <p:spTgt spid="3">
                                            <p:txEl>
                                              <p:pRg st="7" end="7"/>
                                            </p:txEl>
                                          </p:spTgt>
                                        </p:tgtEl>
                                      </p:cBhvr>
                                    </p:animEffect>
                                  </p:childTnLst>
                                </p:cTn>
                              </p:par>
                            </p:childTnLst>
                          </p:cTn>
                        </p:par>
                        <p:par>
                          <p:cTn id="32" fill="hold">
                            <p:stCondLst>
                              <p:cond delay="15000"/>
                            </p:stCondLst>
                            <p:childTnLst>
                              <p:par>
                                <p:cTn id="33" presetID="18" presetClass="entr" presetSubtype="3"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trips(upRight)">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79"/>
          <a:stretch/>
        </p:blipFill>
        <p:spPr>
          <a:xfrm>
            <a:off x="76200" y="-63036"/>
            <a:ext cx="11963400" cy="6921036"/>
          </a:xfrm>
          <a:prstGeom prst="rect">
            <a:avLst/>
          </a:prstGeom>
        </p:spPr>
      </p:pic>
      <p:sp>
        <p:nvSpPr>
          <p:cNvPr id="16" name="Title 3"/>
          <p:cNvSpPr txBox="1">
            <a:spLocks/>
          </p:cNvSpPr>
          <p:nvPr/>
        </p:nvSpPr>
        <p:spPr>
          <a:xfrm>
            <a:off x="1981200" y="609600"/>
            <a:ext cx="8229600" cy="9906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28575"/>
          <a:effectLst>
            <a:glow rad="2286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vert="horz" lIns="91440" tIns="45720" rIns="91440" bIns="45720" numCol="1" rtlCol="0" anchor="ctr">
            <a:prstTxWarp prst="textWave1">
              <a:avLst/>
            </a:prstTxWarp>
            <a:noAutofit/>
            <a:sp3d extrusionH="57150">
              <a:bevelT h="25400" prst="softRound"/>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9600" b="1" i="1" u="sng"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পা</a:t>
            </a:r>
            <a:r>
              <a:rPr lang="en-US" sz="9600" b="1" i="1" u="sng" dirty="0" err="1">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ঠ</a:t>
            </a:r>
            <a:r>
              <a:rPr lang="bn-BD" sz="8000" b="1" i="1" u="sng"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 </a:t>
            </a:r>
            <a:r>
              <a:rPr lang="bn-BD" sz="8000" b="1" i="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anose="02000000000000000000" pitchFamily="2" charset="0"/>
                <a:cs typeface="NikoshBAN" panose="02000000000000000000" pitchFamily="2" charset="0"/>
              </a:rPr>
              <a:t>প</a:t>
            </a:r>
            <a:r>
              <a:rPr lang="bn-BD" sz="8000" b="1" i="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রি</a:t>
            </a:r>
            <a:r>
              <a:rPr lang="bn-BD" sz="8000" b="1" i="1" u="sng"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চি</a:t>
            </a:r>
            <a:r>
              <a:rPr lang="bn-BD" sz="8000"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তি</a:t>
            </a:r>
            <a:endParaRPr lang="en-US" sz="8000" b="1" i="1" u="sng"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p:txBody>
      </p:sp>
      <p:sp>
        <p:nvSpPr>
          <p:cNvPr id="18" name="Frame 17"/>
          <p:cNvSpPr/>
          <p:nvPr/>
        </p:nvSpPr>
        <p:spPr>
          <a:xfrm>
            <a:off x="-76200" y="-76200"/>
            <a:ext cx="12344400" cy="6934200"/>
          </a:xfrm>
          <a:prstGeom prst="frame">
            <a:avLst>
              <a:gd name="adj1" fmla="val 1292"/>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519" y="2162909"/>
            <a:ext cx="3989594" cy="2683002"/>
          </a:xfrm>
          <a:prstGeom prst="rect">
            <a:avLst/>
          </a:prstGeom>
        </p:spPr>
      </p:pic>
      <p:sp>
        <p:nvSpPr>
          <p:cNvPr id="11" name="Rectangle 10"/>
          <p:cNvSpPr/>
          <p:nvPr/>
        </p:nvSpPr>
        <p:spPr>
          <a:xfrm>
            <a:off x="2971800" y="2133601"/>
            <a:ext cx="4390924" cy="3293209"/>
          </a:xfrm>
          <a:prstGeom prst="rect">
            <a:avLst/>
          </a:prstGeom>
          <a:solidFill>
            <a:schemeClr val="accent4">
              <a:lumMod val="60000"/>
              <a:lumOff val="40000"/>
            </a:schemeClr>
          </a:solidFill>
        </p:spPr>
        <p:txBody>
          <a:bodyPr wrap="square">
            <a:spAutoFit/>
            <a:scene3d>
              <a:camera prst="orthographicFront"/>
              <a:lightRig rig="threePt" dir="t"/>
            </a:scene3d>
            <a:sp3d extrusionH="57150">
              <a:bevelT w="38100" h="38100" prst="angle"/>
            </a:sp3d>
          </a:bodyPr>
          <a:lstStyle/>
          <a:p>
            <a:r>
              <a:rPr lang="bn-IN" sz="2800" b="1" dirty="0">
                <a:solidFill>
                  <a:srgbClr val="0000CC"/>
                </a:solidFill>
                <a:latin typeface="NikoshBAN" pitchFamily="2" charset="0"/>
                <a:cs typeface="NikoshBAN" pitchFamily="2" charset="0"/>
              </a:rPr>
              <a:t>শ্রেণি </a:t>
            </a:r>
            <a:r>
              <a:rPr lang="en-US" sz="2800" b="1" dirty="0">
                <a:solidFill>
                  <a:srgbClr val="0000CC"/>
                </a:solidFill>
                <a:latin typeface="NikoshBAN" pitchFamily="2" charset="0"/>
                <a:cs typeface="NikoshBAN" pitchFamily="2" charset="0"/>
              </a:rPr>
              <a:t>        </a:t>
            </a:r>
            <a:r>
              <a:rPr lang="bn-IN" sz="2800" b="1" dirty="0">
                <a:solidFill>
                  <a:srgbClr val="0000CC"/>
                </a:solidFill>
                <a:latin typeface="NikoshBAN" pitchFamily="2" charset="0"/>
                <a:cs typeface="NikoshBAN" pitchFamily="2" charset="0"/>
              </a:rPr>
              <a:t> </a:t>
            </a:r>
            <a:r>
              <a:rPr lang="en-US" sz="2800" b="1" dirty="0">
                <a:solidFill>
                  <a:srgbClr val="0000CC"/>
                </a:solidFill>
                <a:latin typeface="NikoshBAN" pitchFamily="2" charset="0"/>
                <a:cs typeface="NikoshBAN" pitchFamily="2" charset="0"/>
              </a:rPr>
              <a:t>:</a:t>
            </a:r>
            <a:r>
              <a:rPr lang="bn-IN" sz="2800" b="1" dirty="0">
                <a:solidFill>
                  <a:srgbClr val="0000CC"/>
                </a:solidFill>
                <a:latin typeface="NikoshBAN" pitchFamily="2" charset="0"/>
                <a:cs typeface="NikoshBAN" pitchFamily="2" charset="0"/>
              </a:rPr>
              <a:t> </a:t>
            </a:r>
            <a:r>
              <a:rPr lang="en-US" sz="2800" b="1" dirty="0">
                <a:solidFill>
                  <a:srgbClr val="0000CC"/>
                </a:solidFill>
                <a:latin typeface="NikoshBAN" pitchFamily="2" charset="0"/>
                <a:cs typeface="NikoshBAN" pitchFamily="2" charset="0"/>
              </a:rPr>
              <a:t> </a:t>
            </a:r>
            <a:r>
              <a:rPr lang="bn-IN" sz="2800" b="1" dirty="0">
                <a:solidFill>
                  <a:srgbClr val="0000CC"/>
                </a:solidFill>
                <a:latin typeface="NikoshBAN" pitchFamily="2" charset="0"/>
                <a:cs typeface="NikoshBAN" pitchFamily="2" charset="0"/>
              </a:rPr>
              <a:t>নবম</a:t>
            </a:r>
          </a:p>
          <a:p>
            <a:r>
              <a:rPr lang="bn-IN" sz="2800" b="1" dirty="0">
                <a:solidFill>
                  <a:srgbClr val="C00000"/>
                </a:solidFill>
                <a:latin typeface="NikoshBAN" pitchFamily="2" charset="0"/>
                <a:cs typeface="NikoshBAN" pitchFamily="2" charset="0"/>
              </a:rPr>
              <a:t>বিষয়</a:t>
            </a:r>
            <a:r>
              <a:rPr lang="en-US" sz="2800" b="1" dirty="0">
                <a:solidFill>
                  <a:srgbClr val="C00000"/>
                </a:solidFill>
                <a:latin typeface="NikoshBAN" pitchFamily="2" charset="0"/>
                <a:cs typeface="NikoshBAN" pitchFamily="2" charset="0"/>
              </a:rPr>
              <a:t>        </a:t>
            </a:r>
            <a:r>
              <a:rPr lang="bn-IN" sz="2800" b="1" dirty="0">
                <a:solidFill>
                  <a:srgbClr val="C00000"/>
                </a:solidFill>
                <a:latin typeface="NikoshBAN" pitchFamily="2" charset="0"/>
                <a:cs typeface="NikoshBAN" pitchFamily="2" charset="0"/>
              </a:rPr>
              <a:t> </a:t>
            </a:r>
            <a:r>
              <a:rPr lang="en-US" sz="2800" b="1" dirty="0">
                <a:solidFill>
                  <a:srgbClr val="C00000"/>
                </a:solidFill>
                <a:latin typeface="NikoshBAN" pitchFamily="2" charset="0"/>
                <a:cs typeface="NikoshBAN" pitchFamily="2" charset="0"/>
              </a:rPr>
              <a:t>:</a:t>
            </a:r>
            <a:r>
              <a:rPr lang="bn-IN" sz="2800" b="1" dirty="0">
                <a:solidFill>
                  <a:srgbClr val="C00000"/>
                </a:solidFill>
                <a:latin typeface="NikoshBAN" pitchFamily="2" charset="0"/>
                <a:cs typeface="NikoshBAN" pitchFamily="2" charset="0"/>
              </a:rPr>
              <a:t>  </a:t>
            </a:r>
            <a:r>
              <a:rPr lang="bn-IN" sz="2800" b="1" dirty="0" smtClean="0">
                <a:solidFill>
                  <a:srgbClr val="C00000"/>
                </a:solidFill>
                <a:latin typeface="NikoshBAN" pitchFamily="2" charset="0"/>
                <a:cs typeface="NikoshBAN" pitchFamily="2" charset="0"/>
              </a:rPr>
              <a:t>জীববিজ্ঞান</a:t>
            </a:r>
            <a:endParaRPr lang="bn-IN" sz="2800" b="1" dirty="0">
              <a:solidFill>
                <a:srgbClr val="C00000"/>
              </a:solidFill>
              <a:latin typeface="NikoshBAN" pitchFamily="2" charset="0"/>
              <a:cs typeface="NikoshBAN" pitchFamily="2" charset="0"/>
            </a:endParaRPr>
          </a:p>
          <a:p>
            <a:r>
              <a:rPr lang="bn-IN" sz="2800" b="1" dirty="0">
                <a:latin typeface="NikoshBAN" pitchFamily="2" charset="0"/>
                <a:cs typeface="NikoshBAN" pitchFamily="2" charset="0"/>
              </a:rPr>
              <a:t>অধ্যায়</a:t>
            </a:r>
            <a:r>
              <a:rPr lang="en-US" sz="2800" b="1" dirty="0">
                <a:latin typeface="NikoshBAN" pitchFamily="2" charset="0"/>
                <a:cs typeface="NikoshBAN" pitchFamily="2" charset="0"/>
              </a:rPr>
              <a:t>  </a:t>
            </a:r>
            <a:r>
              <a:rPr lang="bn-IN" sz="2800" b="1" dirty="0">
                <a:latin typeface="NikoshBAN" pitchFamily="2" charset="0"/>
                <a:cs typeface="NikoshBAN" pitchFamily="2" charset="0"/>
              </a:rPr>
              <a:t> </a:t>
            </a:r>
            <a:r>
              <a:rPr lang="en-US" sz="2800" b="1" dirty="0">
                <a:latin typeface="NikoshBAN" pitchFamily="2" charset="0"/>
                <a:cs typeface="NikoshBAN" pitchFamily="2" charset="0"/>
              </a:rPr>
              <a:t>  </a:t>
            </a:r>
            <a:r>
              <a:rPr lang="bn-IN" sz="2800" b="1" dirty="0">
                <a:latin typeface="NikoshBAN" pitchFamily="2" charset="0"/>
                <a:cs typeface="NikoshBAN" pitchFamily="2" charset="0"/>
              </a:rPr>
              <a:t> </a:t>
            </a:r>
            <a:r>
              <a:rPr lang="en-US" sz="2800" b="1" dirty="0">
                <a:latin typeface="NikoshBAN" pitchFamily="2" charset="0"/>
                <a:cs typeface="NikoshBAN" pitchFamily="2" charset="0"/>
              </a:rPr>
              <a:t>  :  </a:t>
            </a:r>
            <a:r>
              <a:rPr lang="bn-IN" sz="2800" b="1" dirty="0" smtClean="0">
                <a:latin typeface="NikoshBAN" pitchFamily="2" charset="0"/>
                <a:cs typeface="NikoshBAN" pitchFamily="2" charset="0"/>
              </a:rPr>
              <a:t>দ্বিতীয় </a:t>
            </a:r>
            <a:endParaRPr lang="en-US" sz="2800" b="1" dirty="0">
              <a:latin typeface="NikoshBAN" pitchFamily="2" charset="0"/>
              <a:cs typeface="NikoshBAN" pitchFamily="2" charset="0"/>
            </a:endParaRPr>
          </a:p>
          <a:p>
            <a:r>
              <a:rPr lang="bn-IN" sz="2800" b="1" dirty="0">
                <a:solidFill>
                  <a:srgbClr val="7030A0"/>
                </a:solidFill>
                <a:latin typeface="NikoshBAN" pitchFamily="2" charset="0"/>
                <a:cs typeface="NikoshBAN" pitchFamily="2" charset="0"/>
              </a:rPr>
              <a:t>সাধারন পাঠ </a:t>
            </a:r>
            <a:r>
              <a:rPr lang="en-US" sz="2800" b="1" dirty="0">
                <a:solidFill>
                  <a:srgbClr val="7030A0"/>
                </a:solidFill>
                <a:latin typeface="NikoshBAN" pitchFamily="2" charset="0"/>
                <a:cs typeface="NikoshBAN" pitchFamily="2" charset="0"/>
              </a:rPr>
              <a:t>:</a:t>
            </a:r>
            <a:r>
              <a:rPr lang="bn-IN" sz="2800" b="1" dirty="0">
                <a:solidFill>
                  <a:srgbClr val="7030A0"/>
                </a:solidFill>
                <a:latin typeface="NikoshBAN" pitchFamily="2" charset="0"/>
                <a:cs typeface="NikoshBAN" pitchFamily="2" charset="0"/>
              </a:rPr>
              <a:t> </a:t>
            </a:r>
            <a:r>
              <a:rPr lang="bn-IN" sz="2800" b="1" dirty="0" smtClean="0">
                <a:solidFill>
                  <a:srgbClr val="7030A0"/>
                </a:solidFill>
                <a:latin typeface="NikoshBAN" pitchFamily="2" charset="0"/>
                <a:cs typeface="NikoshBAN" pitchFamily="2" charset="0"/>
              </a:rPr>
              <a:t>জীবকোষ ও টিস্যু </a:t>
            </a:r>
            <a:endParaRPr lang="en-US" sz="2800" b="1" dirty="0">
              <a:solidFill>
                <a:srgbClr val="7030A0"/>
              </a:solidFill>
              <a:latin typeface="NikoshBAN" pitchFamily="2" charset="0"/>
              <a:cs typeface="NikoshBAN" pitchFamily="2" charset="0"/>
            </a:endParaRPr>
          </a:p>
          <a:p>
            <a:r>
              <a:rPr lang="bn-IN" sz="2800" b="1" dirty="0">
                <a:solidFill>
                  <a:srgbClr val="FFFF00"/>
                </a:solidFill>
                <a:latin typeface="NikoshBAN" pitchFamily="2" charset="0"/>
                <a:cs typeface="NikoshBAN" pitchFamily="2" charset="0"/>
              </a:rPr>
              <a:t>বিশেষ পাঠ</a:t>
            </a:r>
            <a:r>
              <a:rPr lang="en-US" sz="2800" b="1" dirty="0">
                <a:solidFill>
                  <a:srgbClr val="FFFF00"/>
                </a:solidFill>
                <a:latin typeface="NikoshBAN" pitchFamily="2" charset="0"/>
                <a:cs typeface="NikoshBAN" pitchFamily="2" charset="0"/>
              </a:rPr>
              <a:t>  :</a:t>
            </a:r>
            <a:r>
              <a:rPr lang="bn-IN" sz="2800" b="1" dirty="0">
                <a:solidFill>
                  <a:srgbClr val="FFFF00"/>
                </a:solidFill>
                <a:latin typeface="NikoshBAN" pitchFamily="2" charset="0"/>
                <a:cs typeface="NikoshBAN" pitchFamily="2" charset="0"/>
              </a:rPr>
              <a:t> </a:t>
            </a:r>
            <a:r>
              <a:rPr lang="bn-IN" sz="2800" b="1" dirty="0" smtClean="0">
                <a:solidFill>
                  <a:srgbClr val="FFFF00"/>
                </a:solidFill>
                <a:latin typeface="NikoshBAN" pitchFamily="2" charset="0"/>
                <a:cs typeface="NikoshBAN" pitchFamily="2" charset="0"/>
              </a:rPr>
              <a:t>অণুবীক্ষণ যন্ত্র </a:t>
            </a:r>
            <a:endParaRPr lang="en-US" sz="2800" b="1" dirty="0">
              <a:solidFill>
                <a:srgbClr val="FFFF00"/>
              </a:solidFill>
              <a:latin typeface="NikoshBAN" pitchFamily="2" charset="0"/>
              <a:cs typeface="NikoshBAN" pitchFamily="2" charset="0"/>
            </a:endParaRPr>
          </a:p>
          <a:p>
            <a:r>
              <a:rPr lang="en-US" sz="2800" b="1" dirty="0" err="1">
                <a:solidFill>
                  <a:srgbClr val="0000CC"/>
                </a:solidFill>
                <a:latin typeface="NikoshBAN" pitchFamily="2" charset="0"/>
                <a:cs typeface="NikoshBAN" pitchFamily="2" charset="0"/>
              </a:rPr>
              <a:t>তারিখ</a:t>
            </a:r>
            <a:r>
              <a:rPr lang="en-US" sz="2800" b="1" dirty="0">
                <a:solidFill>
                  <a:srgbClr val="0000CC"/>
                </a:solidFill>
                <a:latin typeface="NikoshBAN" pitchFamily="2" charset="0"/>
                <a:cs typeface="NikoshBAN" pitchFamily="2" charset="0"/>
              </a:rPr>
              <a:t>        : </a:t>
            </a:r>
            <a:r>
              <a:rPr lang="en-US" sz="3200" b="1" dirty="0" smtClean="0">
                <a:solidFill>
                  <a:srgbClr val="0000CC"/>
                </a:solidFill>
                <a:latin typeface="SutonnyMJ" pitchFamily="2" charset="0"/>
                <a:cs typeface="NikoshBAN" pitchFamily="2" charset="0"/>
              </a:rPr>
              <a:t>08/0৫/2020 </a:t>
            </a:r>
            <a:endParaRPr lang="bn-IN" sz="3600" b="1" dirty="0">
              <a:solidFill>
                <a:srgbClr val="0000CC"/>
              </a:solidFill>
              <a:latin typeface="SutonnyMJ" pitchFamily="2" charset="0"/>
              <a:cs typeface="NikoshBAN" pitchFamily="2" charset="0"/>
            </a:endParaRPr>
          </a:p>
          <a:p>
            <a:r>
              <a:rPr lang="bn-IN" sz="2800" b="1" dirty="0">
                <a:solidFill>
                  <a:srgbClr val="FF0066"/>
                </a:solidFill>
                <a:latin typeface="NikoshBAN" pitchFamily="2" charset="0"/>
                <a:cs typeface="NikoshBAN" pitchFamily="2" charset="0"/>
              </a:rPr>
              <a:t>সময় </a:t>
            </a:r>
            <a:r>
              <a:rPr lang="en-US" sz="2800" b="1" dirty="0">
                <a:solidFill>
                  <a:srgbClr val="FF0066"/>
                </a:solidFill>
                <a:latin typeface="NikoshBAN" pitchFamily="2" charset="0"/>
                <a:cs typeface="NikoshBAN" pitchFamily="2" charset="0"/>
              </a:rPr>
              <a:t>   </a:t>
            </a:r>
            <a:r>
              <a:rPr lang="bn-IN" sz="2800" b="1" dirty="0">
                <a:solidFill>
                  <a:srgbClr val="FF0066"/>
                </a:solidFill>
                <a:latin typeface="NikoshBAN" pitchFamily="2" charset="0"/>
                <a:cs typeface="NikoshBAN" pitchFamily="2" charset="0"/>
              </a:rPr>
              <a:t> </a:t>
            </a:r>
            <a:r>
              <a:rPr lang="en-US" sz="2800" b="1" dirty="0">
                <a:solidFill>
                  <a:srgbClr val="FF0066"/>
                </a:solidFill>
                <a:latin typeface="NikoshBAN" pitchFamily="2" charset="0"/>
                <a:cs typeface="NikoshBAN" pitchFamily="2" charset="0"/>
              </a:rPr>
              <a:t>     : </a:t>
            </a:r>
            <a:r>
              <a:rPr lang="en-US" sz="3600" b="1" dirty="0">
                <a:solidFill>
                  <a:srgbClr val="FF0066"/>
                </a:solidFill>
                <a:latin typeface="SutonnyMJ" pitchFamily="2" charset="0"/>
                <a:cs typeface="NikoshBAN" pitchFamily="2" charset="0"/>
              </a:rPr>
              <a:t>45</a:t>
            </a:r>
            <a:r>
              <a:rPr lang="bn-IN" sz="2800" b="1" dirty="0">
                <a:solidFill>
                  <a:srgbClr val="FF0066"/>
                </a:solidFill>
                <a:latin typeface="NikoshBAN" pitchFamily="2" charset="0"/>
                <a:cs typeface="NikoshBAN" pitchFamily="2" charset="0"/>
              </a:rPr>
              <a:t> মিনিট</a:t>
            </a:r>
          </a:p>
        </p:txBody>
      </p:sp>
      <p:sp>
        <p:nvSpPr>
          <p:cNvPr id="12" name="Frame 11"/>
          <p:cNvSpPr/>
          <p:nvPr/>
        </p:nvSpPr>
        <p:spPr>
          <a:xfrm>
            <a:off x="0" y="0"/>
            <a:ext cx="12192000" cy="67818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876800" y="6443560"/>
            <a:ext cx="3505200" cy="369332"/>
          </a:xfrm>
          <a:prstGeom prst="rect">
            <a:avLst/>
          </a:prstGeom>
          <a:noFill/>
        </p:spPr>
        <p:txBody>
          <a:bodyPr wrap="square" rtlCol="0">
            <a:spAutoFit/>
          </a:bodyPr>
          <a:lstStyle/>
          <a:p>
            <a:r>
              <a:rPr lang="en-US" dirty="0">
                <a:solidFill>
                  <a:srgbClr val="00B0F0"/>
                </a:solidFill>
              </a:rPr>
              <a:t>zasimuddinpb@gmail.com</a:t>
            </a:r>
          </a:p>
        </p:txBody>
      </p:sp>
    </p:spTree>
    <p:extLst>
      <p:ext uri="{BB962C8B-B14F-4D97-AF65-F5344CB8AC3E}">
        <p14:creationId xmlns:p14="http://schemas.microsoft.com/office/powerpoint/2010/main" val="1915528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3000"/>
                                        <p:tgtEl>
                                          <p:spTgt spid="11">
                                            <p:txEl>
                                              <p:pRg st="0" end="0"/>
                                            </p:txEl>
                                          </p:spTgt>
                                        </p:tgtEl>
                                      </p:cBhvr>
                                    </p:animEffect>
                                  </p:childTnLst>
                                </p:cTn>
                              </p:par>
                            </p:childTnLst>
                          </p:cTn>
                        </p:par>
                        <p:par>
                          <p:cTn id="12" fill="hold">
                            <p:stCondLst>
                              <p:cond delay="50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3000"/>
                                        <p:tgtEl>
                                          <p:spTgt spid="11">
                                            <p:txEl>
                                              <p:pRg st="1" end="1"/>
                                            </p:txEl>
                                          </p:spTgt>
                                        </p:tgtEl>
                                      </p:cBhvr>
                                    </p:animEffect>
                                  </p:childTnLst>
                                </p:cTn>
                              </p:par>
                            </p:childTnLst>
                          </p:cTn>
                        </p:par>
                        <p:par>
                          <p:cTn id="16" fill="hold">
                            <p:stCondLst>
                              <p:cond delay="80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3000"/>
                                        <p:tgtEl>
                                          <p:spTgt spid="11">
                                            <p:txEl>
                                              <p:pRg st="2" end="2"/>
                                            </p:txEl>
                                          </p:spTgt>
                                        </p:tgtEl>
                                      </p:cBhvr>
                                    </p:animEffect>
                                  </p:childTnLst>
                                </p:cTn>
                              </p:par>
                            </p:childTnLst>
                          </p:cTn>
                        </p:par>
                        <p:par>
                          <p:cTn id="20" fill="hold">
                            <p:stCondLst>
                              <p:cond delay="11000"/>
                            </p:stCondLst>
                            <p:childTnLst>
                              <p:par>
                                <p:cTn id="21" presetID="22" presetClass="entr" presetSubtype="8"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3000"/>
                                        <p:tgtEl>
                                          <p:spTgt spid="11">
                                            <p:txEl>
                                              <p:pRg st="3" end="3"/>
                                            </p:txEl>
                                          </p:spTgt>
                                        </p:tgtEl>
                                      </p:cBhvr>
                                    </p:animEffect>
                                  </p:childTnLst>
                                </p:cTn>
                              </p:par>
                            </p:childTnLst>
                          </p:cTn>
                        </p:par>
                        <p:par>
                          <p:cTn id="24" fill="hold">
                            <p:stCondLst>
                              <p:cond delay="14000"/>
                            </p:stCondLst>
                            <p:childTnLst>
                              <p:par>
                                <p:cTn id="25" presetID="22" presetClass="entr" presetSubtype="8"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3000"/>
                                        <p:tgtEl>
                                          <p:spTgt spid="11">
                                            <p:txEl>
                                              <p:pRg st="4" end="4"/>
                                            </p:txEl>
                                          </p:spTgt>
                                        </p:tgtEl>
                                      </p:cBhvr>
                                    </p:animEffect>
                                  </p:childTnLst>
                                </p:cTn>
                              </p:par>
                            </p:childTnLst>
                          </p:cTn>
                        </p:par>
                        <p:par>
                          <p:cTn id="28" fill="hold">
                            <p:stCondLst>
                              <p:cond delay="17000"/>
                            </p:stCondLst>
                            <p:childTnLst>
                              <p:par>
                                <p:cTn id="29" presetID="22" presetClass="entr" presetSubtype="8"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left)">
                                      <p:cBhvr>
                                        <p:cTn id="31" dur="3000"/>
                                        <p:tgtEl>
                                          <p:spTgt spid="11">
                                            <p:txEl>
                                              <p:pRg st="5" end="5"/>
                                            </p:txEl>
                                          </p:spTgt>
                                        </p:tgtEl>
                                      </p:cBhvr>
                                    </p:animEffect>
                                  </p:childTnLst>
                                </p:cTn>
                              </p:par>
                            </p:childTnLst>
                          </p:cTn>
                        </p:par>
                        <p:par>
                          <p:cTn id="32" fill="hold">
                            <p:stCondLst>
                              <p:cond delay="20000"/>
                            </p:stCondLst>
                            <p:childTnLst>
                              <p:par>
                                <p:cTn id="33" presetID="22" presetClass="entr" presetSubtype="8" fill="hold"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3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76200" y="-1"/>
            <a:ext cx="12039600" cy="6818623"/>
          </a:xfrm>
          <a:prstGeom prst="frame">
            <a:avLst>
              <a:gd name="adj1" fmla="val 4030"/>
            </a:avLst>
          </a:prstGeom>
          <a:solidFill>
            <a:srgbClr val="00B05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76200"/>
            <a:ext cx="12192000" cy="693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87922" y="6449291"/>
            <a:ext cx="3505200" cy="369332"/>
          </a:xfrm>
          <a:prstGeom prst="rect">
            <a:avLst/>
          </a:prstGeom>
          <a:noFill/>
        </p:spPr>
        <p:txBody>
          <a:bodyPr wrap="square" rtlCol="0">
            <a:spAutoFit/>
          </a:bodyPr>
          <a:lstStyle/>
          <a:p>
            <a:r>
              <a:rPr lang="en-US">
                <a:solidFill>
                  <a:srgbClr val="00B0F0"/>
                </a:solidFill>
              </a:rPr>
              <a:t>zasimuddinpb@gmail.com</a:t>
            </a:r>
            <a:endParaRPr lang="en-US" dirty="0">
              <a:solidFill>
                <a:srgbClr val="00B0F0"/>
              </a:solidFill>
            </a:endParaRPr>
          </a:p>
        </p:txBody>
      </p:sp>
      <p:sp>
        <p:nvSpPr>
          <p:cNvPr id="6" name="Can 5"/>
          <p:cNvSpPr/>
          <p:nvPr/>
        </p:nvSpPr>
        <p:spPr>
          <a:xfrm>
            <a:off x="3505200" y="762000"/>
            <a:ext cx="5670644" cy="5105400"/>
          </a:xfrm>
          <a:prstGeom prst="can">
            <a:avLst>
              <a:gd name="adj" fmla="val 33867"/>
            </a:avLst>
          </a:prstGeom>
          <a:solidFill>
            <a:srgbClr val="7030A0"/>
          </a:solidFill>
          <a:ln w="28575">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Rectangle 7"/>
          <p:cNvSpPr/>
          <p:nvPr/>
        </p:nvSpPr>
        <p:spPr>
          <a:xfrm>
            <a:off x="4114800" y="2590801"/>
            <a:ext cx="4708478" cy="2800767"/>
          </a:xfrm>
          <a:prstGeom prst="rect">
            <a:avLst/>
          </a:prstGeom>
          <a:noFill/>
        </p:spPr>
        <p:txBody>
          <a:bodyPr wrap="square" lIns="91440" tIns="45720" rIns="91440" bIns="45720">
            <a:spAutoFit/>
          </a:bodyPr>
          <a:lstStyle/>
          <a:p>
            <a:pPr algn="ctr"/>
            <a:r>
              <a:rPr lang="bn-BD"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পূর্ব জ্ঞান</a:t>
            </a:r>
          </a:p>
          <a:p>
            <a:pPr algn="ctr"/>
            <a:r>
              <a:rPr lang="bn-BD"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যাচাই</a:t>
            </a:r>
            <a:endPar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extBox 8"/>
          <p:cNvSpPr txBox="1"/>
          <p:nvPr/>
        </p:nvSpPr>
        <p:spPr>
          <a:xfrm>
            <a:off x="381000" y="381000"/>
            <a:ext cx="11430000" cy="6172200"/>
          </a:xfrm>
          <a:prstGeom prst="rect">
            <a:avLst/>
          </a:prstGeom>
          <a:solidFill>
            <a:schemeClr val="accent6">
              <a:lumMod val="40000"/>
              <a:lumOff val="60000"/>
            </a:schemeClr>
          </a:solidFill>
        </p:spPr>
        <p:txBody>
          <a:bodyPr wrap="square" rtlCol="0">
            <a:spAutoFit/>
          </a:bodyPr>
          <a:lstStyle/>
          <a:p>
            <a:endParaRPr lang="en-US" dirty="0"/>
          </a:p>
        </p:txBody>
      </p:sp>
      <p:sp>
        <p:nvSpPr>
          <p:cNvPr id="10" name="Can 9"/>
          <p:cNvSpPr/>
          <p:nvPr/>
        </p:nvSpPr>
        <p:spPr>
          <a:xfrm>
            <a:off x="3657600" y="914400"/>
            <a:ext cx="5670644" cy="5105400"/>
          </a:xfrm>
          <a:prstGeom prst="can">
            <a:avLst>
              <a:gd name="adj" fmla="val 33867"/>
            </a:avLst>
          </a:prstGeom>
          <a:solidFill>
            <a:srgbClr val="7030A0"/>
          </a:solidFill>
          <a:ln w="28575">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TextBox 10"/>
          <p:cNvSpPr txBox="1"/>
          <p:nvPr/>
        </p:nvSpPr>
        <p:spPr>
          <a:xfrm>
            <a:off x="4800601" y="2676538"/>
            <a:ext cx="4098878" cy="2800767"/>
          </a:xfrm>
          <a:prstGeom prst="rect">
            <a:avLst/>
          </a:prstGeom>
          <a:noFill/>
        </p:spPr>
        <p:txBody>
          <a:bodyPr wrap="square" rtlCol="0">
            <a:spAutoFit/>
          </a:bodyPr>
          <a:lstStyle/>
          <a:p>
            <a:pPr algn="ctr"/>
            <a:r>
              <a:rPr lang="en-US" sz="8800" dirty="0" err="1" smtClean="0"/>
              <a:t>পূর্বজ্ঞান</a:t>
            </a:r>
            <a:r>
              <a:rPr lang="en-US" sz="8800" dirty="0" smtClean="0"/>
              <a:t> </a:t>
            </a:r>
            <a:r>
              <a:rPr lang="en-US" sz="8800" dirty="0" err="1" smtClean="0"/>
              <a:t>যাচাই</a:t>
            </a:r>
            <a:r>
              <a:rPr lang="en-US" sz="8800" dirty="0" smtClean="0"/>
              <a:t> </a:t>
            </a:r>
            <a:endParaRPr lang="en-US" sz="8800" dirty="0"/>
          </a:p>
        </p:txBody>
      </p:sp>
    </p:spTree>
    <p:extLst>
      <p:ext uri="{BB962C8B-B14F-4D97-AF65-F5344CB8AC3E}">
        <p14:creationId xmlns:p14="http://schemas.microsoft.com/office/powerpoint/2010/main" val="157455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anim calcmode="lin" valueType="num">
                                      <p:cBhvr>
                                        <p:cTn id="12"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8">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iterate type="lt">
                                    <p:tmPct val="0"/>
                                  </p:iterate>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anim calcmode="lin" valueType="num">
                                      <p:cBhvr>
                                        <p:cTn id="17"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26" presetClass="entr" presetSubtype="0" fill="hold" nodeType="afterEffect">
                                  <p:stCondLst>
                                    <p:cond delay="0"/>
                                  </p:stCondLst>
                                  <p:iterate type="lt">
                                    <p:tmPct val="0"/>
                                  </p:iterate>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80">
                                          <p:stCondLst>
                                            <p:cond delay="0"/>
                                          </p:stCondLst>
                                        </p:cTn>
                                        <p:tgtEl>
                                          <p:spTgt spid="8">
                                            <p:txEl>
                                              <p:pRg st="0" end="0"/>
                                            </p:txEl>
                                          </p:spTgt>
                                        </p:tgtEl>
                                      </p:cBhvr>
                                    </p:animEffect>
                                    <p:anim calcmode="lin" valueType="num">
                                      <p:cBhvr>
                                        <p:cTn id="23"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xEl>
                                              <p:pRg st="0" end="0"/>
                                            </p:txEl>
                                          </p:spTgt>
                                        </p:tgtEl>
                                      </p:cBhvr>
                                      <p:to x="100000" y="60000"/>
                                    </p:animScale>
                                    <p:animScale>
                                      <p:cBhvr>
                                        <p:cTn id="29" dur="166" decel="50000">
                                          <p:stCondLst>
                                            <p:cond delay="676"/>
                                          </p:stCondLst>
                                        </p:cTn>
                                        <p:tgtEl>
                                          <p:spTgt spid="8">
                                            <p:txEl>
                                              <p:pRg st="0" end="0"/>
                                            </p:txEl>
                                          </p:spTgt>
                                        </p:tgtEl>
                                      </p:cBhvr>
                                      <p:to x="100000" y="100000"/>
                                    </p:animScale>
                                    <p:animScale>
                                      <p:cBhvr>
                                        <p:cTn id="30" dur="26">
                                          <p:stCondLst>
                                            <p:cond delay="1312"/>
                                          </p:stCondLst>
                                        </p:cTn>
                                        <p:tgtEl>
                                          <p:spTgt spid="8">
                                            <p:txEl>
                                              <p:pRg st="0" end="0"/>
                                            </p:txEl>
                                          </p:spTgt>
                                        </p:tgtEl>
                                      </p:cBhvr>
                                      <p:to x="100000" y="80000"/>
                                    </p:animScale>
                                    <p:animScale>
                                      <p:cBhvr>
                                        <p:cTn id="31" dur="166" decel="50000">
                                          <p:stCondLst>
                                            <p:cond delay="1338"/>
                                          </p:stCondLst>
                                        </p:cTn>
                                        <p:tgtEl>
                                          <p:spTgt spid="8">
                                            <p:txEl>
                                              <p:pRg st="0" end="0"/>
                                            </p:txEl>
                                          </p:spTgt>
                                        </p:tgtEl>
                                      </p:cBhvr>
                                      <p:to x="100000" y="100000"/>
                                    </p:animScale>
                                    <p:animScale>
                                      <p:cBhvr>
                                        <p:cTn id="32" dur="26">
                                          <p:stCondLst>
                                            <p:cond delay="1642"/>
                                          </p:stCondLst>
                                        </p:cTn>
                                        <p:tgtEl>
                                          <p:spTgt spid="8">
                                            <p:txEl>
                                              <p:pRg st="0" end="0"/>
                                            </p:txEl>
                                          </p:spTgt>
                                        </p:tgtEl>
                                      </p:cBhvr>
                                      <p:to x="100000" y="90000"/>
                                    </p:animScale>
                                    <p:animScale>
                                      <p:cBhvr>
                                        <p:cTn id="33" dur="166" decel="50000">
                                          <p:stCondLst>
                                            <p:cond delay="1668"/>
                                          </p:stCondLst>
                                        </p:cTn>
                                        <p:tgtEl>
                                          <p:spTgt spid="8">
                                            <p:txEl>
                                              <p:pRg st="0" end="0"/>
                                            </p:txEl>
                                          </p:spTgt>
                                        </p:tgtEl>
                                      </p:cBhvr>
                                      <p:to x="100000" y="100000"/>
                                    </p:animScale>
                                    <p:animScale>
                                      <p:cBhvr>
                                        <p:cTn id="34" dur="26">
                                          <p:stCondLst>
                                            <p:cond delay="1808"/>
                                          </p:stCondLst>
                                        </p:cTn>
                                        <p:tgtEl>
                                          <p:spTgt spid="8">
                                            <p:txEl>
                                              <p:pRg st="0" end="0"/>
                                            </p:txEl>
                                          </p:spTgt>
                                        </p:tgtEl>
                                      </p:cBhvr>
                                      <p:to x="100000" y="95000"/>
                                    </p:animScale>
                                    <p:animScale>
                                      <p:cBhvr>
                                        <p:cTn id="35" dur="166" decel="50000">
                                          <p:stCondLst>
                                            <p:cond delay="1834"/>
                                          </p:stCondLst>
                                        </p:cTn>
                                        <p:tgtEl>
                                          <p:spTgt spid="8">
                                            <p:txEl>
                                              <p:pRg st="0" end="0"/>
                                            </p:txEl>
                                          </p:spTgt>
                                        </p:tgtEl>
                                      </p:cBhvr>
                                      <p:to x="100000" y="100000"/>
                                    </p:animScale>
                                  </p:childTnLst>
                                </p:cTn>
                              </p:par>
                              <p:par>
                                <p:cTn id="36" presetID="26" presetClass="entr" presetSubtype="0" fill="hold" nodeType="withEffect">
                                  <p:stCondLst>
                                    <p:cond delay="0"/>
                                  </p:stCondLst>
                                  <p:iterate type="lt">
                                    <p:tmPct val="0"/>
                                  </p:iterate>
                                  <p:childTnLst>
                                    <p:set>
                                      <p:cBhvr>
                                        <p:cTn id="37" dur="1" fill="hold">
                                          <p:stCondLst>
                                            <p:cond delay="0"/>
                                          </p:stCondLst>
                                        </p:cTn>
                                        <p:tgtEl>
                                          <p:spTgt spid="8">
                                            <p:txEl>
                                              <p:pRg st="1" end="1"/>
                                            </p:txEl>
                                          </p:spTgt>
                                        </p:tgtEl>
                                        <p:attrNameLst>
                                          <p:attrName>style.visibility</p:attrName>
                                        </p:attrNameLst>
                                      </p:cBhvr>
                                      <p:to>
                                        <p:strVal val="visible"/>
                                      </p:to>
                                    </p:set>
                                    <p:animEffect transition="in" filter="wipe(down)">
                                      <p:cBhvr>
                                        <p:cTn id="38" dur="580">
                                          <p:stCondLst>
                                            <p:cond delay="0"/>
                                          </p:stCondLst>
                                        </p:cTn>
                                        <p:tgtEl>
                                          <p:spTgt spid="8">
                                            <p:txEl>
                                              <p:pRg st="1" end="1"/>
                                            </p:txEl>
                                          </p:spTgt>
                                        </p:tgtEl>
                                      </p:cBhvr>
                                    </p:animEffect>
                                    <p:anim calcmode="lin" valueType="num">
                                      <p:cBhvr>
                                        <p:cTn id="39"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xEl>
                                              <p:pRg st="1" end="1"/>
                                            </p:txEl>
                                          </p:spTgt>
                                        </p:tgtEl>
                                      </p:cBhvr>
                                      <p:to x="100000" y="60000"/>
                                    </p:animScale>
                                    <p:animScale>
                                      <p:cBhvr>
                                        <p:cTn id="45" dur="166" decel="50000">
                                          <p:stCondLst>
                                            <p:cond delay="676"/>
                                          </p:stCondLst>
                                        </p:cTn>
                                        <p:tgtEl>
                                          <p:spTgt spid="8">
                                            <p:txEl>
                                              <p:pRg st="1" end="1"/>
                                            </p:txEl>
                                          </p:spTgt>
                                        </p:tgtEl>
                                      </p:cBhvr>
                                      <p:to x="100000" y="100000"/>
                                    </p:animScale>
                                    <p:animScale>
                                      <p:cBhvr>
                                        <p:cTn id="46" dur="26">
                                          <p:stCondLst>
                                            <p:cond delay="1312"/>
                                          </p:stCondLst>
                                        </p:cTn>
                                        <p:tgtEl>
                                          <p:spTgt spid="8">
                                            <p:txEl>
                                              <p:pRg st="1" end="1"/>
                                            </p:txEl>
                                          </p:spTgt>
                                        </p:tgtEl>
                                      </p:cBhvr>
                                      <p:to x="100000" y="80000"/>
                                    </p:animScale>
                                    <p:animScale>
                                      <p:cBhvr>
                                        <p:cTn id="47" dur="166" decel="50000">
                                          <p:stCondLst>
                                            <p:cond delay="1338"/>
                                          </p:stCondLst>
                                        </p:cTn>
                                        <p:tgtEl>
                                          <p:spTgt spid="8">
                                            <p:txEl>
                                              <p:pRg st="1" end="1"/>
                                            </p:txEl>
                                          </p:spTgt>
                                        </p:tgtEl>
                                      </p:cBhvr>
                                      <p:to x="100000" y="100000"/>
                                    </p:animScale>
                                    <p:animScale>
                                      <p:cBhvr>
                                        <p:cTn id="48" dur="26">
                                          <p:stCondLst>
                                            <p:cond delay="1642"/>
                                          </p:stCondLst>
                                        </p:cTn>
                                        <p:tgtEl>
                                          <p:spTgt spid="8">
                                            <p:txEl>
                                              <p:pRg st="1" end="1"/>
                                            </p:txEl>
                                          </p:spTgt>
                                        </p:tgtEl>
                                      </p:cBhvr>
                                      <p:to x="100000" y="90000"/>
                                    </p:animScale>
                                    <p:animScale>
                                      <p:cBhvr>
                                        <p:cTn id="49" dur="166" decel="50000">
                                          <p:stCondLst>
                                            <p:cond delay="1668"/>
                                          </p:stCondLst>
                                        </p:cTn>
                                        <p:tgtEl>
                                          <p:spTgt spid="8">
                                            <p:txEl>
                                              <p:pRg st="1" end="1"/>
                                            </p:txEl>
                                          </p:spTgt>
                                        </p:tgtEl>
                                      </p:cBhvr>
                                      <p:to x="100000" y="100000"/>
                                    </p:animScale>
                                    <p:animScale>
                                      <p:cBhvr>
                                        <p:cTn id="50" dur="26">
                                          <p:stCondLst>
                                            <p:cond delay="1808"/>
                                          </p:stCondLst>
                                        </p:cTn>
                                        <p:tgtEl>
                                          <p:spTgt spid="8">
                                            <p:txEl>
                                              <p:pRg st="1" end="1"/>
                                            </p:txEl>
                                          </p:spTgt>
                                        </p:tgtEl>
                                      </p:cBhvr>
                                      <p:to x="100000" y="95000"/>
                                    </p:animScale>
                                    <p:animScale>
                                      <p:cBhvr>
                                        <p:cTn id="51" dur="166" decel="50000">
                                          <p:stCondLst>
                                            <p:cond delay="1834"/>
                                          </p:stCondLst>
                                        </p:cTn>
                                        <p:tgtEl>
                                          <p:spTgt spid="8">
                                            <p:txEl>
                                              <p:pRg st="1" end="1"/>
                                            </p:txEl>
                                          </p:spTgt>
                                        </p:tgtEl>
                                      </p:cBhvr>
                                      <p:to x="100000" y="100000"/>
                                    </p:animScale>
                                  </p:childTnLst>
                                </p:cTn>
                              </p:par>
                            </p:childTnLst>
                          </p:cTn>
                        </p:par>
                        <p:par>
                          <p:cTn id="52" fill="hold">
                            <p:stCondLst>
                              <p:cond delay="6000"/>
                            </p:stCondLst>
                            <p:childTnLst>
                              <p:par>
                                <p:cTn id="53" presetID="31" presetClass="entr" presetSubtype="0" fill="hold" nodeType="afterEffect">
                                  <p:stCondLst>
                                    <p:cond delay="0"/>
                                  </p:stCondLst>
                                  <p:iterate type="lt">
                                    <p:tmPct val="0"/>
                                  </p:iterate>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8">
                                            <p:txEl>
                                              <p:pRg st="0" end="0"/>
                                            </p:txEl>
                                          </p:spTgt>
                                        </p:tgtEl>
                                      </p:cBhvr>
                                    </p:animEffect>
                                  </p:childTnLst>
                                </p:cTn>
                              </p:par>
                              <p:par>
                                <p:cTn id="59" presetID="31" presetClass="entr" presetSubtype="0" fill="hold" nodeType="withEffect">
                                  <p:stCondLst>
                                    <p:cond delay="0"/>
                                  </p:stCondLst>
                                  <p:iterate type="lt">
                                    <p:tmPct val="0"/>
                                  </p:iterate>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p:cTn id="6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8">
                                            <p:txEl>
                                              <p:pRg st="1" end="1"/>
                                            </p:txEl>
                                          </p:spTgt>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allAtOnce"/>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1609" y="64532"/>
            <a:ext cx="121158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572000" y="6553200"/>
            <a:ext cx="3505200" cy="369332"/>
          </a:xfrm>
          <a:prstGeom prst="rect">
            <a:avLst/>
          </a:prstGeom>
          <a:noFill/>
        </p:spPr>
        <p:txBody>
          <a:bodyPr wrap="square" rtlCol="0">
            <a:spAutoFit/>
          </a:bodyPr>
          <a:lstStyle/>
          <a:p>
            <a:r>
              <a:rPr lang="en-US"/>
              <a:t>zasimuddinpb@gmail.com</a:t>
            </a:r>
            <a:endParaRPr lang="en-US" dirty="0"/>
          </a:p>
        </p:txBody>
      </p:sp>
      <p:sp>
        <p:nvSpPr>
          <p:cNvPr id="6" name="Rectangle 5"/>
          <p:cNvSpPr/>
          <p:nvPr/>
        </p:nvSpPr>
        <p:spPr>
          <a:xfrm>
            <a:off x="914400" y="400377"/>
            <a:ext cx="10058400" cy="6186309"/>
          </a:xfrm>
          <a:prstGeom prst="rect">
            <a:avLst/>
          </a:prstGeom>
          <a:solidFill>
            <a:schemeClr val="accent1">
              <a:lumMod val="40000"/>
              <a:lumOff val="60000"/>
            </a:schemeClr>
          </a:solidFill>
        </p:spPr>
        <p:txBody>
          <a:bodyPr wrap="square">
            <a:spAutoFit/>
          </a:bodyPr>
          <a:lstStyle/>
          <a:p>
            <a:pPr>
              <a:lnSpc>
                <a:spcPct val="150000"/>
              </a:lnSpc>
              <a:buFont typeface="Wingdings" pitchFamily="2" charset="2"/>
              <a:buChar char="v"/>
            </a:pPr>
            <a:r>
              <a:rPr lang="en-US"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IN" sz="4400" b="1" dirty="0" smtClean="0">
                <a:ln w="11430"/>
                <a:solidFill>
                  <a:schemeClr val="accent5">
                    <a:lumMod val="50000"/>
                  </a:schemeClr>
                </a:solidFill>
                <a:effectLst>
                  <a:outerShdw blurRad="80000" dist="40000" dir="5040000" algn="tl">
                    <a:srgbClr val="000000">
                      <a:alpha val="30000"/>
                    </a:srgbClr>
                  </a:outerShdw>
                </a:effectLst>
                <a:latin typeface="NikoshBAN" pitchFamily="2" charset="0"/>
                <a:cs typeface="NikoshBAN" pitchFamily="2" charset="0"/>
              </a:rPr>
              <a:t>আমরা কি সকল বস্তু </a:t>
            </a:r>
            <a:r>
              <a:rPr lang="bn-IN" sz="4400" b="1" dirty="0">
                <a:ln w="11430"/>
                <a:solidFill>
                  <a:schemeClr val="accent5">
                    <a:lumMod val="50000"/>
                  </a:schemeClr>
                </a:solidFill>
                <a:effectLst>
                  <a:outerShdw blurRad="80000" dist="40000" dir="5040000" algn="tl">
                    <a:srgbClr val="000000">
                      <a:alpha val="30000"/>
                    </a:srgbClr>
                  </a:outerShdw>
                </a:effectLst>
                <a:latin typeface="NikoshBAN" pitchFamily="2" charset="0"/>
                <a:cs typeface="NikoshBAN" pitchFamily="2" charset="0"/>
              </a:rPr>
              <a:t>দেখতে পাই </a:t>
            </a:r>
            <a:r>
              <a:rPr lang="bn-IN" sz="4800" b="1" dirty="0" smtClean="0">
                <a:ln w="11430"/>
                <a:solidFill>
                  <a:schemeClr val="accent5">
                    <a:lumMod val="50000"/>
                  </a:schemeClr>
                </a:solidFill>
                <a:effectLst>
                  <a:outerShdw blurRad="80000" dist="40000" dir="5040000" algn="tl">
                    <a:srgbClr val="000000">
                      <a:alpha val="30000"/>
                    </a:srgbClr>
                  </a:outerShdw>
                </a:effectLst>
                <a:latin typeface="NikoshBAN" pitchFamily="2" charset="0"/>
                <a:cs typeface="NikoshBAN" pitchFamily="2" charset="0"/>
              </a:rPr>
              <a:t>? </a:t>
            </a:r>
            <a:r>
              <a:rPr lang="en-US" sz="4800" b="1" dirty="0" smtClean="0">
                <a:ln w="11430"/>
                <a:solidFill>
                  <a:schemeClr val="accent5">
                    <a:lumMod val="50000"/>
                  </a:schemeClr>
                </a:solidFill>
                <a:effectLst>
                  <a:outerShdw blurRad="80000" dist="40000" dir="5040000" algn="tl">
                    <a:srgbClr val="000000">
                      <a:alpha val="30000"/>
                    </a:srgbClr>
                  </a:outerShdw>
                </a:effectLst>
                <a:latin typeface="NikoshBAN" pitchFamily="2" charset="0"/>
                <a:cs typeface="NikoshBAN" pitchFamily="2" charset="0"/>
              </a:rPr>
              <a:t>  </a:t>
            </a:r>
            <a:endParaRPr lang="en-US" sz="6000" b="1" dirty="0">
              <a:ln w="11430"/>
              <a:solidFill>
                <a:schemeClr val="accent5">
                  <a:lumMod val="50000"/>
                </a:schemeClr>
              </a:solidFill>
              <a:effectLst>
                <a:outerShdw blurRad="80000" dist="40000" dir="5040000" algn="tl">
                  <a:srgbClr val="000000">
                    <a:alpha val="30000"/>
                  </a:srgbClr>
                </a:outerShdw>
              </a:effectLst>
              <a:latin typeface="NikoshBAN" pitchFamily="2" charset="0"/>
              <a:cs typeface="NikoshBAN" pitchFamily="2" charset="0"/>
            </a:endParaRPr>
          </a:p>
          <a:p>
            <a:endParaRPr lang="en-US"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a:p>
            <a:pPr>
              <a:buFont typeface="Wingdings" pitchFamily="2" charset="2"/>
              <a:buChar char="v"/>
            </a:pPr>
            <a:r>
              <a:rPr lang="en-US"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IN" sz="5400" b="1" dirty="0" smtClean="0">
                <a:ln w="11430"/>
                <a:solidFill>
                  <a:srgbClr val="7030A0"/>
                </a:solidFill>
                <a:effectLst>
                  <a:outerShdw blurRad="80000" dist="40000" dir="5040000" algn="tl">
                    <a:srgbClr val="000000">
                      <a:alpha val="30000"/>
                    </a:srgbClr>
                  </a:outerShdw>
                </a:effectLst>
                <a:latin typeface="NikoshBAN" pitchFamily="2" charset="0"/>
                <a:cs typeface="NikoshBAN" pitchFamily="2" charset="0"/>
              </a:rPr>
              <a:t>অতি ক্ষুদ্র বস্তুকে বহুগুন বড় করে দেখা যায় কিসের সাহায্যে ? </a:t>
            </a:r>
            <a:endParaRPr lang="en-US" sz="5400" b="1" dirty="0">
              <a:ln w="11430"/>
              <a:solidFill>
                <a:srgbClr val="7030A0"/>
              </a:solidFill>
              <a:effectLst>
                <a:outerShdw blurRad="80000" dist="40000" dir="5040000" algn="tl">
                  <a:srgbClr val="000000">
                    <a:alpha val="30000"/>
                  </a:srgbClr>
                </a:outerShdw>
              </a:effectLst>
              <a:latin typeface="NikoshBAN" pitchFamily="2" charset="0"/>
              <a:cs typeface="NikoshBAN" pitchFamily="2" charset="0"/>
            </a:endParaRPr>
          </a:p>
          <a:p>
            <a:endParaRPr lang="en-US" sz="5400" b="1" dirty="0">
              <a:ln w="11430"/>
              <a:solidFill>
                <a:srgbClr val="7030A0"/>
              </a:solidFill>
              <a:effectLst>
                <a:outerShdw blurRad="80000" dist="40000" dir="5040000" algn="tl">
                  <a:srgbClr val="000000">
                    <a:alpha val="30000"/>
                  </a:srgbClr>
                </a:outerShdw>
              </a:effectLst>
              <a:latin typeface="NikoshBAN" pitchFamily="2" charset="0"/>
              <a:cs typeface="NikoshBAN" pitchFamily="2" charset="0"/>
            </a:endParaRPr>
          </a:p>
          <a:p>
            <a:pPr>
              <a:buFont typeface="Wingdings" pitchFamily="2" charset="2"/>
              <a:buChar char="v"/>
            </a:pPr>
            <a:r>
              <a:rPr lang="en-US" sz="5400" b="1" dirty="0">
                <a:ln w="11430"/>
                <a:solidFill>
                  <a:srgbClr val="7030A0"/>
                </a:solidFill>
                <a:effectLst>
                  <a:outerShdw blurRad="80000" dist="40000" dir="5040000" algn="tl">
                    <a:srgbClr val="000000">
                      <a:alpha val="30000"/>
                    </a:srgbClr>
                  </a:outerShdw>
                </a:effectLst>
                <a:latin typeface="NikoshBAN" pitchFamily="2" charset="0"/>
                <a:cs typeface="NikoshBAN" pitchFamily="2" charset="0"/>
              </a:rPr>
              <a:t> </a:t>
            </a:r>
            <a:r>
              <a:rPr lang="bn-IN" sz="5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জীববিজ্ঞান শিক্ষার্থীদের কাছে একটি অপরিহার্য গবেষণা সহায়ক উপকরণ কোনটি   </a:t>
            </a:r>
            <a:r>
              <a:rPr lang="bn-IN"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en-US"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95826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95301" y="141874"/>
            <a:ext cx="11582400" cy="914400"/>
          </a:xfrm>
          <a:prstGeom prst="rect">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itchFamily="2" charset="0"/>
                <a:cs typeface="NikoshBAN" pitchFamily="2" charset="0"/>
              </a:rPr>
              <a:t>এসো আমরা নিচের</a:t>
            </a:r>
            <a:r>
              <a:rPr lang="en-US" sz="3600" dirty="0">
                <a:latin typeface="NikoshBAN" pitchFamily="2" charset="0"/>
                <a:cs typeface="NikoshBAN" pitchFamily="2" charset="0"/>
              </a:rPr>
              <a:t> </a:t>
            </a:r>
            <a:r>
              <a:rPr lang="bn-IN" sz="3600" dirty="0">
                <a:latin typeface="NikoshBAN" pitchFamily="2" charset="0"/>
                <a:cs typeface="NikoshBAN" pitchFamily="2" charset="0"/>
              </a:rPr>
              <a:t> চিত্রগুলো</a:t>
            </a:r>
            <a:r>
              <a:rPr lang="en-US" sz="3600" dirty="0">
                <a:latin typeface="NikoshBAN" pitchFamily="2" charset="0"/>
                <a:cs typeface="NikoshBAN" pitchFamily="2" charset="0"/>
              </a:rPr>
              <a:t> </a:t>
            </a:r>
            <a:r>
              <a:rPr lang="bn-IN" sz="3600" dirty="0">
                <a:latin typeface="NikoshBAN" pitchFamily="2" charset="0"/>
                <a:cs typeface="NikoshBAN" pitchFamily="2" charset="0"/>
              </a:rPr>
              <a:t> লক্ষ্য</a:t>
            </a:r>
            <a:r>
              <a:rPr lang="en-US" sz="3600" dirty="0">
                <a:latin typeface="NikoshBAN" pitchFamily="2" charset="0"/>
                <a:cs typeface="NikoshBAN" pitchFamily="2" charset="0"/>
              </a:rPr>
              <a:t> </a:t>
            </a:r>
            <a:r>
              <a:rPr lang="bn-IN" sz="3600" dirty="0">
                <a:latin typeface="NikoshBAN" pitchFamily="2" charset="0"/>
                <a:cs typeface="NikoshBAN" pitchFamily="2" charset="0"/>
              </a:rPr>
              <a:t> করি</a:t>
            </a:r>
            <a:r>
              <a:rPr lang="en-US" sz="3600" dirty="0">
                <a:latin typeface="NikoshBAN" pitchFamily="2" charset="0"/>
                <a:cs typeface="NikoshBAN" pitchFamily="2" charset="0"/>
              </a:rPr>
              <a:t>:</a:t>
            </a:r>
          </a:p>
        </p:txBody>
      </p:sp>
      <p:sp>
        <p:nvSpPr>
          <p:cNvPr id="17" name="Frame 16"/>
          <p:cNvSpPr/>
          <p:nvPr/>
        </p:nvSpPr>
        <p:spPr>
          <a:xfrm>
            <a:off x="1" y="-76200"/>
            <a:ext cx="12192000" cy="69342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381001" y="972756"/>
            <a:ext cx="5486399" cy="2913444"/>
            <a:chOff x="1143000" y="972756"/>
            <a:chExt cx="4724400" cy="283724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048" y="972756"/>
              <a:ext cx="4685352" cy="2761044"/>
            </a:xfrm>
            <a:prstGeom prst="rect">
              <a:avLst/>
            </a:prstGeom>
          </p:spPr>
        </p:pic>
        <p:sp>
          <p:nvSpPr>
            <p:cNvPr id="4" name="TextBox 3"/>
            <p:cNvSpPr txBox="1"/>
            <p:nvPr/>
          </p:nvSpPr>
          <p:spPr>
            <a:xfrm>
              <a:off x="1143000" y="3276600"/>
              <a:ext cx="4724400" cy="533400"/>
            </a:xfrm>
            <a:prstGeom prst="rect">
              <a:avLst/>
            </a:prstGeom>
            <a:solidFill>
              <a:schemeClr val="accent1">
                <a:lumMod val="40000"/>
                <a:lumOff val="60000"/>
              </a:schemeClr>
            </a:solidFill>
          </p:spPr>
          <p:txBody>
            <a:bodyPr wrap="square" rtlCol="0">
              <a:spAutoFit/>
            </a:bodyPr>
            <a:lstStyle/>
            <a:p>
              <a:endParaRPr lang="en-US" dirty="0"/>
            </a:p>
          </p:txBody>
        </p:sp>
      </p:grpSp>
      <p:grpSp>
        <p:nvGrpSpPr>
          <p:cNvPr id="20" name="Group 19"/>
          <p:cNvGrpSpPr/>
          <p:nvPr/>
        </p:nvGrpSpPr>
        <p:grpSpPr>
          <a:xfrm>
            <a:off x="6554146" y="1067214"/>
            <a:ext cx="3428054" cy="2818986"/>
            <a:chOff x="6554146" y="1067214"/>
            <a:chExt cx="3428054" cy="2971386"/>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147" y="1067214"/>
              <a:ext cx="3428053" cy="2818986"/>
            </a:xfrm>
            <a:prstGeom prst="rect">
              <a:avLst/>
            </a:prstGeom>
          </p:spPr>
        </p:pic>
        <p:sp>
          <p:nvSpPr>
            <p:cNvPr id="19" name="TextBox 18"/>
            <p:cNvSpPr txBox="1"/>
            <p:nvPr/>
          </p:nvSpPr>
          <p:spPr>
            <a:xfrm>
              <a:off x="6554146" y="3581400"/>
              <a:ext cx="2742253" cy="457200"/>
            </a:xfrm>
            <a:prstGeom prst="rect">
              <a:avLst/>
            </a:prstGeom>
            <a:solidFill>
              <a:schemeClr val="tx2">
                <a:lumMod val="20000"/>
                <a:lumOff val="80000"/>
              </a:schemeClr>
            </a:solidFill>
          </p:spPr>
          <p:txBody>
            <a:bodyPr wrap="square" rtlCol="0">
              <a:spAutoFit/>
            </a:bodyPr>
            <a:lstStyle/>
            <a:p>
              <a:endParaRPr lang="en-US" dirty="0"/>
            </a:p>
          </p:txBody>
        </p:sp>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2" y="3886200"/>
            <a:ext cx="5486398" cy="2811584"/>
          </a:xfrm>
          <a:prstGeom prst="rect">
            <a:avLst/>
          </a:prstGeom>
        </p:spPr>
      </p:pic>
      <p:grpSp>
        <p:nvGrpSpPr>
          <p:cNvPr id="24" name="Group 23"/>
          <p:cNvGrpSpPr/>
          <p:nvPr/>
        </p:nvGrpSpPr>
        <p:grpSpPr>
          <a:xfrm>
            <a:off x="6554145" y="3831609"/>
            <a:ext cx="3428055" cy="3210926"/>
            <a:chOff x="6554145" y="3647074"/>
            <a:chExt cx="3428055" cy="3210926"/>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4145" y="3647074"/>
              <a:ext cx="3428055" cy="3050710"/>
            </a:xfrm>
            <a:prstGeom prst="rect">
              <a:avLst/>
            </a:prstGeom>
          </p:spPr>
        </p:pic>
        <p:sp>
          <p:nvSpPr>
            <p:cNvPr id="23" name="TextBox 22"/>
            <p:cNvSpPr txBox="1"/>
            <p:nvPr/>
          </p:nvSpPr>
          <p:spPr>
            <a:xfrm>
              <a:off x="6554145" y="6400800"/>
              <a:ext cx="3428055" cy="457200"/>
            </a:xfrm>
            <a:prstGeom prst="rect">
              <a:avLst/>
            </a:prstGeom>
            <a:solidFill>
              <a:schemeClr val="accent2">
                <a:lumMod val="20000"/>
                <a:lumOff val="80000"/>
              </a:schemeClr>
            </a:solidFill>
          </p:spPr>
          <p:txBody>
            <a:bodyPr wrap="square" rtlCol="0">
              <a:spAutoFit/>
            </a:bodyPr>
            <a:lstStyle/>
            <a:p>
              <a:endParaRPr lang="en-US"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449" y="364388"/>
            <a:ext cx="11506200" cy="2878991"/>
          </a:xfrm>
          <a:prstGeom prst="rect">
            <a:avLst/>
          </a:prstGeom>
          <a:blipFill>
            <a:blip r:embed="rId2"/>
            <a:tile tx="0" ty="0" sx="100000" sy="100000" flip="none" algn="tl"/>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ln w="19050">
                  <a:solidFill>
                    <a:schemeClr val="tx2">
                      <a:tint val="1000"/>
                    </a:schemeClr>
                  </a:solidFill>
                  <a:prstDash val="solid"/>
                </a:ln>
                <a:blipFill>
                  <a:blip r:embed="rId3"/>
                  <a:tile tx="0" ty="0" sx="100000" sy="100000" flip="none" algn="tl"/>
                </a:blipFill>
                <a:effectLst>
                  <a:outerShdw blurRad="50000" dist="50800" dir="7500000" algn="tl">
                    <a:srgbClr val="000000">
                      <a:shade val="5000"/>
                      <a:alpha val="35000"/>
                    </a:srgbClr>
                  </a:outerShdw>
                </a:effectLst>
                <a:latin typeface="NikoshBAN" pitchFamily="2" charset="0"/>
                <a:cs typeface="NikoshBAN" pitchFamily="2" charset="0"/>
              </a:rPr>
              <a:t>আজকের</a:t>
            </a:r>
            <a:r>
              <a:rPr lang="en-US" sz="9600" b="1" dirty="0">
                <a:ln w="19050">
                  <a:solidFill>
                    <a:schemeClr val="tx2">
                      <a:tint val="1000"/>
                    </a:schemeClr>
                  </a:solidFill>
                  <a:prstDash val="solid"/>
                </a:ln>
                <a:blipFill>
                  <a:blip r:embed="rId3"/>
                  <a:tile tx="0" ty="0" sx="100000" sy="100000" flip="none" algn="tl"/>
                </a:blipFill>
                <a:effectLst>
                  <a:outerShdw blurRad="50000" dist="50800" dir="7500000" algn="tl">
                    <a:srgbClr val="000000">
                      <a:shade val="5000"/>
                      <a:alpha val="35000"/>
                    </a:srgbClr>
                  </a:outerShdw>
                </a:effectLst>
                <a:latin typeface="NikoshBAN" pitchFamily="2" charset="0"/>
                <a:cs typeface="NikoshBAN" pitchFamily="2" charset="0"/>
              </a:rPr>
              <a:t> </a:t>
            </a:r>
            <a:r>
              <a:rPr lang="en-US" sz="9600" b="1" dirty="0" err="1">
                <a:ln w="19050">
                  <a:solidFill>
                    <a:schemeClr val="tx2">
                      <a:tint val="1000"/>
                    </a:schemeClr>
                  </a:solidFill>
                  <a:prstDash val="solid"/>
                </a:ln>
                <a:blipFill>
                  <a:blip r:embed="rId3"/>
                  <a:tile tx="0" ty="0" sx="100000" sy="100000" flip="none" algn="tl"/>
                </a:blipFill>
                <a:effectLst>
                  <a:outerShdw blurRad="50000" dist="50800" dir="7500000" algn="tl">
                    <a:srgbClr val="000000">
                      <a:shade val="5000"/>
                      <a:alpha val="35000"/>
                    </a:srgbClr>
                  </a:outerShdw>
                </a:effectLst>
                <a:latin typeface="NikoshBAN" pitchFamily="2" charset="0"/>
                <a:cs typeface="NikoshBAN" pitchFamily="2" charset="0"/>
              </a:rPr>
              <a:t>পাঠ</a:t>
            </a:r>
            <a:endParaRPr lang="en-US" sz="9600" b="1" dirty="0">
              <a:ln w="19050">
                <a:solidFill>
                  <a:schemeClr val="tx2">
                    <a:tint val="1000"/>
                  </a:schemeClr>
                </a:solidFill>
                <a:prstDash val="solid"/>
              </a:ln>
              <a:blipFill>
                <a:blip r:embed="rId3"/>
                <a:tile tx="0" ty="0" sx="100000" sy="100000" flip="none" algn="tl"/>
              </a:blip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7" name="Rectangle 6"/>
          <p:cNvSpPr/>
          <p:nvPr/>
        </p:nvSpPr>
        <p:spPr>
          <a:xfrm>
            <a:off x="342900" y="3183791"/>
            <a:ext cx="11506200" cy="1692771"/>
          </a:xfrm>
          <a:prstGeom prst="rect">
            <a:avLst/>
          </a:prstGeom>
          <a:blipFill>
            <a:blip r:embed="rId2"/>
            <a:tile tx="0" ty="0" sx="100000" sy="100000" flip="none" algn="tl"/>
          </a:blipFill>
          <a:ln>
            <a:noFill/>
          </a:ln>
          <a:scene3d>
            <a:camera prst="orthographicFront" fov="0">
              <a:rot lat="0" lon="0" rev="0"/>
            </a:camera>
            <a:lightRig rig="brightRoom" dir="tl">
              <a:rot lat="0" lon="0" rev="8700000"/>
            </a:lightRig>
          </a:scene3d>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400" b="1" spc="50" dirty="0" err="1" smtClean="0">
                <a:ln w="11430">
                  <a:solidFill>
                    <a:srgbClr val="7030A0"/>
                  </a:solidFill>
                </a:ln>
                <a:blipFill>
                  <a:blip r:embed="rId4"/>
                  <a:tile tx="0" ty="0" sx="100000" sy="100000" flip="none" algn="tl"/>
                </a:blipFill>
                <a:effectLst>
                  <a:outerShdw blurRad="76200" dist="50800" dir="5400000" algn="tl" rotWithShape="0">
                    <a:srgbClr val="000000">
                      <a:alpha val="65000"/>
                    </a:srgbClr>
                  </a:outerShdw>
                </a:effectLst>
              </a:rPr>
              <a:t>অণুবীক্ষণ</a:t>
            </a:r>
            <a:r>
              <a:rPr lang="en-US" sz="10400" b="1" spc="50" dirty="0" smtClean="0">
                <a:ln w="11430">
                  <a:solidFill>
                    <a:srgbClr val="7030A0"/>
                  </a:solidFill>
                </a:ln>
                <a:blipFill>
                  <a:blip r:embed="rId4"/>
                  <a:tile tx="0" ty="0" sx="100000" sy="100000" flip="none" algn="tl"/>
                </a:blipFill>
                <a:effectLst>
                  <a:outerShdw blurRad="76200" dist="50800" dir="5400000" algn="tl" rotWithShape="0">
                    <a:srgbClr val="000000">
                      <a:alpha val="65000"/>
                    </a:srgbClr>
                  </a:outerShdw>
                </a:effectLst>
              </a:rPr>
              <a:t> </a:t>
            </a:r>
            <a:r>
              <a:rPr lang="en-US" sz="10400" b="1" spc="50" dirty="0" err="1" smtClean="0">
                <a:ln w="11430">
                  <a:solidFill>
                    <a:srgbClr val="7030A0"/>
                  </a:solidFill>
                </a:ln>
                <a:blipFill>
                  <a:blip r:embed="rId4"/>
                  <a:tile tx="0" ty="0" sx="100000" sy="100000" flip="none" algn="tl"/>
                </a:blipFill>
                <a:effectLst>
                  <a:outerShdw blurRad="76200" dist="50800" dir="5400000" algn="tl" rotWithShape="0">
                    <a:srgbClr val="000000">
                      <a:alpha val="65000"/>
                    </a:srgbClr>
                  </a:outerShdw>
                </a:effectLst>
              </a:rPr>
              <a:t>যন্ত্র</a:t>
            </a:r>
            <a:r>
              <a:rPr lang="en-US" sz="10400" b="1" spc="50" dirty="0" smtClean="0">
                <a:ln w="11430">
                  <a:solidFill>
                    <a:srgbClr val="7030A0"/>
                  </a:solidFill>
                </a:ln>
                <a:blipFill>
                  <a:blip r:embed="rId4"/>
                  <a:tile tx="0" ty="0" sx="100000" sy="100000" flip="none" algn="tl"/>
                </a:blipFill>
                <a:effectLst>
                  <a:outerShdw blurRad="76200" dist="50800" dir="5400000" algn="tl" rotWithShape="0">
                    <a:srgbClr val="000000">
                      <a:alpha val="65000"/>
                    </a:srgbClr>
                  </a:outerShdw>
                </a:effectLst>
              </a:rPr>
              <a:t> </a:t>
            </a:r>
            <a:endParaRPr lang="en-US" sz="10400" b="1" spc="50" dirty="0">
              <a:ln w="11430">
                <a:solidFill>
                  <a:srgbClr val="7030A0"/>
                </a:solidFill>
              </a:ln>
              <a:blipFill>
                <a:blip r:embed="rId4"/>
                <a:tile tx="0" ty="0" sx="100000" sy="100000" flip="none" algn="tl"/>
              </a:blipFill>
              <a:effectLst>
                <a:outerShdw blurRad="76200" dist="50800" dir="5400000" algn="tl" rotWithShape="0">
                  <a:srgbClr val="000000">
                    <a:alpha val="65000"/>
                  </a:srgbClr>
                </a:outerShdw>
              </a:effectLst>
            </a:endParaRPr>
          </a:p>
        </p:txBody>
      </p:sp>
      <p:sp>
        <p:nvSpPr>
          <p:cNvPr id="8" name="Frame 7"/>
          <p:cNvSpPr/>
          <p:nvPr/>
        </p:nvSpPr>
        <p:spPr>
          <a:xfrm>
            <a:off x="0" y="0"/>
            <a:ext cx="12192000" cy="6858000"/>
          </a:xfrm>
          <a:prstGeom prst="frame">
            <a:avLst>
              <a:gd name="adj1" fmla="val 5833"/>
            </a:avLst>
          </a:prstGeom>
          <a:blipFill>
            <a:blip r:embed="rId5"/>
            <a:tile tx="0" ty="0" sx="100000" sy="100000" flip="none" algn="tl"/>
          </a:blipFill>
          <a:ln>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14350" y="364388"/>
            <a:ext cx="11506200" cy="6248402"/>
          </a:xfrm>
          <a:prstGeom prst="frame">
            <a:avLst>
              <a:gd name="adj1" fmla="val 4030"/>
            </a:avLst>
          </a:prstGeom>
          <a:solidFill>
            <a:srgbClr val="00B0F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491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4030"/>
            </a:avLst>
          </a:prstGeom>
          <a:solidFill>
            <a:srgbClr val="7030A0"/>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04800" y="1371601"/>
            <a:ext cx="11658600" cy="4031873"/>
          </a:xfrm>
          <a:prstGeom prst="rect">
            <a:avLst/>
          </a:prstGeom>
          <a:solidFill>
            <a:schemeClr val="accent3">
              <a:lumMod val="40000"/>
              <a:lumOff val="60000"/>
            </a:schemeClr>
          </a:solid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buFont typeface="Wingdings" pitchFamily="2" charset="2"/>
              <a:buChar char="q"/>
            </a:pPr>
            <a:r>
              <a:rPr lang="en-US" sz="4400" b="1" dirty="0">
                <a:ln w="50800"/>
                <a:solidFill>
                  <a:srgbClr val="0000CC"/>
                </a:solidFill>
                <a:latin typeface="NikoshBAN" pitchFamily="2" charset="0"/>
                <a:cs typeface="NikoshBAN" pitchFamily="2" charset="0"/>
              </a:rPr>
              <a:t> </a:t>
            </a:r>
            <a:r>
              <a:rPr lang="bn-IN" sz="4400" b="1" dirty="0">
                <a:ln w="50800"/>
                <a:solidFill>
                  <a:srgbClr val="0000CC"/>
                </a:solidFill>
                <a:latin typeface="NikoshBAN" pitchFamily="2" charset="0"/>
                <a:cs typeface="NikoshBAN" pitchFamily="2" charset="0"/>
              </a:rPr>
              <a:t>এই পাঠ শেষে শিক্ষার্থীরা</a:t>
            </a:r>
            <a:r>
              <a:rPr lang="en-US" sz="4400" b="1" dirty="0">
                <a:ln w="50800"/>
                <a:solidFill>
                  <a:srgbClr val="0000CC"/>
                </a:solidFill>
                <a:latin typeface="NikoshBAN" pitchFamily="2" charset="0"/>
                <a:cs typeface="NikoshBAN" pitchFamily="2" charset="0"/>
              </a:rPr>
              <a:t>-</a:t>
            </a:r>
          </a:p>
          <a:p>
            <a:endParaRPr lang="en-US" sz="4400" b="1" dirty="0">
              <a:ln w="50800"/>
              <a:solidFill>
                <a:srgbClr val="FF0000"/>
              </a:solidFill>
              <a:latin typeface="NikoshBAN" pitchFamily="2" charset="0"/>
              <a:cs typeface="NikoshBAN" pitchFamily="2" charset="0"/>
            </a:endParaRPr>
          </a:p>
          <a:p>
            <a:pPr>
              <a:lnSpc>
                <a:spcPct val="150000"/>
              </a:lnSpc>
              <a:buFont typeface="Wingdings" pitchFamily="2" charset="2"/>
              <a:buChar char="v"/>
            </a:pPr>
            <a:r>
              <a:rPr lang="bn-IN" sz="4000" b="1" dirty="0">
                <a:ln w="50800"/>
                <a:solidFill>
                  <a:srgbClr val="FF0000"/>
                </a:solidFill>
                <a:latin typeface="NikoshBAN" pitchFamily="2" charset="0"/>
                <a:cs typeface="NikoshBAN" pitchFamily="2" charset="0"/>
              </a:rPr>
              <a:t> </a:t>
            </a:r>
            <a:r>
              <a:rPr lang="bn-IN" sz="4000" b="1" dirty="0" smtClean="0">
                <a:ln w="50800"/>
                <a:solidFill>
                  <a:srgbClr val="FF0000"/>
                </a:solidFill>
                <a:latin typeface="NikoshBAN" pitchFamily="2" charset="0"/>
                <a:cs typeface="NikoshBAN" pitchFamily="2" charset="0"/>
              </a:rPr>
              <a:t>অণুবীক্ষণ যন্ত্র কী তা</a:t>
            </a:r>
            <a:r>
              <a:rPr lang="en-US" sz="4000" b="1" dirty="0" smtClean="0">
                <a:ln w="50800"/>
                <a:solidFill>
                  <a:srgbClr val="FF0000"/>
                </a:solidFill>
                <a:latin typeface="NikoshBAN" pitchFamily="2" charset="0"/>
                <a:cs typeface="NikoshBAN" pitchFamily="2" charset="0"/>
              </a:rPr>
              <a:t> </a:t>
            </a:r>
            <a:r>
              <a:rPr lang="en-US" sz="4000" b="1" dirty="0" err="1">
                <a:ln w="50800"/>
                <a:solidFill>
                  <a:srgbClr val="FF0000"/>
                </a:solidFill>
                <a:latin typeface="NikoshBAN" pitchFamily="2" charset="0"/>
                <a:cs typeface="NikoshBAN" pitchFamily="2" charset="0"/>
              </a:rPr>
              <a:t>বলতে</a:t>
            </a:r>
            <a:r>
              <a:rPr lang="en-US" sz="4000" b="1" dirty="0">
                <a:ln w="50800"/>
                <a:solidFill>
                  <a:srgbClr val="FF0000"/>
                </a:solidFill>
                <a:latin typeface="NikoshBAN" pitchFamily="2" charset="0"/>
                <a:cs typeface="NikoshBAN" pitchFamily="2" charset="0"/>
              </a:rPr>
              <a:t> </a:t>
            </a:r>
            <a:r>
              <a:rPr lang="en-US" sz="4000" b="1" dirty="0" err="1" smtClean="0">
                <a:ln w="50800"/>
                <a:solidFill>
                  <a:srgbClr val="FF0000"/>
                </a:solidFill>
                <a:latin typeface="NikoshBAN" pitchFamily="2" charset="0"/>
                <a:cs typeface="NikoshBAN" pitchFamily="2" charset="0"/>
              </a:rPr>
              <a:t>পারবে</a:t>
            </a:r>
            <a:r>
              <a:rPr lang="en-US" sz="4000" b="1" dirty="0">
                <a:ln w="50800"/>
                <a:solidFill>
                  <a:srgbClr val="FF0000"/>
                </a:solidFill>
                <a:latin typeface="NikoshBAN" pitchFamily="2" charset="0"/>
                <a:cs typeface="NikoshBAN" pitchFamily="2" charset="0"/>
              </a:rPr>
              <a:t>;</a:t>
            </a:r>
            <a:endParaRPr lang="en-US" sz="4000" b="1" dirty="0">
              <a:ln w="50800"/>
              <a:solidFill>
                <a:srgbClr val="FF0000"/>
              </a:solidFill>
              <a:latin typeface="NikoshBAN" pitchFamily="2" charset="0"/>
              <a:cs typeface="NikoshBAN" pitchFamily="2" charset="0"/>
            </a:endParaRPr>
          </a:p>
          <a:p>
            <a:pPr>
              <a:buFont typeface="Wingdings" pitchFamily="2" charset="2"/>
              <a:buChar char="v"/>
            </a:pPr>
            <a:r>
              <a:rPr lang="en-US" sz="4000" b="1" dirty="0">
                <a:ln w="50800"/>
                <a:solidFill>
                  <a:srgbClr val="002060"/>
                </a:solidFill>
                <a:latin typeface="NikoshBAN" pitchFamily="2" charset="0"/>
                <a:cs typeface="NikoshBAN" pitchFamily="2" charset="0"/>
              </a:rPr>
              <a:t> </a:t>
            </a:r>
            <a:r>
              <a:rPr lang="bn-IN" sz="4400" b="1" dirty="0" smtClean="0">
                <a:ln w="50800"/>
                <a:solidFill>
                  <a:srgbClr val="002060"/>
                </a:solidFill>
                <a:latin typeface="NikoshBAN" pitchFamily="2" charset="0"/>
                <a:cs typeface="NikoshBAN" pitchFamily="2" charset="0"/>
              </a:rPr>
              <a:t>অণুবীক্ষণ যন্ত্রের প্রকারভেদ </a:t>
            </a:r>
            <a:r>
              <a:rPr lang="en-US" sz="4400" b="1" dirty="0" err="1" smtClean="0">
                <a:ln w="50800"/>
                <a:solidFill>
                  <a:srgbClr val="002060"/>
                </a:solidFill>
                <a:latin typeface="NikoshBAN" pitchFamily="2" charset="0"/>
                <a:cs typeface="NikoshBAN" pitchFamily="2" charset="0"/>
              </a:rPr>
              <a:t>ব্যাখ্যা</a:t>
            </a:r>
            <a:r>
              <a:rPr lang="en-US" sz="4400" b="1" dirty="0" smtClean="0">
                <a:ln w="50800"/>
                <a:solidFill>
                  <a:srgbClr val="002060"/>
                </a:solidFill>
                <a:latin typeface="NikoshBAN" pitchFamily="2" charset="0"/>
                <a:cs typeface="NikoshBAN" pitchFamily="2" charset="0"/>
              </a:rPr>
              <a:t>  </a:t>
            </a:r>
            <a:r>
              <a:rPr lang="bn-IN" sz="4400" b="1" dirty="0" smtClean="0">
                <a:ln w="50800"/>
                <a:solidFill>
                  <a:srgbClr val="002060"/>
                </a:solidFill>
                <a:latin typeface="NikoshBAN" pitchFamily="2" charset="0"/>
                <a:cs typeface="NikoshBAN" pitchFamily="2" charset="0"/>
              </a:rPr>
              <a:t>করতে </a:t>
            </a:r>
            <a:r>
              <a:rPr lang="bn-IN" sz="4400" b="1" dirty="0" smtClean="0">
                <a:ln w="50800"/>
                <a:solidFill>
                  <a:srgbClr val="002060"/>
                </a:solidFill>
                <a:latin typeface="NikoshBAN" pitchFamily="2" charset="0"/>
                <a:cs typeface="NikoshBAN" pitchFamily="2" charset="0"/>
              </a:rPr>
              <a:t>পারবে</a:t>
            </a:r>
            <a:r>
              <a:rPr lang="en-US" sz="4400" b="1" dirty="0" smtClean="0">
                <a:ln w="50800"/>
                <a:solidFill>
                  <a:srgbClr val="002060"/>
                </a:solidFill>
                <a:latin typeface="NikoshBAN" pitchFamily="2" charset="0"/>
                <a:cs typeface="NikoshBAN" pitchFamily="2" charset="0"/>
              </a:rPr>
              <a:t>;</a:t>
            </a:r>
            <a:endParaRPr lang="en-US" sz="4400" b="1" dirty="0" smtClean="0">
              <a:ln w="50800"/>
              <a:solidFill>
                <a:srgbClr val="002060"/>
              </a:solidFill>
              <a:latin typeface="NikoshBAN" pitchFamily="2" charset="0"/>
              <a:cs typeface="NikoshBAN" pitchFamily="2" charset="0"/>
            </a:endParaRPr>
          </a:p>
          <a:p>
            <a:endParaRPr lang="en-US" sz="2000" b="1" dirty="0" smtClean="0">
              <a:ln w="50800"/>
              <a:solidFill>
                <a:srgbClr val="002060"/>
              </a:solidFill>
              <a:latin typeface="NikoshBAN" pitchFamily="2" charset="0"/>
              <a:cs typeface="NikoshBAN" pitchFamily="2" charset="0"/>
            </a:endParaRPr>
          </a:p>
          <a:p>
            <a:pPr>
              <a:buFont typeface="Wingdings" pitchFamily="2" charset="2"/>
              <a:buChar char="v"/>
            </a:pPr>
            <a:r>
              <a:rPr lang="bn-IN" sz="4400" b="1" dirty="0" smtClean="0">
                <a:ln w="50800"/>
                <a:solidFill>
                  <a:srgbClr val="00B050"/>
                </a:solidFill>
                <a:latin typeface="NikoshBAN" pitchFamily="2" charset="0"/>
                <a:cs typeface="NikoshBAN" pitchFamily="2" charset="0"/>
              </a:rPr>
              <a:t>যৌগিক অণুবীক্ষণ যন্ত্রের বিভিন্ন অংশ ব্যাখ্যা</a:t>
            </a:r>
            <a:r>
              <a:rPr lang="en-US" sz="4400" b="1" dirty="0" smtClean="0">
                <a:ln w="50800"/>
                <a:solidFill>
                  <a:srgbClr val="00B050"/>
                </a:solidFill>
                <a:latin typeface="NikoshBAN" pitchFamily="2" charset="0"/>
                <a:cs typeface="NikoshBAN" pitchFamily="2" charset="0"/>
              </a:rPr>
              <a:t> </a:t>
            </a:r>
            <a:r>
              <a:rPr lang="bn-IN" sz="4400" b="1" dirty="0">
                <a:ln w="50800"/>
                <a:solidFill>
                  <a:srgbClr val="00B050"/>
                </a:solidFill>
                <a:latin typeface="NikoshBAN" pitchFamily="2" charset="0"/>
                <a:cs typeface="NikoshBAN" pitchFamily="2" charset="0"/>
              </a:rPr>
              <a:t>করতে পারবে ।</a:t>
            </a:r>
            <a:endParaRPr lang="en-US" sz="4400" b="1" dirty="0">
              <a:ln w="50800"/>
              <a:solidFill>
                <a:srgbClr val="00B050"/>
              </a:solidFill>
            </a:endParaRPr>
          </a:p>
        </p:txBody>
      </p:sp>
      <p:sp>
        <p:nvSpPr>
          <p:cNvPr id="11" name="TextBox 10"/>
          <p:cNvSpPr txBox="1"/>
          <p:nvPr/>
        </p:nvSpPr>
        <p:spPr>
          <a:xfrm>
            <a:off x="3581400" y="304800"/>
            <a:ext cx="449580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err="1">
                <a:ln w="11430"/>
                <a:blipFill>
                  <a:blip r:embed="rId3"/>
                  <a:tile tx="0" ty="0" sx="100000" sy="100000" flip="none" algn="tl"/>
                </a:blipFill>
                <a:effectLst>
                  <a:outerShdw blurRad="76200" dist="50800" dir="5400000" algn="tl" rotWithShape="0">
                    <a:srgbClr val="000000">
                      <a:alpha val="65000"/>
                    </a:srgbClr>
                  </a:outerShdw>
                </a:effectLst>
              </a:rPr>
              <a:t>শিক্ষনফল</a:t>
            </a:r>
            <a:endParaRPr lang="en-US" sz="6600" b="1" spc="50" dirty="0">
              <a:ln w="11430"/>
              <a:blipFill>
                <a:blip r:embed="rId3"/>
                <a:tile tx="0" ty="0" sx="100000" sy="100000" flip="none" algn="tl"/>
              </a:blip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34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0"/>
                                        <p:tgtEl>
                                          <p:spTgt spid="10">
                                            <p:txEl>
                                              <p:pRg st="0" end="0"/>
                                            </p:txEl>
                                          </p:spTgt>
                                        </p:tgtEl>
                                      </p:cBhvr>
                                    </p:animEffect>
                                  </p:childTnLst>
                                </p:cTn>
                              </p:par>
                            </p:childTnLst>
                          </p:cTn>
                        </p:par>
                        <p:par>
                          <p:cTn id="14" fill="hold">
                            <p:stCondLst>
                              <p:cond delay="8400"/>
                            </p:stCondLst>
                            <p:childTnLst>
                              <p:par>
                                <p:cTn id="15" presetID="2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0"/>
                                        <p:tgtEl>
                                          <p:spTgt spid="10">
                                            <p:txEl>
                                              <p:pRg st="2" end="2"/>
                                            </p:txEl>
                                          </p:spTgt>
                                        </p:tgtEl>
                                      </p:cBhvr>
                                    </p:animEffect>
                                  </p:childTnLst>
                                </p:cTn>
                              </p:par>
                            </p:childTnLst>
                          </p:cTn>
                        </p:par>
                        <p:par>
                          <p:cTn id="18" fill="hold">
                            <p:stCondLst>
                              <p:cond delay="13400"/>
                            </p:stCondLst>
                            <p:childTnLst>
                              <p:par>
                                <p:cTn id="19" presetID="22" presetClass="entr" presetSubtype="8"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0"/>
                                        <p:tgtEl>
                                          <p:spTgt spid="10">
                                            <p:txEl>
                                              <p:pRg st="3" end="3"/>
                                            </p:txEl>
                                          </p:spTgt>
                                        </p:tgtEl>
                                      </p:cBhvr>
                                    </p:animEffect>
                                  </p:childTnLst>
                                </p:cTn>
                              </p:par>
                            </p:childTnLst>
                          </p:cTn>
                        </p:par>
                        <p:par>
                          <p:cTn id="22" fill="hold">
                            <p:stCondLst>
                              <p:cond delay="18400"/>
                            </p:stCondLst>
                            <p:childTnLst>
                              <p:par>
                                <p:cTn id="23" presetID="22" presetClass="entr" presetSubtype="8" fill="hold" nodeType="after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wipe(left)">
                                      <p:cBhvr>
                                        <p:cTn id="25" dur="5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3208</TotalTime>
  <Words>1041</Words>
  <Application>Microsoft Office PowerPoint</Application>
  <PresentationFormat>Widescreen</PresentationFormat>
  <Paragraphs>132</Paragraphs>
  <Slides>21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 Gothic</vt:lpstr>
      <vt:lpstr>NikoshBAN</vt:lpstr>
      <vt:lpstr>SutonnyMJ</vt:lpstr>
      <vt:lpstr>Times New Roman</vt:lpstr>
      <vt:lpstr>Vrinda</vt:lpstr>
      <vt:lpstr>Wingdings</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Feroz Ahmed</dc:creator>
  <cp:lastModifiedBy>User</cp:lastModifiedBy>
  <cp:revision>561</cp:revision>
  <dcterms:created xsi:type="dcterms:W3CDTF">2006-08-16T00:00:00Z</dcterms:created>
  <dcterms:modified xsi:type="dcterms:W3CDTF">2020-09-03T09:32:52Z</dcterms:modified>
</cp:coreProperties>
</file>