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7"/>
  </p:notesMasterIdLst>
  <p:sldIdLst>
    <p:sldId id="257" r:id="rId2"/>
    <p:sldId id="258" r:id="rId3"/>
    <p:sldId id="259" r:id="rId4"/>
    <p:sldId id="266" r:id="rId5"/>
    <p:sldId id="288" r:id="rId6"/>
    <p:sldId id="268" r:id="rId7"/>
    <p:sldId id="263" r:id="rId8"/>
    <p:sldId id="290" r:id="rId9"/>
    <p:sldId id="291" r:id="rId10"/>
    <p:sldId id="271" r:id="rId11"/>
    <p:sldId id="272" r:id="rId12"/>
    <p:sldId id="273" r:id="rId13"/>
    <p:sldId id="289" r:id="rId14"/>
    <p:sldId id="274" r:id="rId15"/>
    <p:sldId id="275" r:id="rId16"/>
    <p:sldId id="276" r:id="rId17"/>
    <p:sldId id="277" r:id="rId18"/>
    <p:sldId id="278" r:id="rId19"/>
    <p:sldId id="279" r:id="rId20"/>
    <p:sldId id="280" r:id="rId21"/>
    <p:sldId id="281" r:id="rId22"/>
    <p:sldId id="286" r:id="rId23"/>
    <p:sldId id="283" r:id="rId24"/>
    <p:sldId id="284"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UJ" initials="S" lastIdx="1" clrIdx="0">
    <p:extLst>
      <p:ext uri="{19B8F6BF-5375-455C-9EA6-DF929625EA0E}">
        <p15:presenceInfo xmlns:p15="http://schemas.microsoft.com/office/powerpoint/2012/main" userId="SABU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3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8T13:28:15.555"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6E552-50C2-479B-9D8D-897C84C2A0F9}" type="datetimeFigureOut">
              <a:rPr lang="en-US" smtClean="0"/>
              <a:t>03-Sep-20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C1AEC-72F5-48A6-98BF-EAAFCB2DEB03}" type="slidenum">
              <a:rPr lang="en-US" smtClean="0"/>
              <a:t>‹#›</a:t>
            </a:fld>
            <a:endParaRPr lang="en-US"/>
          </a:p>
        </p:txBody>
      </p:sp>
    </p:spTree>
    <p:extLst>
      <p:ext uri="{BB962C8B-B14F-4D97-AF65-F5344CB8AC3E}">
        <p14:creationId xmlns:p14="http://schemas.microsoft.com/office/powerpoint/2010/main" val="346638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DD5FF-83D3-4C3D-8406-E7E460A19D35}" type="slidenum">
              <a:rPr lang="en-US" smtClean="0"/>
              <a:t>1</a:t>
            </a:fld>
            <a:endParaRPr lang="en-US"/>
          </a:p>
        </p:txBody>
      </p:sp>
    </p:spTree>
    <p:extLst>
      <p:ext uri="{BB962C8B-B14F-4D97-AF65-F5344CB8AC3E}">
        <p14:creationId xmlns:p14="http://schemas.microsoft.com/office/powerpoint/2010/main" val="4330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3CA54-908F-4376-AA67-2DDC19BFAD94}" type="slidenum">
              <a:rPr lang="en-US" smtClean="0"/>
              <a:t>10</a:t>
            </a:fld>
            <a:endParaRPr lang="en-US"/>
          </a:p>
        </p:txBody>
      </p:sp>
    </p:spTree>
    <p:extLst>
      <p:ext uri="{BB962C8B-B14F-4D97-AF65-F5344CB8AC3E}">
        <p14:creationId xmlns:p14="http://schemas.microsoft.com/office/powerpoint/2010/main" val="40624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3CA54-908F-4376-AA67-2DDC19BFAD94}" type="slidenum">
              <a:rPr lang="en-US" smtClean="0"/>
              <a:t>11</a:t>
            </a:fld>
            <a:endParaRPr lang="en-US"/>
          </a:p>
        </p:txBody>
      </p:sp>
    </p:spTree>
    <p:extLst>
      <p:ext uri="{BB962C8B-B14F-4D97-AF65-F5344CB8AC3E}">
        <p14:creationId xmlns:p14="http://schemas.microsoft.com/office/powerpoint/2010/main" val="4431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3CA54-908F-4376-AA67-2DDC19BFAD94}" type="slidenum">
              <a:rPr lang="en-US" smtClean="0"/>
              <a:t>18</a:t>
            </a:fld>
            <a:endParaRPr lang="en-US"/>
          </a:p>
        </p:txBody>
      </p:sp>
    </p:spTree>
    <p:extLst>
      <p:ext uri="{BB962C8B-B14F-4D97-AF65-F5344CB8AC3E}">
        <p14:creationId xmlns:p14="http://schemas.microsoft.com/office/powerpoint/2010/main" val="61023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A3CA54-908F-4376-AA67-2DDC19BFAD94}" type="slidenum">
              <a:rPr lang="en-US" smtClean="0"/>
              <a:t>24</a:t>
            </a:fld>
            <a:endParaRPr lang="en-US"/>
          </a:p>
        </p:txBody>
      </p:sp>
    </p:spTree>
    <p:extLst>
      <p:ext uri="{BB962C8B-B14F-4D97-AF65-F5344CB8AC3E}">
        <p14:creationId xmlns:p14="http://schemas.microsoft.com/office/powerpoint/2010/main" val="107915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C2787-596F-49CD-BEEB-2A84BA4B646B}" type="datetimeFigureOut">
              <a:rPr lang="en-US" smtClean="0"/>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62336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C2787-596F-49CD-BEEB-2A84BA4B646B}" type="datetimeFigureOut">
              <a:rPr lang="en-US" smtClean="0"/>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944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C2787-596F-49CD-BEEB-2A84BA4B646B}" type="datetimeFigureOut">
              <a:rPr lang="en-US" smtClean="0"/>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23879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C2787-596F-49CD-BEEB-2A84BA4B646B}" type="datetimeFigureOut">
              <a:rPr lang="en-US" smtClean="0"/>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37315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C2787-596F-49CD-BEEB-2A84BA4B646B}" type="datetimeFigureOut">
              <a:rPr lang="en-US" smtClean="0"/>
              <a:t>03-Sep-20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137135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C2787-596F-49CD-BEEB-2A84BA4B646B}" type="datetimeFigureOut">
              <a:rPr lang="en-US" smtClean="0"/>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300796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C2787-596F-49CD-BEEB-2A84BA4B646B}" type="datetimeFigureOut">
              <a:rPr lang="en-US" smtClean="0"/>
              <a:t>03-Sep-20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1625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C2787-596F-49CD-BEEB-2A84BA4B646B}" type="datetimeFigureOut">
              <a:rPr lang="en-US" smtClean="0"/>
              <a:t>03-Sep-20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245435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C2787-596F-49CD-BEEB-2A84BA4B646B}" type="datetimeFigureOut">
              <a:rPr lang="en-US" smtClean="0"/>
              <a:t>03-Sep-20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157692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C2787-596F-49CD-BEEB-2A84BA4B646B}" type="datetimeFigureOut">
              <a:rPr lang="en-US" smtClean="0"/>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324550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C2787-596F-49CD-BEEB-2A84BA4B646B}" type="datetimeFigureOut">
              <a:rPr lang="en-US" smtClean="0"/>
              <a:t>03-Sep-20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9BC45-81F1-4E39-9C61-8C9C0085EB35}" type="slidenum">
              <a:rPr lang="en-US" smtClean="0"/>
              <a:t>‹#›</a:t>
            </a:fld>
            <a:endParaRPr lang="en-US"/>
          </a:p>
        </p:txBody>
      </p:sp>
    </p:spTree>
    <p:extLst>
      <p:ext uri="{BB962C8B-B14F-4D97-AF65-F5344CB8AC3E}">
        <p14:creationId xmlns:p14="http://schemas.microsoft.com/office/powerpoint/2010/main" val="163080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C2787-596F-49CD-BEEB-2A84BA4B646B}" type="datetimeFigureOut">
              <a:rPr lang="en-US" smtClean="0"/>
              <a:t>03-Sep-20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9BC45-81F1-4E39-9C61-8C9C0085EB35}" type="slidenum">
              <a:rPr lang="en-US" smtClean="0"/>
              <a:t>‹#›</a:t>
            </a:fld>
            <a:endParaRPr lang="en-US"/>
          </a:p>
        </p:txBody>
      </p:sp>
    </p:spTree>
    <p:extLst>
      <p:ext uri="{BB962C8B-B14F-4D97-AF65-F5344CB8AC3E}">
        <p14:creationId xmlns:p14="http://schemas.microsoft.com/office/powerpoint/2010/main" val="22987239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0397" y="2435599"/>
            <a:ext cx="8214472" cy="1529329"/>
          </a:xfrm>
          <a:prstGeom prst="rect">
            <a:avLst/>
          </a:prstGeom>
          <a:noFill/>
        </p:spPr>
        <p:txBody>
          <a:bodyPr wrap="square" rtlCol="0">
            <a:spAutoFit/>
          </a:bodyPr>
          <a:lstStyle/>
          <a:p>
            <a:r>
              <a:rPr lang="bn-BD" sz="9338" b="1" dirty="0">
                <a:solidFill>
                  <a:srgbClr val="00B050"/>
                </a:solidFill>
                <a:latin typeface="NikoshBAN" panose="02000000000000000000" pitchFamily="2" charset="0"/>
                <a:cs typeface="NikoshBAN" panose="02000000000000000000" pitchFamily="2" charset="0"/>
              </a:rPr>
              <a:t>আস্‌সালামু আলাইকুম </a:t>
            </a:r>
            <a:endParaRPr lang="en-US" sz="9338"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6053138" y="3386138"/>
            <a:ext cx="85725" cy="85725"/>
          </a:xfrm>
          <a:prstGeom prst="rect">
            <a:avLst/>
          </a:prstGeom>
        </p:spPr>
      </p:pic>
    </p:spTree>
    <p:extLst>
      <p:ext uri="{BB962C8B-B14F-4D97-AF65-F5344CB8AC3E}">
        <p14:creationId xmlns:p14="http://schemas.microsoft.com/office/powerpoint/2010/main" val="4268800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501008" y="-62630"/>
            <a:ext cx="4572000" cy="1215025"/>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আদর্শ পাঠ</a:t>
            </a:r>
            <a:endParaRPr lang="en-US" sz="4000" dirty="0">
              <a:latin typeface="NikoshBAN" panose="02000000000000000000" pitchFamily="2" charset="0"/>
              <a:cs typeface="NikoshBAN" panose="02000000000000000000" pitchFamily="2" charset="0"/>
            </a:endParaRPr>
          </a:p>
        </p:txBody>
      </p:sp>
      <p:sp>
        <p:nvSpPr>
          <p:cNvPr id="6" name="Up Ribbon 5"/>
          <p:cNvSpPr/>
          <p:nvPr/>
        </p:nvSpPr>
        <p:spPr>
          <a:xfrm>
            <a:off x="100208" y="-12526"/>
            <a:ext cx="5787025" cy="684879"/>
          </a:xfrm>
          <a:prstGeom prst="ribbon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t>নিমগাছ</a:t>
            </a:r>
            <a:endParaRPr lang="en-US" sz="2800" dirty="0"/>
          </a:p>
        </p:txBody>
      </p:sp>
      <p:sp>
        <p:nvSpPr>
          <p:cNvPr id="2" name="TextBox 1"/>
          <p:cNvSpPr txBox="1"/>
          <p:nvPr/>
        </p:nvSpPr>
        <p:spPr>
          <a:xfrm>
            <a:off x="0" y="532356"/>
            <a:ext cx="5816498" cy="6555641"/>
          </a:xfrm>
          <a:prstGeom prst="rect">
            <a:avLst/>
          </a:prstGeom>
          <a:noFill/>
        </p:spPr>
        <p:txBody>
          <a:bodyPr wrap="square" rtlCol="0">
            <a:spAutoFit/>
          </a:bodyPr>
          <a:lstStyle/>
          <a:p>
            <a:endParaRPr lang="bn-BD"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কেউ ছালটা ছাড়িয়ে নিয়ে সিদ্ধ করছে।</a:t>
            </a:r>
          </a:p>
          <a:p>
            <a:r>
              <a:rPr lang="bn-BD" sz="2800" dirty="0" smtClean="0">
                <a:latin typeface="NikoshBAN" panose="02000000000000000000" pitchFamily="2" charset="0"/>
                <a:cs typeface="NikoshBAN" panose="02000000000000000000" pitchFamily="2" charset="0"/>
              </a:rPr>
              <a:t>পাতাগুলো ছিঁড়ে শিলে পিষছে কেউ!</a:t>
            </a:r>
          </a:p>
          <a:p>
            <a:r>
              <a:rPr lang="bn-BD" sz="2800" dirty="0" smtClean="0">
                <a:latin typeface="NikoshBAN" panose="02000000000000000000" pitchFamily="2" charset="0"/>
                <a:cs typeface="NikoshBAN" panose="02000000000000000000" pitchFamily="2" charset="0"/>
              </a:rPr>
              <a:t>কেউবা ভাজছে গরম তেলে।</a:t>
            </a:r>
          </a:p>
          <a:p>
            <a:r>
              <a:rPr lang="bn-BD" sz="2800" dirty="0" smtClean="0">
                <a:latin typeface="NikoshBAN" panose="02000000000000000000" pitchFamily="2" charset="0"/>
                <a:cs typeface="NikoshBAN" panose="02000000000000000000" pitchFamily="2" charset="0"/>
              </a:rPr>
              <a:t>খোস দাদ হাজা চুলকানিতে লাগাবে।</a:t>
            </a:r>
          </a:p>
          <a:p>
            <a:r>
              <a:rPr lang="bn-BD" sz="2800" dirty="0" smtClean="0">
                <a:latin typeface="NikoshBAN" panose="02000000000000000000" pitchFamily="2" charset="0"/>
                <a:cs typeface="NikoshBAN" panose="02000000000000000000" pitchFamily="2" charset="0"/>
              </a:rPr>
              <a:t>চর্মরোগের অব্যর্থ মহৌষধ।</a:t>
            </a:r>
          </a:p>
          <a:p>
            <a:r>
              <a:rPr lang="bn-BD" sz="2800" dirty="0" smtClean="0">
                <a:latin typeface="NikoshBAN" panose="02000000000000000000" pitchFamily="2" charset="0"/>
                <a:cs typeface="NikoshBAN" panose="02000000000000000000" pitchFamily="2" charset="0"/>
              </a:rPr>
              <a:t>কচি পাতাগুলো খায় ও অনেকে।</a:t>
            </a:r>
          </a:p>
          <a:p>
            <a:r>
              <a:rPr lang="bn-BD" sz="2800" dirty="0" smtClean="0">
                <a:latin typeface="NikoshBAN" panose="02000000000000000000" pitchFamily="2" charset="0"/>
                <a:cs typeface="NikoshBAN" panose="02000000000000000000" pitchFamily="2" charset="0"/>
              </a:rPr>
              <a:t>এমনি কাঁচাই---</a:t>
            </a:r>
          </a:p>
          <a:p>
            <a:r>
              <a:rPr lang="bn-BD" sz="2800" dirty="0" smtClean="0">
                <a:latin typeface="NikoshBAN" panose="02000000000000000000" pitchFamily="2" charset="0"/>
                <a:cs typeface="NikoshBAN" panose="02000000000000000000" pitchFamily="2" charset="0"/>
              </a:rPr>
              <a:t>কিম্বা ভেজে বেগুন-সহযোগে।</a:t>
            </a:r>
          </a:p>
          <a:p>
            <a:r>
              <a:rPr lang="bn-BD" sz="2800" dirty="0" smtClean="0">
                <a:latin typeface="NikoshBAN" panose="02000000000000000000" pitchFamily="2" charset="0"/>
                <a:cs typeface="NikoshBAN" panose="02000000000000000000" pitchFamily="2" charset="0"/>
              </a:rPr>
              <a:t>যকৃতের পক্ষে ভারি উপকার।</a:t>
            </a:r>
          </a:p>
          <a:p>
            <a:r>
              <a:rPr lang="bn-BD" sz="2800" dirty="0" smtClean="0">
                <a:latin typeface="NikoshBAN" panose="02000000000000000000" pitchFamily="2" charset="0"/>
                <a:cs typeface="NikoshBAN" panose="02000000000000000000" pitchFamily="2" charset="0"/>
              </a:rPr>
              <a:t>কচি ডালগুলো ভেঙ্গে চিবোয় কত লোক---দাঁত ভালো থাকে।কবিরাজরা প্রশংসায় পঞ্চমুখ।</a:t>
            </a:r>
          </a:p>
          <a:p>
            <a:r>
              <a:rPr lang="bn-BD" sz="2800" dirty="0" smtClean="0">
                <a:latin typeface="NikoshBAN" panose="02000000000000000000" pitchFamily="2" charset="0"/>
                <a:cs typeface="NikoshBAN" panose="02000000000000000000" pitchFamily="2" charset="0"/>
              </a:rPr>
              <a:t>বাড়ির পাশে গজালে বিজ্ঞরা খুশি হন।</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বলে – “নিমের হাওয়া ভাল । থাক,  কেটোনা” কাটেনা , কিন্তু যত্ন ও করেনা।</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659" y="1129553"/>
            <a:ext cx="5603501" cy="521745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39380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094" y="1027654"/>
            <a:ext cx="3706906" cy="5521063"/>
          </a:xfrm>
          <a:prstGeom prst="rect">
            <a:avLst/>
          </a:prstGeom>
        </p:spPr>
      </p:pic>
      <p:sp>
        <p:nvSpPr>
          <p:cNvPr id="8" name="Rectangle 7"/>
          <p:cNvSpPr/>
          <p:nvPr/>
        </p:nvSpPr>
        <p:spPr>
          <a:xfrm>
            <a:off x="-1" y="107157"/>
            <a:ext cx="8377519" cy="6401219"/>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200" dirty="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a:t>
            </a:r>
          </a:p>
          <a:p>
            <a:pPr algn="just"/>
            <a:r>
              <a:rPr lang="bn-BD" sz="2800" dirty="0" smtClean="0">
                <a:latin typeface="NikoshBAN" panose="02000000000000000000" pitchFamily="2" charset="0"/>
                <a:cs typeface="NikoshBAN" panose="02000000000000000000" pitchFamily="2" charset="0"/>
              </a:rPr>
              <a:t>আবর্জনা জমে এসে চারিদিকে।</a:t>
            </a:r>
          </a:p>
          <a:p>
            <a:pPr algn="just"/>
            <a:r>
              <a:rPr lang="bn-BD" sz="2800" dirty="0" smtClean="0">
                <a:latin typeface="NikoshBAN" panose="02000000000000000000" pitchFamily="2" charset="0"/>
                <a:cs typeface="NikoshBAN" panose="02000000000000000000" pitchFamily="2" charset="0"/>
              </a:rPr>
              <a:t>শান দিয়ে বাঁধিয়েও দেয় কেউ-সে আর এক আবর্জনা।</a:t>
            </a:r>
          </a:p>
          <a:p>
            <a:pPr algn="just"/>
            <a:r>
              <a:rPr lang="bn-BD" sz="2800" dirty="0" smtClean="0">
                <a:latin typeface="NikoshBAN" panose="02000000000000000000" pitchFamily="2" charset="0"/>
                <a:cs typeface="NikoshBAN" panose="02000000000000000000" pitchFamily="2" charset="0"/>
              </a:rPr>
              <a:t>হঠাৎ একদিন একটা নতুন ধরনের লোক এলো।</a:t>
            </a:r>
          </a:p>
          <a:p>
            <a:pPr algn="just"/>
            <a:r>
              <a:rPr lang="bn-BD" sz="2800" dirty="0" smtClean="0">
                <a:latin typeface="NikoshBAN" panose="02000000000000000000" pitchFamily="2" charset="0"/>
                <a:cs typeface="NikoshBAN" panose="02000000000000000000" pitchFamily="2" charset="0"/>
              </a:rPr>
              <a:t>মুগ্ধদৃষ্টিতে চেয়ে রইল নিমগাছের দিকে। ছাল তুললে না,পাতা ছিঁড়লে না,ডাল ভাঙলে না,মুগ্ধদৃষ্টিতে চেয়ে রইল শুধু।</a:t>
            </a:r>
          </a:p>
          <a:p>
            <a:pPr algn="just"/>
            <a:r>
              <a:rPr lang="bn-BD" sz="2800" dirty="0" smtClean="0">
                <a:latin typeface="NikoshBAN" panose="02000000000000000000" pitchFamily="2" charset="0"/>
                <a:cs typeface="NikoshBAN" panose="02000000000000000000" pitchFamily="2" charset="0"/>
              </a:rPr>
              <a:t>বলে উঠল,-বাহ্, কী সুন্দর পাতাগুলি---কী রূপ!</a:t>
            </a:r>
          </a:p>
          <a:p>
            <a:pPr algn="just"/>
            <a:r>
              <a:rPr lang="bn-BD" sz="2800" dirty="0" smtClean="0">
                <a:latin typeface="NikoshBAN" panose="02000000000000000000" pitchFamily="2" charset="0"/>
                <a:cs typeface="NikoshBAN" panose="02000000000000000000" pitchFamily="2" charset="0"/>
              </a:rPr>
              <a:t>থোকা থোকা ফুলেরই বা কী বাহার---একঝাঁক</a:t>
            </a:r>
          </a:p>
          <a:p>
            <a:pPr algn="just"/>
            <a:r>
              <a:rPr lang="bn-BD" sz="2800" dirty="0" smtClean="0">
                <a:latin typeface="NikoshBAN" panose="02000000000000000000" pitchFamily="2" charset="0"/>
                <a:cs typeface="NikoshBAN" panose="02000000000000000000" pitchFamily="2" charset="0"/>
              </a:rPr>
              <a:t>নক্ষত্র নেমে এসেছে যেন নীল আকাশ থেকে সবুজ সায়রে। বাহ্</a:t>
            </a:r>
          </a:p>
          <a:p>
            <a:pPr algn="just"/>
            <a:r>
              <a:rPr lang="bn-BD" sz="2800" dirty="0" smtClean="0">
                <a:latin typeface="NikoshBAN" panose="02000000000000000000" pitchFamily="2" charset="0"/>
                <a:cs typeface="NikoshBAN" panose="02000000000000000000" pitchFamily="2" charset="0"/>
              </a:rPr>
              <a:t>খানিকক্ষণ চেয়ে থেকে চলে গেল।কবিরাজ নয়, কবি। </a:t>
            </a:r>
            <a:r>
              <a:rPr lang="bn-BD" sz="2800" dirty="0">
                <a:latin typeface="NikoshBAN" panose="02000000000000000000" pitchFamily="2" charset="0"/>
                <a:cs typeface="NikoshBAN" panose="02000000000000000000" pitchFamily="2" charset="0"/>
              </a:rPr>
              <a:t>নিমগাছটার ইচ্ছে করতে লাগল লোকটার সঙ্গে চলে যায় । কিন্তু পারলেনা ।মাটির </a:t>
            </a:r>
            <a:r>
              <a:rPr lang="bn-BD" sz="2800" dirty="0" smtClean="0">
                <a:latin typeface="NikoshBAN" panose="02000000000000000000" pitchFamily="2" charset="0"/>
                <a:cs typeface="NikoshBAN" panose="02000000000000000000" pitchFamily="2" charset="0"/>
              </a:rPr>
              <a:t>ভিতরে শিকড় </a:t>
            </a:r>
            <a:r>
              <a:rPr lang="bn-BD" sz="2800" dirty="0">
                <a:latin typeface="NikoshBAN" panose="02000000000000000000" pitchFamily="2" charset="0"/>
                <a:cs typeface="NikoshBAN" panose="02000000000000000000" pitchFamily="2" charset="0"/>
              </a:rPr>
              <a:t>অনেক দূরে চলে গেছে বাড়ির পিছনে আবর্জনার স্তুপের মধ্যেই দাড়িয়ে রইল সে । </a:t>
            </a:r>
            <a:endParaRPr lang="bn-BD" sz="2800" dirty="0" smtClean="0">
              <a:latin typeface="NikoshBAN" panose="02000000000000000000" pitchFamily="2" charset="0"/>
              <a:cs typeface="NikoshBAN" panose="02000000000000000000" pitchFamily="2" charset="0"/>
            </a:endParaRPr>
          </a:p>
          <a:p>
            <a:pPr algn="just"/>
            <a:r>
              <a:rPr lang="bn-BD" sz="2800" dirty="0" smtClean="0">
                <a:latin typeface="NikoshBAN" panose="02000000000000000000" pitchFamily="2" charset="0"/>
                <a:cs typeface="NikoshBAN" panose="02000000000000000000" pitchFamily="2" charset="0"/>
              </a:rPr>
              <a:t>ওদের বাড়ির গৃহকর্মনিপুণা লক্ষীবউটার ঠিক এক দশা</a:t>
            </a:r>
            <a:endParaRPr lang="en-US" sz="2800" dirty="0">
              <a:latin typeface="NikoshBAN" panose="02000000000000000000" pitchFamily="2" charset="0"/>
              <a:cs typeface="NikoshBAN" panose="02000000000000000000" pitchFamily="2" charset="0"/>
            </a:endParaRPr>
          </a:p>
          <a:p>
            <a:pPr algn="just"/>
            <a:endParaRPr lang="bn-BD" sz="2800" dirty="0" smtClean="0">
              <a:latin typeface="NikoshBAN" panose="02000000000000000000" pitchFamily="2" charset="0"/>
              <a:cs typeface="NikoshBAN" panose="02000000000000000000" pitchFamily="2" charset="0"/>
            </a:endParaRPr>
          </a:p>
          <a:p>
            <a:pPr algn="just"/>
            <a:endParaRPr lang="en-US" sz="2800" dirty="0">
              <a:latin typeface="NikoshBAN" panose="02000000000000000000" pitchFamily="2" charset="0"/>
              <a:cs typeface="NikoshBAN" panose="02000000000000000000" pitchFamily="2" charset="0"/>
            </a:endParaRPr>
          </a:p>
        </p:txBody>
      </p:sp>
      <p:sp>
        <p:nvSpPr>
          <p:cNvPr id="9" name="Up Ribbon 8"/>
          <p:cNvSpPr/>
          <p:nvPr/>
        </p:nvSpPr>
        <p:spPr>
          <a:xfrm>
            <a:off x="6615400" y="0"/>
            <a:ext cx="5966565" cy="1027134"/>
          </a:xfrm>
          <a:prstGeom prst="ribbon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t>সরব পাঠ</a:t>
            </a:r>
            <a:endParaRPr lang="en-US" sz="3600" dirty="0"/>
          </a:p>
        </p:txBody>
      </p:sp>
    </p:spTree>
    <p:extLst>
      <p:ext uri="{BB962C8B-B14F-4D97-AF65-F5344CB8AC3E}">
        <p14:creationId xmlns:p14="http://schemas.microsoft.com/office/powerpoint/2010/main" val="2058445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353" y="1089212"/>
            <a:ext cx="5593976" cy="5472953"/>
          </a:xfrm>
          <a:prstGeom prst="rect">
            <a:avLst/>
          </a:prstGeom>
        </p:spPr>
      </p:pic>
      <p:sp>
        <p:nvSpPr>
          <p:cNvPr id="6" name="Rounded Rectangle 5"/>
          <p:cNvSpPr/>
          <p:nvPr/>
        </p:nvSpPr>
        <p:spPr>
          <a:xfrm>
            <a:off x="5246932" y="0"/>
            <a:ext cx="3331923" cy="100208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মূল্যায়ন</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Rectangle 6"/>
          <p:cNvSpPr/>
          <p:nvPr/>
        </p:nvSpPr>
        <p:spPr>
          <a:xfrm>
            <a:off x="322729" y="1008530"/>
            <a:ext cx="5701553" cy="5459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lvl="2"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lvl="2" indent="-342900">
              <a:buFont typeface="Wingdings" panose="05000000000000000000" pitchFamily="2" charset="2"/>
              <a:buChar char="v"/>
            </a:pPr>
            <a:r>
              <a:rPr lang="bn-BD" sz="3200" dirty="0" smtClean="0">
                <a:solidFill>
                  <a:schemeClr val="tx1"/>
                </a:solidFill>
                <a:latin typeface="NikoshBAN" panose="02000000000000000000" pitchFamily="2" charset="0"/>
                <a:cs typeface="NikoshBAN" panose="02000000000000000000" pitchFamily="2" charset="0"/>
              </a:rPr>
              <a:t>বনফুলের </a:t>
            </a:r>
            <a:r>
              <a:rPr lang="bn-BD" sz="3200" dirty="0">
                <a:solidFill>
                  <a:schemeClr val="tx1"/>
                </a:solidFill>
                <a:latin typeface="NikoshBAN" panose="02000000000000000000" pitchFamily="2" charset="0"/>
                <a:cs typeface="NikoshBAN" panose="02000000000000000000" pitchFamily="2" charset="0"/>
              </a:rPr>
              <a:t>প্রকৃত নাম কি?</a:t>
            </a:r>
          </a:p>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v"/>
            </a:pPr>
            <a:r>
              <a:rPr lang="bn-BD" sz="3200" dirty="0" smtClean="0">
                <a:solidFill>
                  <a:schemeClr val="tx1"/>
                </a:solidFill>
                <a:latin typeface="NikoshBAN" panose="02000000000000000000" pitchFamily="2" charset="0"/>
                <a:cs typeface="NikoshBAN" panose="02000000000000000000" pitchFamily="2" charset="0"/>
              </a:rPr>
              <a:t>উত্তরঃ বলাইচাঁদ মুখোপাধ্যায় ।</a:t>
            </a:r>
          </a:p>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v"/>
            </a:pPr>
            <a:r>
              <a:rPr lang="bn-BD" sz="3200" dirty="0" smtClean="0">
                <a:solidFill>
                  <a:schemeClr val="tx1"/>
                </a:solidFill>
                <a:latin typeface="NikoshBAN" panose="02000000000000000000" pitchFamily="2" charset="0"/>
                <a:cs typeface="NikoshBAN" panose="02000000000000000000" pitchFamily="2" charset="0"/>
              </a:rPr>
              <a:t>কবে কোথায় মারা  যান ? </a:t>
            </a:r>
          </a:p>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v"/>
            </a:pPr>
            <a:r>
              <a:rPr lang="bn-BD" sz="3200" dirty="0" smtClean="0">
                <a:solidFill>
                  <a:schemeClr val="tx1"/>
                </a:solidFill>
                <a:latin typeface="NikoshBAN" panose="02000000000000000000" pitchFamily="2" charset="0"/>
                <a:cs typeface="NikoshBAN" panose="02000000000000000000" pitchFamily="2" charset="0"/>
              </a:rPr>
              <a:t>উত্তরঃ ৯ ফেব্রুয়ারি  ১৯৭৯ কলকাতা</a:t>
            </a:r>
          </a:p>
          <a:p>
            <a:pPr marL="342900" indent="-342900">
              <a:buFont typeface="Wingdings" panose="05000000000000000000" pitchFamily="2" charset="2"/>
              <a:buChar char="v"/>
            </a:pPr>
            <a:endParaRPr lang="en-US" sz="1600" dirty="0">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BD" sz="3200" dirty="0">
                <a:solidFill>
                  <a:schemeClr val="tx1"/>
                </a:solidFill>
                <a:latin typeface="NikoshBAN" panose="02000000000000000000" pitchFamily="2" charset="0"/>
                <a:cs typeface="NikoshBAN" panose="02000000000000000000" pitchFamily="2" charset="0"/>
              </a:rPr>
              <a:t>লেখক বলাইচাঁদ </a:t>
            </a:r>
            <a:r>
              <a:rPr lang="bn-BD" sz="3200" dirty="0" smtClean="0">
                <a:solidFill>
                  <a:schemeClr val="tx1"/>
                </a:solidFill>
                <a:latin typeface="NikoshBAN" panose="02000000000000000000" pitchFamily="2" charset="0"/>
                <a:cs typeface="NikoshBAN" panose="02000000000000000000" pitchFamily="2" charset="0"/>
              </a:rPr>
              <a:t>মুখোপাধ্যায়-এর একটি উপন্যাসের নাম বলো ?</a:t>
            </a:r>
          </a:p>
          <a:p>
            <a:pPr marL="457200" indent="-457200">
              <a:buFont typeface="Wingdings" panose="05000000000000000000" pitchFamily="2" charset="2"/>
              <a:buChar char="v"/>
            </a:pPr>
            <a:r>
              <a:rPr lang="bn-BD" sz="3200" dirty="0" smtClean="0">
                <a:solidFill>
                  <a:schemeClr val="tx1"/>
                </a:solidFill>
                <a:latin typeface="NikoshBAN" panose="02000000000000000000" pitchFamily="2" charset="0"/>
                <a:cs typeface="NikoshBAN" panose="02000000000000000000" pitchFamily="2" charset="0"/>
              </a:rPr>
              <a:t>উত্তরঃ তৃণখন্ড</a:t>
            </a:r>
          </a:p>
          <a:p>
            <a:pPr marL="342900" indent="-342900">
              <a:buFont typeface="Wingdings" panose="05000000000000000000" pitchFamily="2" charset="2"/>
              <a:buChar char="v"/>
            </a:pP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2400" dirty="0" smtClean="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1730770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 calcmode="lin" valueType="num">
                                      <p:cBhvr additive="base">
                                        <p:cTn id="2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 calcmode="lin" valueType="num">
                                      <p:cBhvr additive="base">
                                        <p:cTn id="3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 calcmode="lin" valueType="num">
                                      <p:cBhvr additive="base">
                                        <p:cTn id="3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7551821" y="1241257"/>
            <a:ext cx="2811378" cy="729916"/>
          </a:xfrm>
          <a:prstGeom prst="flowChartAlternateProcess">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FFC000"/>
            </a:solidFill>
          </a:ln>
          <a:effectLst>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a:solidFill>
                  <a:schemeClr val="tx1"/>
                </a:solidFill>
                <a:latin typeface="NikoshBAN" pitchFamily="2" charset="0"/>
                <a:cs typeface="NikoshBAN" pitchFamily="2" charset="0"/>
              </a:rPr>
              <a:t>বাকল</a:t>
            </a:r>
            <a:endParaRPr lang="en-US" sz="3200" dirty="0">
              <a:solidFill>
                <a:schemeClr val="tx1"/>
              </a:solidFill>
              <a:latin typeface="NikoshBAN" pitchFamily="2" charset="0"/>
              <a:cs typeface="NikoshBAN" pitchFamily="2" charset="0"/>
            </a:endParaRPr>
          </a:p>
        </p:txBody>
      </p:sp>
      <p:sp>
        <p:nvSpPr>
          <p:cNvPr id="12" name="Flowchart: Alternate Process 11"/>
          <p:cNvSpPr/>
          <p:nvPr/>
        </p:nvSpPr>
        <p:spPr>
          <a:xfrm>
            <a:off x="2165684" y="1241257"/>
            <a:ext cx="2482516" cy="729916"/>
          </a:xfrm>
          <a:prstGeom prst="flowChartAlternateProcess">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ছাল</a:t>
            </a:r>
            <a:r>
              <a:rPr lang="bn-IN" sz="2800" dirty="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13" name="Flowchart: Alternate Process 12"/>
          <p:cNvSpPr/>
          <p:nvPr/>
        </p:nvSpPr>
        <p:spPr>
          <a:xfrm>
            <a:off x="2165684" y="2314075"/>
            <a:ext cx="2482516" cy="733927"/>
          </a:xfrm>
          <a:prstGeom prst="flowChartAlternateProcess">
            <a:avLst/>
          </a:prstGeom>
          <a:gradFill flip="none" rotWithShape="1">
            <a:gsLst>
              <a:gs pos="0">
                <a:srgbClr val="DDEBCF"/>
              </a:gs>
              <a:gs pos="50000">
                <a:srgbClr val="9CB86E"/>
              </a:gs>
              <a:gs pos="100000">
                <a:srgbClr val="156B13"/>
              </a:gs>
            </a:gsLst>
            <a:lin ang="16200000" scaled="1"/>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itchFamily="2" charset="0"/>
                <a:cs typeface="NikoshBAN" pitchFamily="2" charset="0"/>
              </a:rPr>
              <a:t>শিলে পেষা </a:t>
            </a:r>
            <a:endParaRPr lang="en-US" sz="3600" dirty="0">
              <a:solidFill>
                <a:schemeClr val="tx1"/>
              </a:solidFill>
              <a:latin typeface="NikoshBAN" pitchFamily="2" charset="0"/>
              <a:cs typeface="NikoshBAN" pitchFamily="2" charset="0"/>
            </a:endParaRPr>
          </a:p>
        </p:txBody>
      </p:sp>
      <p:sp>
        <p:nvSpPr>
          <p:cNvPr id="14" name="Flowchart: Alternate Process 13"/>
          <p:cNvSpPr/>
          <p:nvPr/>
        </p:nvSpPr>
        <p:spPr>
          <a:xfrm>
            <a:off x="2165684" y="3412958"/>
            <a:ext cx="2438400" cy="778042"/>
          </a:xfrm>
          <a:prstGeom prst="flowChartAlternateProcess">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কবি </a:t>
            </a:r>
            <a:endParaRPr lang="en-US" sz="3200" dirty="0">
              <a:solidFill>
                <a:schemeClr val="tx1"/>
              </a:solidFill>
              <a:latin typeface="NikoshBAN" pitchFamily="2" charset="0"/>
              <a:cs typeface="NikoshBAN" pitchFamily="2" charset="0"/>
            </a:endParaRPr>
          </a:p>
        </p:txBody>
      </p:sp>
      <p:sp>
        <p:nvSpPr>
          <p:cNvPr id="15" name="Flowchart: Alternate Process 14"/>
          <p:cNvSpPr/>
          <p:nvPr/>
        </p:nvSpPr>
        <p:spPr>
          <a:xfrm>
            <a:off x="2187742" y="4475748"/>
            <a:ext cx="2438400" cy="820153"/>
          </a:xfrm>
          <a:prstGeom prst="flowChartAlternateProcess">
            <a:avLst/>
          </a:prstGeom>
          <a:gradFill flip="none" rotWithShape="1">
            <a:gsLst>
              <a:gs pos="0">
                <a:srgbClr val="DDEBCF"/>
              </a:gs>
              <a:gs pos="50000">
                <a:srgbClr val="9CB86E"/>
              </a:gs>
              <a:gs pos="100000">
                <a:srgbClr val="156B13"/>
              </a:gs>
            </a:gsLst>
            <a:lin ang="16200000" scaled="1"/>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অব্যার্থ </a:t>
            </a:r>
            <a:endParaRPr lang="en-US" sz="3200" dirty="0">
              <a:solidFill>
                <a:schemeClr val="tx1"/>
              </a:solidFill>
              <a:latin typeface="NikoshBAN" pitchFamily="2" charset="0"/>
              <a:cs typeface="NikoshBAN" pitchFamily="2" charset="0"/>
            </a:endParaRPr>
          </a:p>
        </p:txBody>
      </p:sp>
      <p:sp>
        <p:nvSpPr>
          <p:cNvPr id="18" name="Flowchart: Alternate Process 17"/>
          <p:cNvSpPr/>
          <p:nvPr/>
        </p:nvSpPr>
        <p:spPr>
          <a:xfrm>
            <a:off x="7551820" y="5486400"/>
            <a:ext cx="2811379" cy="1219200"/>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যিনি গাছগাছালী পরিশোধন করে মনুষ্য রোগের চিকিৎসা করেন</a:t>
            </a:r>
            <a:endParaRPr lang="en-US" sz="2400" dirty="0">
              <a:solidFill>
                <a:schemeClr val="tx1"/>
              </a:solidFill>
              <a:latin typeface="NikoshBAN" pitchFamily="2" charset="0"/>
              <a:cs typeface="NikoshBAN" pitchFamily="2" charset="0"/>
            </a:endParaRPr>
          </a:p>
        </p:txBody>
      </p:sp>
      <p:sp>
        <p:nvSpPr>
          <p:cNvPr id="23" name="Explosion 2 22"/>
          <p:cNvSpPr/>
          <p:nvPr/>
        </p:nvSpPr>
        <p:spPr>
          <a:xfrm>
            <a:off x="3538285" y="-76200"/>
            <a:ext cx="5029200" cy="1241257"/>
          </a:xfrm>
          <a:prstGeom prst="irregularSeal2">
            <a:avLst/>
          </a:prstGeom>
          <a:gradFill>
            <a:gsLst>
              <a:gs pos="0">
                <a:srgbClr val="DDEBCF"/>
              </a:gs>
              <a:gs pos="50000">
                <a:srgbClr val="9CB86E"/>
              </a:gs>
              <a:gs pos="100000">
                <a:srgbClr val="156B13"/>
              </a:gs>
            </a:gsLst>
            <a:lin ang="16200000" scaled="1"/>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latin typeface="NikoshBAN" pitchFamily="2" charset="0"/>
                <a:cs typeface="NikoshBAN" pitchFamily="2" charset="0"/>
              </a:rPr>
              <a:t>শব্দার্থ</a:t>
            </a:r>
            <a:endParaRPr lang="en-US" sz="6000" b="1"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720" y="1066800"/>
            <a:ext cx="2072639" cy="904373"/>
          </a:xfrm>
          <a:prstGeom prst="rect">
            <a:avLst/>
          </a:prstGeom>
          <a:ln w="38100" cap="sq">
            <a:solidFill>
              <a:srgbClr val="FFC000"/>
            </a:solidFill>
            <a:prstDash val="solid"/>
            <a:miter lim="800000"/>
          </a:ln>
          <a:effectLst>
            <a:innerShdw blurRad="63500" dist="50800" dir="13500000">
              <a:prstClr val="black">
                <a:alpha val="50000"/>
              </a:prstClr>
            </a:inn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264" t="8114" r="20789" b="10307"/>
          <a:stretch/>
        </p:blipFill>
        <p:spPr>
          <a:xfrm rot="16200000">
            <a:off x="5625013" y="1525452"/>
            <a:ext cx="835302" cy="1965959"/>
          </a:xfrm>
          <a:prstGeom prst="rect">
            <a:avLst/>
          </a:prstGeom>
          <a:ln w="38100" cap="sq">
            <a:solidFill>
              <a:srgbClr val="FFC000"/>
            </a:solidFill>
            <a:prstDash val="solid"/>
            <a:miter lim="800000"/>
          </a:ln>
          <a:effectLst>
            <a:innerShdw blurRad="63500" dist="50800" dir="13500000">
              <a:prstClr val="black">
                <a:alpha val="50000"/>
              </a:prstClr>
            </a:innerShdw>
          </a:effectLst>
        </p:spPr>
      </p:pic>
      <p:sp>
        <p:nvSpPr>
          <p:cNvPr id="24" name="Flowchart: Alternate Process 23"/>
          <p:cNvSpPr/>
          <p:nvPr/>
        </p:nvSpPr>
        <p:spPr>
          <a:xfrm>
            <a:off x="2133600" y="5584658"/>
            <a:ext cx="2438400" cy="820153"/>
          </a:xfrm>
          <a:prstGeom prst="flowChartAlternateProcess">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কবিরাজ </a:t>
            </a:r>
            <a:endParaRPr lang="en-US" sz="3200" dirty="0">
              <a:solidFill>
                <a:schemeClr val="tx1"/>
              </a:solidFill>
              <a:latin typeface="NikoshBAN" pitchFamily="2" charset="0"/>
              <a:cs typeface="NikoshBAN" pitchFamily="2" charset="0"/>
            </a:endParaRPr>
          </a:p>
        </p:txBody>
      </p:sp>
      <p:sp>
        <p:nvSpPr>
          <p:cNvPr id="26" name="Flowchart: Alternate Process 25"/>
          <p:cNvSpPr/>
          <p:nvPr/>
        </p:nvSpPr>
        <p:spPr>
          <a:xfrm>
            <a:off x="7551822" y="2354176"/>
            <a:ext cx="2811379" cy="733930"/>
          </a:xfrm>
          <a:prstGeom prst="flowChartAlternateProcess">
            <a:avLst/>
          </a:prstGeom>
          <a:gradFill flip="none" rotWithShape="1">
            <a:gsLst>
              <a:gs pos="0">
                <a:srgbClr val="DDEBCF"/>
              </a:gs>
              <a:gs pos="50000">
                <a:srgbClr val="9CB86E"/>
              </a:gs>
              <a:gs pos="100000">
                <a:srgbClr val="156B13"/>
              </a:gs>
            </a:gsLst>
            <a:lin ang="16200000" scaled="1"/>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শীল পাটায় বাটা </a:t>
            </a:r>
            <a:endParaRPr lang="en-US" sz="3200" dirty="0">
              <a:solidFill>
                <a:schemeClr val="tx1"/>
              </a:solidFill>
              <a:latin typeface="NikoshBAN" pitchFamily="2" charset="0"/>
              <a:cs typeface="NikoshBAN" pitchFamily="2" charset="0"/>
            </a:endParaRPr>
          </a:p>
        </p:txBody>
      </p:sp>
      <p:sp>
        <p:nvSpPr>
          <p:cNvPr id="27" name="Flowchart: Alternate Process 26"/>
          <p:cNvSpPr/>
          <p:nvPr/>
        </p:nvSpPr>
        <p:spPr>
          <a:xfrm>
            <a:off x="7551821" y="3412958"/>
            <a:ext cx="2811379" cy="778042"/>
          </a:xfrm>
          <a:prstGeom prst="flowChartAlternateProcess">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যিনি কবিতা লেখেন</a:t>
            </a:r>
            <a:endParaRPr lang="en-US" sz="3200" dirty="0">
              <a:solidFill>
                <a:schemeClr val="tx1"/>
              </a:solidFill>
              <a:latin typeface="NikoshBAN" pitchFamily="2" charset="0"/>
              <a:cs typeface="NikoshBAN" pitchFamily="2" charset="0"/>
            </a:endParaRPr>
          </a:p>
        </p:txBody>
      </p:sp>
      <p:sp>
        <p:nvSpPr>
          <p:cNvPr id="28" name="Flowchart: Alternate Process 27"/>
          <p:cNvSpPr/>
          <p:nvPr/>
        </p:nvSpPr>
        <p:spPr>
          <a:xfrm>
            <a:off x="7551821" y="4484590"/>
            <a:ext cx="2811379" cy="811310"/>
          </a:xfrm>
          <a:prstGeom prst="flowChartAlternateProcess">
            <a:avLst/>
          </a:prstGeom>
          <a:gradFill flip="none" rotWithShape="1">
            <a:gsLst>
              <a:gs pos="0">
                <a:srgbClr val="DDEBCF"/>
              </a:gs>
              <a:gs pos="50000">
                <a:srgbClr val="9CB86E"/>
              </a:gs>
              <a:gs pos="100000">
                <a:srgbClr val="156B13"/>
              </a:gs>
            </a:gsLst>
            <a:lin ang="16200000" scaled="1"/>
            <a:tileRect/>
          </a:gradFill>
          <a:ln>
            <a:solidFill>
              <a:srgbClr val="FFC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যা বিফল হবে না </a:t>
            </a:r>
            <a:endParaRPr lang="en-US" sz="3200" dirty="0">
              <a:solidFill>
                <a:schemeClr val="tx1"/>
              </a:solidFill>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664" y="3091815"/>
            <a:ext cx="1883216" cy="1007745"/>
          </a:xfrm>
          <a:prstGeom prst="rect">
            <a:avLst/>
          </a:prstGeom>
          <a:ln w="82550">
            <a:solidFill>
              <a:schemeClr val="accent2"/>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320" y="4318635"/>
            <a:ext cx="1828397" cy="1243965"/>
          </a:xfrm>
          <a:prstGeom prst="rect">
            <a:avLst/>
          </a:prstGeom>
          <a:ln w="60325" cap="sq" cmpd="thickThin">
            <a:solidFill>
              <a:schemeClr val="accent2"/>
            </a:solidFill>
            <a:prstDash val="solid"/>
            <a:miter lim="800000"/>
          </a:ln>
          <a:effectLst>
            <a:innerShdw blurRad="76200">
              <a:srgbClr val="000000"/>
            </a:inn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5683332"/>
            <a:ext cx="1920240" cy="1007028"/>
          </a:xfrm>
          <a:prstGeom prst="rect">
            <a:avLst/>
          </a:prstGeom>
          <a:ln w="60325">
            <a:solidFill>
              <a:srgbClr val="FFC000"/>
            </a:solidFill>
          </a:ln>
        </p:spPr>
      </p:pic>
    </p:spTree>
    <p:extLst>
      <p:ext uri="{BB962C8B-B14F-4D97-AF65-F5344CB8AC3E}">
        <p14:creationId xmlns:p14="http://schemas.microsoft.com/office/powerpoint/2010/main" val="4198828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bg/>
                                          </p:spTgt>
                                        </p:tgtEl>
                                        <p:attrNameLst>
                                          <p:attrName>style.visibility</p:attrName>
                                        </p:attrNameLst>
                                      </p:cBhvr>
                                      <p:to>
                                        <p:strVal val="visible"/>
                                      </p:to>
                                    </p:set>
                                    <p:anim calcmode="lin" valueType="num">
                                      <p:cBhvr>
                                        <p:cTn id="7" dur="500" fill="hold"/>
                                        <p:tgtEl>
                                          <p:spTgt spid="23">
                                            <p:bg/>
                                          </p:spTgt>
                                        </p:tgtEl>
                                        <p:attrNameLst>
                                          <p:attrName>ppt_w</p:attrName>
                                        </p:attrNameLst>
                                      </p:cBhvr>
                                      <p:tavLst>
                                        <p:tav tm="0">
                                          <p:val>
                                            <p:fltVal val="0"/>
                                          </p:val>
                                        </p:tav>
                                        <p:tav tm="100000">
                                          <p:val>
                                            <p:strVal val="#ppt_w"/>
                                          </p:val>
                                        </p:tav>
                                      </p:tavLst>
                                    </p:anim>
                                    <p:anim calcmode="lin" valueType="num">
                                      <p:cBhvr>
                                        <p:cTn id="8" dur="500" fill="hold"/>
                                        <p:tgtEl>
                                          <p:spTgt spid="23">
                                            <p:bg/>
                                          </p:spTgt>
                                        </p:tgtEl>
                                        <p:attrNameLst>
                                          <p:attrName>ppt_h</p:attrName>
                                        </p:attrNameLst>
                                      </p:cBhvr>
                                      <p:tavLst>
                                        <p:tav tm="0">
                                          <p:val>
                                            <p:fltVal val="0"/>
                                          </p:val>
                                        </p:tav>
                                        <p:tav tm="100000">
                                          <p:val>
                                            <p:strVal val="#ppt_h"/>
                                          </p:val>
                                        </p:tav>
                                      </p:tavLst>
                                    </p:anim>
                                    <p:animEffect transition="in" filter="fade">
                                      <p:cBhvr>
                                        <p:cTn id="9" dur="500"/>
                                        <p:tgtEl>
                                          <p:spTgt spid="2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p:cTn id="13"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arn(inVertical)">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inVertic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barn(inVertical)">
                                      <p:cBhvr>
                                        <p:cTn id="99" dur="5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barn(inVertical)">
                                      <p:cBhvr>
                                        <p:cTn id="10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23" grpId="0" build="p" animBg="1"/>
      <p:bldP spid="24"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572" y="949648"/>
            <a:ext cx="4760275" cy="2091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495" y="4037808"/>
            <a:ext cx="4858352" cy="2124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919" y="949648"/>
            <a:ext cx="4642391" cy="2091700"/>
          </a:xfrm>
          <a:prstGeom prst="rect">
            <a:avLst/>
          </a:prstGeom>
        </p:spPr>
      </p:pic>
      <p:sp>
        <p:nvSpPr>
          <p:cNvPr id="6" name="TextBox 5"/>
          <p:cNvSpPr txBox="1"/>
          <p:nvPr/>
        </p:nvSpPr>
        <p:spPr>
          <a:xfrm>
            <a:off x="4091496" y="0"/>
            <a:ext cx="4858352" cy="707886"/>
          </a:xfrm>
          <a:prstGeom prst="rect">
            <a:avLst/>
          </a:prstGeom>
          <a:solidFill>
            <a:schemeClr val="accent4">
              <a:lumMod val="75000"/>
            </a:schemeClr>
          </a:solidFill>
        </p:spPr>
        <p:txBody>
          <a:bodyPr wrap="square" rtlCol="0">
            <a:spAutoFit/>
          </a:bodyPr>
          <a:lstStyle/>
          <a:p>
            <a:r>
              <a:rPr lang="bn-BD" sz="3600" dirty="0" smtClean="0">
                <a:solidFill>
                  <a:schemeClr val="accent6">
                    <a:lumMod val="50000"/>
                  </a:schemeClr>
                </a:solidFill>
                <a:latin typeface="NikoshBAN" panose="02000000000000000000" pitchFamily="2" charset="0"/>
                <a:cs typeface="NikoshBAN" panose="02000000000000000000" pitchFamily="2" charset="0"/>
              </a:rPr>
              <a:t>নিচের</a:t>
            </a:r>
            <a:r>
              <a:rPr lang="bn-BD" sz="4000" dirty="0" smtClean="0">
                <a:solidFill>
                  <a:schemeClr val="accent6">
                    <a:lumMod val="50000"/>
                  </a:schemeClr>
                </a:solidFill>
                <a:latin typeface="NikoshBAN" panose="02000000000000000000" pitchFamily="2" charset="0"/>
                <a:cs typeface="NikoshBAN" panose="02000000000000000000" pitchFamily="2" charset="0"/>
              </a:rPr>
              <a:t> ছবিগুলো দেখে  বল-</a:t>
            </a:r>
            <a:endParaRPr lang="en-US" sz="4000" dirty="0">
              <a:solidFill>
                <a:schemeClr val="accent6">
                  <a:lumMod val="50000"/>
                </a:schemeClr>
              </a:solidFill>
              <a:latin typeface="NikoshBAN" panose="02000000000000000000" pitchFamily="2" charset="0"/>
              <a:cs typeface="NikoshBAN" panose="02000000000000000000" pitchFamily="2" charset="0"/>
            </a:endParaRPr>
          </a:p>
        </p:txBody>
      </p:sp>
      <p:sp>
        <p:nvSpPr>
          <p:cNvPr id="8" name="Up Arrow Callout 7"/>
          <p:cNvSpPr/>
          <p:nvPr/>
        </p:nvSpPr>
        <p:spPr>
          <a:xfrm>
            <a:off x="2841546" y="3041348"/>
            <a:ext cx="2679225" cy="840268"/>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B0F0"/>
                </a:solidFill>
                <a:latin typeface="NikoshBAN" panose="02000000000000000000" pitchFamily="2" charset="0"/>
                <a:cs typeface="NikoshBAN" panose="02000000000000000000" pitchFamily="2" charset="0"/>
              </a:rPr>
              <a:t>নিম পাতা</a:t>
            </a:r>
            <a:endParaRPr lang="en-US" sz="3600" dirty="0">
              <a:solidFill>
                <a:srgbClr val="00B0F0"/>
              </a:solidFill>
              <a:latin typeface="NikoshBAN" panose="02000000000000000000" pitchFamily="2" charset="0"/>
              <a:cs typeface="NikoshBAN" panose="02000000000000000000" pitchFamily="2" charset="0"/>
            </a:endParaRPr>
          </a:p>
        </p:txBody>
      </p:sp>
      <p:sp>
        <p:nvSpPr>
          <p:cNvPr id="9" name="Up Arrow Callout 8"/>
          <p:cNvSpPr/>
          <p:nvPr/>
        </p:nvSpPr>
        <p:spPr>
          <a:xfrm>
            <a:off x="8272828" y="3041348"/>
            <a:ext cx="2679225" cy="840268"/>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B0F0"/>
                </a:solidFill>
                <a:latin typeface="NikoshBAN" panose="02000000000000000000" pitchFamily="2" charset="0"/>
                <a:cs typeface="NikoshBAN" panose="02000000000000000000" pitchFamily="2" charset="0"/>
              </a:rPr>
              <a:t>নিম ছাল</a:t>
            </a:r>
            <a:endParaRPr lang="en-US" sz="3600" dirty="0">
              <a:solidFill>
                <a:srgbClr val="00B0F0"/>
              </a:solidFill>
              <a:latin typeface="NikoshBAN" panose="02000000000000000000" pitchFamily="2" charset="0"/>
              <a:cs typeface="NikoshBAN" panose="02000000000000000000" pitchFamily="2" charset="0"/>
            </a:endParaRPr>
          </a:p>
        </p:txBody>
      </p:sp>
      <p:sp>
        <p:nvSpPr>
          <p:cNvPr id="10" name="Up Arrow Callout 9"/>
          <p:cNvSpPr/>
          <p:nvPr/>
        </p:nvSpPr>
        <p:spPr>
          <a:xfrm>
            <a:off x="2547291" y="5973316"/>
            <a:ext cx="2679225" cy="840268"/>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B0F0"/>
                </a:solidFill>
                <a:latin typeface="NikoshBAN" panose="02000000000000000000" pitchFamily="2" charset="0"/>
                <a:cs typeface="NikoshBAN" panose="02000000000000000000" pitchFamily="2" charset="0"/>
              </a:rPr>
              <a:t>নিম ফুল</a:t>
            </a:r>
            <a:endParaRPr lang="en-US" sz="3600" dirty="0">
              <a:solidFill>
                <a:srgbClr val="00B0F0"/>
              </a:solidFill>
              <a:latin typeface="NikoshBAN" panose="02000000000000000000" pitchFamily="2" charset="0"/>
              <a:cs typeface="NikoshBAN" panose="02000000000000000000" pitchFamily="2" charset="0"/>
            </a:endParaRPr>
          </a:p>
        </p:txBody>
      </p:sp>
      <p:sp>
        <p:nvSpPr>
          <p:cNvPr id="11" name="Up Arrow Callout 10"/>
          <p:cNvSpPr/>
          <p:nvPr/>
        </p:nvSpPr>
        <p:spPr>
          <a:xfrm>
            <a:off x="8038501" y="5973316"/>
            <a:ext cx="2679225" cy="840268"/>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B0F0"/>
                </a:solidFill>
                <a:latin typeface="NikoshBAN" panose="02000000000000000000" pitchFamily="2" charset="0"/>
                <a:cs typeface="NikoshBAN" panose="02000000000000000000" pitchFamily="2" charset="0"/>
              </a:rPr>
              <a:t>নিম বীজ</a:t>
            </a:r>
            <a:endParaRPr lang="en-US" sz="3600" dirty="0">
              <a:solidFill>
                <a:srgbClr val="00B0F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962025"/>
            <a:ext cx="2466975" cy="18478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801" y="4120237"/>
            <a:ext cx="3514726" cy="1837650"/>
          </a:xfrm>
          <a:prstGeom prst="rect">
            <a:avLst/>
          </a:prstGeom>
        </p:spPr>
      </p:pic>
    </p:spTree>
    <p:extLst>
      <p:ext uri="{BB962C8B-B14F-4D97-AF65-F5344CB8AC3E}">
        <p14:creationId xmlns:p14="http://schemas.microsoft.com/office/powerpoint/2010/main" val="669932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813" y="1959910"/>
            <a:ext cx="2228251" cy="2805345"/>
          </a:xfrm>
          <a:prstGeom prst="rect">
            <a:avLst/>
          </a:prstGeom>
        </p:spPr>
      </p:pic>
      <p:sp>
        <p:nvSpPr>
          <p:cNvPr id="6" name="Flowchart: Terminator 5"/>
          <p:cNvSpPr/>
          <p:nvPr/>
        </p:nvSpPr>
        <p:spPr>
          <a:xfrm>
            <a:off x="0" y="4832463"/>
            <a:ext cx="2228251" cy="881358"/>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ম </a:t>
            </a:r>
            <a:r>
              <a:rPr lang="bn-BD" sz="4000" dirty="0" smtClean="0">
                <a:latin typeface="NikoshBAN" panose="02000000000000000000" pitchFamily="2" charset="0"/>
                <a:cs typeface="NikoshBAN" panose="02000000000000000000" pitchFamily="2" charset="0"/>
              </a:rPr>
              <a:t>গুড়া</a:t>
            </a:r>
            <a:endParaRPr lang="en-US" sz="4000" dirty="0">
              <a:latin typeface="NikoshBAN" panose="02000000000000000000" pitchFamily="2" charset="0"/>
              <a:cs typeface="NikoshBAN" panose="02000000000000000000" pitchFamily="2" charset="0"/>
            </a:endParaRPr>
          </a:p>
        </p:txBody>
      </p:sp>
      <p:sp>
        <p:nvSpPr>
          <p:cNvPr id="8" name="Flowchart: Terminator 7"/>
          <p:cNvSpPr/>
          <p:nvPr/>
        </p:nvSpPr>
        <p:spPr>
          <a:xfrm>
            <a:off x="2281988" y="4975339"/>
            <a:ext cx="2228251" cy="881358"/>
          </a:xfrm>
          <a:prstGeom prst="flowChartTerminator">
            <a:avLst/>
          </a:prstGeom>
          <a:solidFill>
            <a:srgbClr val="48E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 ন</a:t>
            </a:r>
            <a:r>
              <a:rPr lang="bn-BD"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ম </a:t>
            </a:r>
            <a:r>
              <a:rPr lang="bn-BD" sz="4000" dirty="0" smtClean="0">
                <a:latin typeface="NikoshBAN" panose="02000000000000000000" pitchFamily="2" charset="0"/>
                <a:cs typeface="NikoshBAN" panose="02000000000000000000" pitchFamily="2" charset="0"/>
              </a:rPr>
              <a:t>তেল</a:t>
            </a:r>
            <a:endParaRPr lang="en-US" sz="4000" dirty="0"/>
          </a:p>
        </p:txBody>
      </p:sp>
      <p:sp>
        <p:nvSpPr>
          <p:cNvPr id="9" name="Flowchart: Terminator 8"/>
          <p:cNvSpPr/>
          <p:nvPr/>
        </p:nvSpPr>
        <p:spPr>
          <a:xfrm>
            <a:off x="4538687" y="4861038"/>
            <a:ext cx="2228251" cy="881358"/>
          </a:xfrm>
          <a:prstGeom prst="flowChartTermina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ন</a:t>
            </a:r>
            <a:r>
              <a:rPr lang="bn-BD" sz="4000" dirty="0" smtClean="0">
                <a:latin typeface="NikoshBAN" panose="02000000000000000000" pitchFamily="2" charset="0"/>
                <a:cs typeface="NikoshBAN" panose="02000000000000000000" pitchFamily="2" charset="0"/>
              </a:rPr>
              <a:t>িম ক্রীম</a:t>
            </a:r>
            <a:endParaRPr lang="en-US" sz="4000" dirty="0"/>
          </a:p>
        </p:txBody>
      </p:sp>
      <p:sp>
        <p:nvSpPr>
          <p:cNvPr id="4" name="Rounded Rectangle 3"/>
          <p:cNvSpPr/>
          <p:nvPr/>
        </p:nvSpPr>
        <p:spPr>
          <a:xfrm>
            <a:off x="3620023" y="112734"/>
            <a:ext cx="4434214" cy="10271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নিচের ছবিগুলো দেখ-</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014" y="2200276"/>
            <a:ext cx="3071650" cy="2757488"/>
          </a:xfrm>
          <a:prstGeom prst="rect">
            <a:avLst/>
          </a:prstGeom>
        </p:spPr>
      </p:pic>
      <p:sp>
        <p:nvSpPr>
          <p:cNvPr id="11" name="Flowchart: Terminator 10"/>
          <p:cNvSpPr/>
          <p:nvPr/>
        </p:nvSpPr>
        <p:spPr>
          <a:xfrm>
            <a:off x="7063538" y="5042014"/>
            <a:ext cx="2228251" cy="881358"/>
          </a:xfrm>
          <a:prstGeom prst="flowChartTerminator">
            <a:avLst/>
          </a:prstGeom>
          <a:solidFill>
            <a:srgbClr val="48E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 ন</a:t>
            </a:r>
            <a:r>
              <a:rPr lang="bn-BD"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ম </a:t>
            </a:r>
            <a:r>
              <a:rPr lang="bn-BD" sz="4000" dirty="0" smtClean="0">
                <a:latin typeface="NikoshBAN" panose="02000000000000000000" pitchFamily="2" charset="0"/>
                <a:cs typeface="NikoshBAN" panose="02000000000000000000" pitchFamily="2" charset="0"/>
              </a:rPr>
              <a:t>সাবান</a:t>
            </a:r>
            <a:endParaRPr lang="en-US" sz="4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79" y="1739130"/>
            <a:ext cx="1480757" cy="289210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99" y="1757361"/>
            <a:ext cx="2495551" cy="317182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9338" y="2185986"/>
            <a:ext cx="2147887" cy="2743200"/>
          </a:xfrm>
          <a:prstGeom prst="rect">
            <a:avLst/>
          </a:prstGeom>
        </p:spPr>
      </p:pic>
    </p:spTree>
    <p:extLst>
      <p:ext uri="{BB962C8B-B14F-4D97-AF65-F5344CB8AC3E}">
        <p14:creationId xmlns:p14="http://schemas.microsoft.com/office/powerpoint/2010/main" val="1508539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258863" y="1496861"/>
            <a:ext cx="10192907" cy="651353"/>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নিম গাছের গুণাগুণের একটি তালিকা তৈরী কর</a:t>
            </a:r>
            <a:endParaRPr lang="en-US" sz="5400" dirty="0">
              <a:latin typeface="NikoshBAN" panose="02000000000000000000" pitchFamily="2" charset="0"/>
              <a:cs typeface="NikoshBAN" panose="02000000000000000000" pitchFamily="2" charset="0"/>
            </a:endParaRPr>
          </a:p>
        </p:txBody>
      </p:sp>
      <p:sp>
        <p:nvSpPr>
          <p:cNvPr id="3" name="Bevel 2"/>
          <p:cNvSpPr/>
          <p:nvPr/>
        </p:nvSpPr>
        <p:spPr>
          <a:xfrm>
            <a:off x="3940330" y="175366"/>
            <a:ext cx="4572000" cy="1027135"/>
          </a:xfrm>
          <a:prstGeom prst="beve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দলীয় কাজ</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600" t="29224" r="10212"/>
          <a:stretch/>
        </p:blipFill>
        <p:spPr>
          <a:xfrm>
            <a:off x="2064406" y="2606309"/>
            <a:ext cx="8367388" cy="4004414"/>
          </a:xfrm>
          <a:prstGeom prst="rect">
            <a:avLst/>
          </a:prstGeom>
        </p:spPr>
      </p:pic>
    </p:spTree>
    <p:extLst>
      <p:ext uri="{BB962C8B-B14F-4D97-AF65-F5344CB8AC3E}">
        <p14:creationId xmlns:p14="http://schemas.microsoft.com/office/powerpoint/2010/main" val="108751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3348" y="2347056"/>
            <a:ext cx="9405857" cy="4401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endParaRPr lang="bn-BD" sz="4000" dirty="0" smtClean="0">
              <a:solidFill>
                <a:srgbClr val="7030A0"/>
              </a:solidFill>
              <a:latin typeface="NikoshBAN" panose="02000000000000000000" pitchFamily="2" charset="0"/>
              <a:cs typeface="NikoshBAN" panose="02000000000000000000" pitchFamily="2" charset="0"/>
            </a:endParaRPr>
          </a:p>
          <a:p>
            <a:pPr algn="just"/>
            <a:r>
              <a:rPr lang="bn-BD" sz="4000" dirty="0">
                <a:solidFill>
                  <a:srgbClr val="7030A0"/>
                </a:solidFill>
                <a:latin typeface="NikoshBAN" panose="02000000000000000000" pitchFamily="2" charset="0"/>
                <a:cs typeface="NikoshBAN" panose="02000000000000000000" pitchFamily="2" charset="0"/>
              </a:rPr>
              <a:t>	</a:t>
            </a:r>
            <a:r>
              <a:rPr lang="bn-BD" sz="4000" dirty="0" smtClean="0">
                <a:solidFill>
                  <a:srgbClr val="7030A0"/>
                </a:solidFill>
                <a:latin typeface="NikoshBAN" panose="02000000000000000000" pitchFamily="2" charset="0"/>
                <a:cs typeface="NikoshBAN" panose="02000000000000000000" pitchFamily="2" charset="0"/>
              </a:rPr>
              <a:t>	</a:t>
            </a:r>
            <a:r>
              <a:rPr lang="en-US" sz="4000" dirty="0" smtClean="0">
                <a:solidFill>
                  <a:srgbClr val="00B050"/>
                </a:solidFill>
                <a:latin typeface="NikoshBAN" panose="02000000000000000000" pitchFamily="2" charset="0"/>
                <a:cs typeface="NikoshBAN" panose="02000000000000000000" pitchFamily="2" charset="0"/>
              </a:rPr>
              <a:t>ন</a:t>
            </a:r>
            <a:r>
              <a:rPr lang="bn-BD" sz="4000" u="sng" dirty="0" smtClean="0">
                <a:solidFill>
                  <a:srgbClr val="00B050"/>
                </a:solidFill>
                <a:latin typeface="NikoshBAN" panose="02000000000000000000" pitchFamily="2" charset="0"/>
                <a:cs typeface="NikoshBAN" panose="02000000000000000000" pitchFamily="2" charset="0"/>
              </a:rPr>
              <a:t>িম পাতার নির্যাস থেকে তৈরী ঔষধ </a:t>
            </a:r>
            <a:r>
              <a:rPr lang="en-US" sz="4000" u="sng" dirty="0" smtClean="0">
                <a:solidFill>
                  <a:srgbClr val="00B050"/>
                </a:solidFill>
                <a:latin typeface="NikoshBAN" panose="02000000000000000000" pitchFamily="2" charset="0"/>
                <a:cs typeface="NikoshBAN" panose="02000000000000000000" pitchFamily="2" charset="0"/>
              </a:rPr>
              <a:t>-</a:t>
            </a:r>
          </a:p>
          <a:p>
            <a:pPr algn="just"/>
            <a:r>
              <a:rPr lang="bn-BD"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দাঁত</a:t>
            </a:r>
            <a:r>
              <a:rPr lang="bn-BD" sz="4000" dirty="0" smtClean="0">
                <a:solidFill>
                  <a:srgbClr val="002060"/>
                </a:solidFill>
                <a:latin typeface="NikoshBAN" panose="02000000000000000000" pitchFamily="2" charset="0"/>
                <a:cs typeface="NikoshBAN" panose="02000000000000000000" pitchFamily="2" charset="0"/>
              </a:rPr>
              <a:t>,কান,ও মাড়ির ব্যথানাশক।</a:t>
            </a:r>
            <a:endParaRPr lang="en-US" sz="4000" dirty="0">
              <a:solidFill>
                <a:srgbClr val="002060"/>
              </a:solidFill>
              <a:latin typeface="NikoshBAN" panose="02000000000000000000" pitchFamily="2" charset="0"/>
              <a:cs typeface="NikoshBAN" panose="02000000000000000000" pitchFamily="2" charset="0"/>
            </a:endParaRPr>
          </a:p>
          <a:p>
            <a:pPr algn="just"/>
            <a:r>
              <a:rPr lang="bn-BD" sz="4000" dirty="0">
                <a:solidFill>
                  <a:srgbClr val="7030A0"/>
                </a:solidFill>
                <a:latin typeface="NikoshBAN" panose="02000000000000000000" pitchFamily="2" charset="0"/>
                <a:cs typeface="NikoshBAN" panose="02000000000000000000" pitchFamily="2" charset="0"/>
              </a:rPr>
              <a:t>	</a:t>
            </a:r>
            <a:r>
              <a:rPr lang="bn-BD" sz="4000" dirty="0" smtClean="0">
                <a:solidFill>
                  <a:srgbClr val="002060"/>
                </a:solidFill>
                <a:latin typeface="NikoshBAN" panose="02000000000000000000" pitchFamily="2" charset="0"/>
                <a:cs typeface="NikoshBAN" panose="02000000000000000000" pitchFamily="2" charset="0"/>
              </a:rPr>
              <a:t>টিউমারের।</a:t>
            </a:r>
            <a:endParaRPr lang="en-US" sz="4000" dirty="0">
              <a:solidFill>
                <a:srgbClr val="002060"/>
              </a:solidFill>
              <a:latin typeface="NikoshBAN" panose="02000000000000000000" pitchFamily="2" charset="0"/>
              <a:cs typeface="NikoshBAN" panose="02000000000000000000" pitchFamily="2" charset="0"/>
            </a:endParaRPr>
          </a:p>
          <a:p>
            <a:pPr algn="just"/>
            <a:r>
              <a:rPr lang="bn-BD" sz="4000" dirty="0">
                <a:solidFill>
                  <a:srgbClr val="002060"/>
                </a:solidFill>
                <a:latin typeface="NikoshBAN" panose="02000000000000000000" pitchFamily="2" charset="0"/>
                <a:cs typeface="NikoshBAN" panose="02000000000000000000" pitchFamily="2" charset="0"/>
              </a:rPr>
              <a:t>	</a:t>
            </a:r>
            <a:r>
              <a:rPr lang="en-US" sz="4000" dirty="0" smtClean="0">
                <a:solidFill>
                  <a:srgbClr val="002060"/>
                </a:solidFill>
                <a:latin typeface="NikoshBAN" panose="02000000000000000000" pitchFamily="2" charset="0"/>
                <a:cs typeface="NikoshBAN" panose="02000000000000000000" pitchFamily="2" charset="0"/>
              </a:rPr>
              <a:t>খ</a:t>
            </a:r>
            <a:r>
              <a:rPr lang="bn-BD" sz="4000" dirty="0" smtClean="0">
                <a:solidFill>
                  <a:srgbClr val="002060"/>
                </a:solidFill>
                <a:latin typeface="NikoshBAN" panose="02000000000000000000" pitchFamily="2" charset="0"/>
                <a:cs typeface="NikoshBAN" panose="02000000000000000000" pitchFamily="2" charset="0"/>
              </a:rPr>
              <a:t>োস,দাদ ও হাজা নাশক।</a:t>
            </a:r>
            <a:endParaRPr lang="en-US" sz="4000" dirty="0">
              <a:solidFill>
                <a:srgbClr val="002060"/>
              </a:solidFill>
              <a:latin typeface="NikoshBAN" panose="02000000000000000000" pitchFamily="2" charset="0"/>
              <a:cs typeface="NikoshBAN" panose="02000000000000000000" pitchFamily="2" charset="0"/>
            </a:endParaRPr>
          </a:p>
          <a:p>
            <a:pPr algn="just"/>
            <a:r>
              <a:rPr lang="bn-BD" sz="4000" dirty="0">
                <a:solidFill>
                  <a:srgbClr val="002060"/>
                </a:solidFill>
                <a:latin typeface="NikoshBAN" panose="02000000000000000000" pitchFamily="2" charset="0"/>
                <a:cs typeface="NikoshBAN" panose="02000000000000000000" pitchFamily="2" charset="0"/>
              </a:rPr>
              <a:t>	</a:t>
            </a:r>
            <a:r>
              <a:rPr lang="en-US" sz="4000" dirty="0" smtClean="0">
                <a:solidFill>
                  <a:srgbClr val="002060"/>
                </a:solidFill>
                <a:latin typeface="NikoshBAN" panose="02000000000000000000" pitchFamily="2" charset="0"/>
                <a:cs typeface="NikoshBAN" panose="02000000000000000000" pitchFamily="2" charset="0"/>
              </a:rPr>
              <a:t>আ</a:t>
            </a:r>
            <a:r>
              <a:rPr lang="bn-BD" sz="4000" dirty="0" smtClean="0">
                <a:solidFill>
                  <a:srgbClr val="002060"/>
                </a:solidFill>
                <a:latin typeface="NikoshBAN" panose="02000000000000000000" pitchFamily="2" charset="0"/>
                <a:cs typeface="NikoshBAN" panose="02000000000000000000" pitchFamily="2" charset="0"/>
              </a:rPr>
              <a:t>লসারের।</a:t>
            </a:r>
            <a:r>
              <a:rPr lang="en-US" sz="4000" dirty="0" smtClean="0">
                <a:solidFill>
                  <a:srgbClr val="002060"/>
                </a:solidFill>
                <a:latin typeface="NikoshBAN" panose="02000000000000000000" pitchFamily="2" charset="0"/>
                <a:cs typeface="NikoshBAN" panose="02000000000000000000" pitchFamily="2" charset="0"/>
              </a:rPr>
              <a:t> </a:t>
            </a:r>
            <a:endParaRPr lang="bn-BD" sz="4000" dirty="0" smtClean="0">
              <a:solidFill>
                <a:srgbClr val="002060"/>
              </a:solidFill>
              <a:latin typeface="NikoshBAN" panose="02000000000000000000" pitchFamily="2" charset="0"/>
              <a:cs typeface="NikoshBAN" panose="02000000000000000000" pitchFamily="2" charset="0"/>
            </a:endParaRPr>
          </a:p>
          <a:p>
            <a:pPr algn="just"/>
            <a:r>
              <a:rPr lang="bn-BD" sz="4000" dirty="0">
                <a:solidFill>
                  <a:srgbClr val="002060"/>
                </a:solidFill>
                <a:latin typeface="NikoshBAN" panose="02000000000000000000" pitchFamily="2" charset="0"/>
                <a:cs typeface="NikoshBAN" panose="02000000000000000000" pitchFamily="2" charset="0"/>
              </a:rPr>
              <a:t>	</a:t>
            </a:r>
            <a:r>
              <a:rPr lang="en-US" sz="4000" dirty="0" smtClean="0">
                <a:solidFill>
                  <a:srgbClr val="002060"/>
                </a:solidFill>
                <a:latin typeface="NikoshBAN" panose="02000000000000000000" pitchFamily="2" charset="0"/>
                <a:cs typeface="NikoshBAN" panose="02000000000000000000" pitchFamily="2" charset="0"/>
              </a:rPr>
              <a:t> </a:t>
            </a:r>
            <a:r>
              <a:rPr lang="bn-BD" sz="4000" dirty="0" smtClean="0">
                <a:solidFill>
                  <a:srgbClr val="002060"/>
                </a:solidFill>
                <a:latin typeface="NikoshBAN" panose="02000000000000000000" pitchFamily="2" charset="0"/>
                <a:cs typeface="NikoshBAN" panose="02000000000000000000" pitchFamily="2" charset="0"/>
              </a:rPr>
              <a:t>চর্মরোগের অব্যর্থ মহৌষধ।</a:t>
            </a:r>
            <a:endParaRPr lang="en-US" sz="40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968" y="234605"/>
            <a:ext cx="2543972" cy="1798996"/>
          </a:xfrm>
          <a:prstGeom prst="rect">
            <a:avLst/>
          </a:prstGeom>
        </p:spPr>
      </p:pic>
      <p:sp>
        <p:nvSpPr>
          <p:cNvPr id="4" name="5-Point Star 3"/>
          <p:cNvSpPr/>
          <p:nvPr/>
        </p:nvSpPr>
        <p:spPr>
          <a:xfrm>
            <a:off x="2581550" y="3633575"/>
            <a:ext cx="468923" cy="468923"/>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581548" y="4259290"/>
            <a:ext cx="468923" cy="45720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81549" y="4858523"/>
            <a:ext cx="468923" cy="45720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581549" y="5364953"/>
            <a:ext cx="468923" cy="45720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581551" y="6071750"/>
            <a:ext cx="468923" cy="45720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14247" y="497541"/>
            <a:ext cx="2635624" cy="11026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002060"/>
                </a:solidFill>
                <a:latin typeface="NikoshBAN" panose="02000000000000000000" pitchFamily="2" charset="0"/>
                <a:cs typeface="NikoshBAN" panose="02000000000000000000" pitchFamily="2" charset="0"/>
              </a:rPr>
              <a:t>সমাধান</a:t>
            </a:r>
            <a:endParaRPr lang="en-US"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27012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157" y="1898355"/>
            <a:ext cx="8329806" cy="4616648"/>
          </a:xfrm>
          <a:prstGeom prst="rect">
            <a:avLst/>
          </a:prstGeom>
          <a:noFill/>
          <a:ln w="60325">
            <a:solidFill>
              <a:srgbClr val="00B050"/>
            </a:solidFill>
          </a:ln>
        </p:spPr>
        <p:txBody>
          <a:bodyPr wrap="square">
            <a:spAutoFit/>
          </a:bodyPr>
          <a:lstStyle/>
          <a:p>
            <a:r>
              <a:rPr lang="bn-BD" sz="4000" dirty="0" smtClean="0">
                <a:latin typeface="NikoshBAN" panose="02000000000000000000" pitchFamily="2" charset="0"/>
                <a:cs typeface="NikoshBAN" panose="02000000000000000000" pitchFamily="2" charset="0"/>
              </a:rPr>
              <a:t>	</a:t>
            </a:r>
          </a:p>
          <a:p>
            <a:r>
              <a:rPr lang="bn-BD" sz="4000" dirty="0">
                <a:latin typeface="NikoshBAN" panose="02000000000000000000" pitchFamily="2" charset="0"/>
                <a:cs typeface="NikoshBAN" panose="02000000000000000000" pitchFamily="2" charset="0"/>
              </a:rPr>
              <a:t>	</a:t>
            </a:r>
            <a:r>
              <a:rPr lang="bn-BD" sz="4000" u="sng" dirty="0">
                <a:latin typeface="NikoshBAN" panose="02000000000000000000" pitchFamily="2" charset="0"/>
                <a:cs typeface="NikoshBAN" panose="02000000000000000000" pitchFamily="2" charset="0"/>
              </a:rPr>
              <a:t> </a:t>
            </a:r>
            <a:r>
              <a:rPr lang="bn-BD" sz="4000" u="sng" dirty="0" smtClean="0">
                <a:latin typeface="NikoshBAN" panose="02000000000000000000" pitchFamily="2" charset="0"/>
                <a:cs typeface="NikoshBAN" panose="02000000000000000000" pitchFamily="2" charset="0"/>
              </a:rPr>
              <a:t>     </a:t>
            </a:r>
            <a:r>
              <a:rPr lang="bn-BD" sz="5400" u="sng" dirty="0" smtClean="0">
                <a:solidFill>
                  <a:srgbClr val="00B050"/>
                </a:solidFill>
                <a:latin typeface="NikoshBAN" panose="02000000000000000000" pitchFamily="2" charset="0"/>
                <a:cs typeface="NikoshBAN" panose="02000000000000000000" pitchFamily="2" charset="0"/>
              </a:rPr>
              <a:t>নিমগাছের ছাল নিরাময় করে -</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	শিশুদের অজীর্ণ </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	কৃমি রোগ</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	ম্যালেরিয়া  </a:t>
            </a:r>
          </a:p>
          <a:p>
            <a:pPr marL="571500" indent="-571500">
              <a:buFont typeface="Wingdings" panose="05000000000000000000" pitchFamily="2" charset="2"/>
              <a:buChar char="Ø"/>
            </a:pP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  চর্মরোগ</a:t>
            </a:r>
          </a:p>
          <a:p>
            <a:pPr marL="571500" indent="-571500">
              <a:buFont typeface="Wingdings" panose="05000000000000000000" pitchFamily="2" charset="2"/>
              <a:buChar char="Ø"/>
            </a:pPr>
            <a:r>
              <a:rPr lang="bn-BD" sz="4000" dirty="0" smtClean="0">
                <a:latin typeface="NikoshBAN" panose="02000000000000000000" pitchFamily="2" charset="0"/>
                <a:cs typeface="NikoshBAN" panose="02000000000000000000" pitchFamily="2" charset="0"/>
              </a:rPr>
              <a:t>   জ্বর</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084" y="273991"/>
            <a:ext cx="2843409" cy="2014329"/>
          </a:xfrm>
          <a:prstGeom prst="rect">
            <a:avLst/>
          </a:prstGeom>
        </p:spPr>
      </p:pic>
      <p:sp>
        <p:nvSpPr>
          <p:cNvPr id="6" name="Oval 5"/>
          <p:cNvSpPr/>
          <p:nvPr/>
        </p:nvSpPr>
        <p:spPr>
          <a:xfrm>
            <a:off x="760207" y="284181"/>
            <a:ext cx="2635624" cy="11026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002060"/>
                </a:solidFill>
                <a:latin typeface="NikoshBAN" panose="02000000000000000000" pitchFamily="2" charset="0"/>
                <a:cs typeface="NikoshBAN" panose="02000000000000000000" pitchFamily="2" charset="0"/>
              </a:rPr>
              <a:t>সমাধান</a:t>
            </a:r>
            <a:endParaRPr lang="en-US"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1678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0381" y="1987229"/>
            <a:ext cx="8070576" cy="5078313"/>
          </a:xfrm>
          <a:prstGeom prst="rect">
            <a:avLst/>
          </a:prstGeom>
          <a:noFill/>
          <a:ln w="47625">
            <a:solidFill>
              <a:srgbClr val="00B050"/>
            </a:solidFill>
          </a:ln>
        </p:spPr>
        <p:txBody>
          <a:bodyPr wrap="square" rtlCol="0">
            <a:spAutoFit/>
          </a:bodyPr>
          <a:lstStyle/>
          <a:p>
            <a:r>
              <a:rPr lang="bn-BD" dirty="0" smtClean="0"/>
              <a:t> 		     </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	</a:t>
            </a:r>
            <a:r>
              <a:rPr lang="bn-BD" sz="6600" u="sng" dirty="0" smtClean="0">
                <a:solidFill>
                  <a:srgbClr val="00B050"/>
                </a:solidFill>
                <a:latin typeface="NikoshBAN" panose="02000000000000000000" pitchFamily="2" charset="0"/>
                <a:cs typeface="NikoshBAN" panose="02000000000000000000" pitchFamily="2" charset="0"/>
              </a:rPr>
              <a:t>নিমতেল ব্যবহৃত হয়-</a:t>
            </a:r>
            <a:endParaRPr lang="bn-BD" sz="4800" u="sng" dirty="0" smtClean="0">
              <a:solidFill>
                <a:srgbClr val="00B05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সাবান তৈরিতে।</a:t>
            </a: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টুথপেষ্ট তৈরিতে।</a:t>
            </a: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ঔষধ শিল্পে।</a:t>
            </a: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প্রসাধনী দ্রব্যে।</a:t>
            </a: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জীবাণু এবং ছত্রাক রোধে।</a:t>
            </a:r>
          </a:p>
          <a:p>
            <a:pPr marL="571500" indent="-571500">
              <a:buFont typeface="Wingdings" panose="05000000000000000000" pitchFamily="2" charset="2"/>
              <a:buChar char="v"/>
            </a:pPr>
            <a:r>
              <a:rPr lang="bn-BD" sz="4000" dirty="0" smtClean="0">
                <a:latin typeface="NikoshBAN" panose="02000000000000000000" pitchFamily="2" charset="0"/>
                <a:cs typeface="NikoshBAN" panose="02000000000000000000" pitchFamily="2" charset="0"/>
              </a:rPr>
              <a:t> চর্মরোগ, কুষ্ট ও হাঁপানিরোগে</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775" y="266699"/>
            <a:ext cx="3243350" cy="1619251"/>
          </a:xfrm>
          <a:prstGeom prst="rect">
            <a:avLst/>
          </a:prstGeom>
        </p:spPr>
      </p:pic>
      <p:sp>
        <p:nvSpPr>
          <p:cNvPr id="6" name="Oval 5"/>
          <p:cNvSpPr/>
          <p:nvPr/>
        </p:nvSpPr>
        <p:spPr>
          <a:xfrm>
            <a:off x="2680447" y="299421"/>
            <a:ext cx="2635624" cy="11026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002060"/>
                </a:solidFill>
                <a:latin typeface="NikoshBAN" panose="02000000000000000000" pitchFamily="2" charset="0"/>
                <a:cs typeface="NikoshBAN" panose="02000000000000000000" pitchFamily="2" charset="0"/>
              </a:rPr>
              <a:t>সমাধান</a:t>
            </a:r>
            <a:endParaRPr lang="en-US"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2881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9972" y="2072278"/>
            <a:ext cx="2563138" cy="3024217"/>
          </a:xfrm>
          <a:prstGeom prst="rect">
            <a:avLst/>
          </a:prstGeom>
        </p:spPr>
      </p:pic>
      <p:sp>
        <p:nvSpPr>
          <p:cNvPr id="3" name="Rectangle 2"/>
          <p:cNvSpPr/>
          <p:nvPr/>
        </p:nvSpPr>
        <p:spPr>
          <a:xfrm>
            <a:off x="4518121" y="1974491"/>
            <a:ext cx="6284198" cy="3338478"/>
          </a:xfrm>
          <a:prstGeom prst="rect">
            <a:avLst/>
          </a:prstGeom>
          <a:ln w="92075">
            <a:solidFill>
              <a:schemeClr val="accent1"/>
            </a:solidFill>
          </a:ln>
        </p:spPr>
        <p:txBody>
          <a:bodyPr wrap="square">
            <a:spAutoFit/>
          </a:bodyPr>
          <a:lstStyle/>
          <a:p>
            <a:pPr algn="ctr"/>
            <a:r>
              <a:rPr lang="bn-BD" sz="6469" dirty="0">
                <a:ln>
                  <a:solidFill>
                    <a:schemeClr val="tx1"/>
                  </a:solidFill>
                  <a:prstDash val="solid"/>
                </a:ln>
                <a:solidFill>
                  <a:srgbClr val="7030A0"/>
                </a:solidFill>
                <a:latin typeface="NikoshBAN" pitchFamily="2" charset="0"/>
                <a:cs typeface="NikoshBAN" pitchFamily="2" charset="0"/>
              </a:rPr>
              <a:t>মোসাঃ সালমা আক্তার</a:t>
            </a:r>
            <a:endParaRPr lang="bn-BD" sz="4050" dirty="0">
              <a:ln>
                <a:solidFill>
                  <a:schemeClr val="tx1"/>
                </a:solidFill>
                <a:prstDash val="solid"/>
              </a:ln>
              <a:solidFill>
                <a:srgbClr val="7030A0"/>
              </a:solidFill>
              <a:latin typeface="NikoshBAN" pitchFamily="2" charset="0"/>
              <a:cs typeface="NikoshBAN" pitchFamily="2" charset="0"/>
            </a:endParaRPr>
          </a:p>
          <a:p>
            <a:pPr algn="ctr"/>
            <a:r>
              <a:rPr lang="en-US" sz="4050" dirty="0">
                <a:ln>
                  <a:solidFill>
                    <a:schemeClr val="tx1"/>
                  </a:solidFill>
                  <a:prstDash val="solid"/>
                </a:ln>
                <a:solidFill>
                  <a:srgbClr val="7030A0"/>
                </a:solidFill>
                <a:latin typeface="NikoshBAN" pitchFamily="2" charset="0"/>
                <a:cs typeface="NikoshBAN" pitchFamily="2" charset="0"/>
              </a:rPr>
              <a:t> </a:t>
            </a:r>
            <a:r>
              <a:rPr lang="en-US" sz="4050" dirty="0" err="1">
                <a:ln>
                  <a:solidFill>
                    <a:schemeClr val="tx1"/>
                  </a:solidFill>
                  <a:prstDash val="solid"/>
                </a:ln>
                <a:solidFill>
                  <a:srgbClr val="7030A0"/>
                </a:solidFill>
                <a:latin typeface="NikoshBAN" pitchFamily="2" charset="0"/>
                <a:cs typeface="NikoshBAN" pitchFamily="2" charset="0"/>
              </a:rPr>
              <a:t>কম্পিউটার</a:t>
            </a:r>
            <a:r>
              <a:rPr lang="en-US" sz="4050" dirty="0">
                <a:ln>
                  <a:solidFill>
                    <a:schemeClr val="tx1"/>
                  </a:solidFill>
                  <a:prstDash val="solid"/>
                </a:ln>
                <a:solidFill>
                  <a:srgbClr val="7030A0"/>
                </a:solidFill>
                <a:latin typeface="NikoshBAN" pitchFamily="2" charset="0"/>
                <a:cs typeface="NikoshBAN" pitchFamily="2" charset="0"/>
              </a:rPr>
              <a:t> </a:t>
            </a:r>
            <a:r>
              <a:rPr lang="en-US" sz="4050" dirty="0" err="1">
                <a:ln>
                  <a:solidFill>
                    <a:schemeClr val="tx1"/>
                  </a:solidFill>
                  <a:prstDash val="solid"/>
                </a:ln>
                <a:solidFill>
                  <a:srgbClr val="7030A0"/>
                </a:solidFill>
                <a:latin typeface="NikoshBAN" pitchFamily="2" charset="0"/>
                <a:cs typeface="NikoshBAN" pitchFamily="2" charset="0"/>
              </a:rPr>
              <a:t>শি</a:t>
            </a:r>
            <a:r>
              <a:rPr lang="bn-BD" sz="4050" dirty="0">
                <a:ln>
                  <a:solidFill>
                    <a:schemeClr val="tx1"/>
                  </a:solidFill>
                  <a:prstDash val="solid"/>
                </a:ln>
                <a:solidFill>
                  <a:srgbClr val="7030A0"/>
                </a:solidFill>
                <a:latin typeface="NikoshBAN" pitchFamily="2" charset="0"/>
                <a:cs typeface="NikoshBAN" pitchFamily="2" charset="0"/>
              </a:rPr>
              <a:t>ক্ষিকা </a:t>
            </a:r>
          </a:p>
          <a:p>
            <a:pPr algn="ctr"/>
            <a:r>
              <a:rPr lang="bn-BD" sz="4050" dirty="0">
                <a:ln>
                  <a:solidFill>
                    <a:schemeClr val="tx1"/>
                  </a:solidFill>
                  <a:prstDash val="solid"/>
                </a:ln>
                <a:solidFill>
                  <a:srgbClr val="7030A0"/>
                </a:solidFill>
                <a:latin typeface="NikoshBAN" pitchFamily="2" charset="0"/>
                <a:cs typeface="NikoshBAN" pitchFamily="2" charset="0"/>
              </a:rPr>
              <a:t>গজালিয়া আদর্শ </a:t>
            </a:r>
            <a:r>
              <a:rPr lang="en-US" sz="4050" dirty="0" err="1">
                <a:ln>
                  <a:solidFill>
                    <a:schemeClr val="tx1"/>
                  </a:solidFill>
                  <a:prstDash val="solid"/>
                </a:ln>
                <a:solidFill>
                  <a:srgbClr val="7030A0"/>
                </a:solidFill>
                <a:latin typeface="NikoshBAN" pitchFamily="2" charset="0"/>
                <a:cs typeface="NikoshBAN" pitchFamily="2" charset="0"/>
              </a:rPr>
              <a:t>মাধ্যমিক</a:t>
            </a:r>
            <a:r>
              <a:rPr lang="en-US" sz="4050" dirty="0">
                <a:ln>
                  <a:solidFill>
                    <a:schemeClr val="tx1"/>
                  </a:solidFill>
                  <a:prstDash val="solid"/>
                </a:ln>
                <a:solidFill>
                  <a:srgbClr val="7030A0"/>
                </a:solidFill>
                <a:latin typeface="NikoshBAN" pitchFamily="2" charset="0"/>
                <a:cs typeface="NikoshBAN" pitchFamily="2" charset="0"/>
              </a:rPr>
              <a:t> </a:t>
            </a:r>
            <a:r>
              <a:rPr lang="en-US" sz="4050" dirty="0" err="1">
                <a:ln>
                  <a:solidFill>
                    <a:schemeClr val="tx1"/>
                  </a:solidFill>
                  <a:prstDash val="solid"/>
                </a:ln>
                <a:solidFill>
                  <a:srgbClr val="7030A0"/>
                </a:solidFill>
                <a:latin typeface="NikoshBAN" pitchFamily="2" charset="0"/>
                <a:cs typeface="NikoshBAN" pitchFamily="2" charset="0"/>
              </a:rPr>
              <a:t>বিদ্যালয়</a:t>
            </a:r>
            <a:r>
              <a:rPr lang="en-US" sz="4050" dirty="0">
                <a:ln>
                  <a:solidFill>
                    <a:schemeClr val="tx1"/>
                  </a:solidFill>
                  <a:prstDash val="solid"/>
                </a:ln>
                <a:solidFill>
                  <a:srgbClr val="7030A0"/>
                </a:solidFill>
                <a:latin typeface="NikoshBAN" pitchFamily="2" charset="0"/>
                <a:cs typeface="NikoshBAN" pitchFamily="2" charset="0"/>
              </a:rPr>
              <a:t>.</a:t>
            </a:r>
          </a:p>
          <a:p>
            <a:pPr algn="ctr"/>
            <a:r>
              <a:rPr lang="bn-BD" sz="2700" dirty="0">
                <a:ln>
                  <a:solidFill>
                    <a:schemeClr val="tx1"/>
                  </a:solidFill>
                  <a:prstDash val="solid"/>
                </a:ln>
                <a:solidFill>
                  <a:srgbClr val="7030A0"/>
                </a:solidFill>
                <a:latin typeface="NikoshBAN" pitchFamily="2" charset="0"/>
                <a:cs typeface="NikoshBAN" pitchFamily="2" charset="0"/>
              </a:rPr>
              <a:t>কচুয়া, বাগেরহাট। </a:t>
            </a:r>
          </a:p>
          <a:p>
            <a:pPr algn="ctr"/>
            <a:r>
              <a:rPr lang="bn-BD" sz="2025" dirty="0">
                <a:ln>
                  <a:solidFill>
                    <a:schemeClr val="tx1"/>
                  </a:solidFill>
                  <a:prstDash val="solid"/>
                </a:ln>
                <a:solidFill>
                  <a:srgbClr val="7030A0"/>
                </a:solidFill>
                <a:latin typeface="NikoshBAN" pitchFamily="2" charset="0"/>
                <a:cs typeface="NikoshBAN" pitchFamily="2" charset="0"/>
              </a:rPr>
              <a:t>মোবাইল নং-০১৭৩৪৭৫৭৯১৫</a:t>
            </a:r>
          </a:p>
          <a:p>
            <a:pPr algn="ctr"/>
            <a:r>
              <a:rPr lang="en-US" dirty="0">
                <a:ln>
                  <a:solidFill>
                    <a:schemeClr val="tx1"/>
                  </a:solidFill>
                  <a:prstDash val="solid"/>
                </a:ln>
                <a:solidFill>
                  <a:srgbClr val="7030A0"/>
                </a:solidFill>
                <a:latin typeface="NikoshBAN" pitchFamily="2" charset="0"/>
                <a:cs typeface="NikoshBAN" pitchFamily="2" charset="0"/>
              </a:rPr>
              <a:t>Salma.akter</a:t>
            </a:r>
            <a:r>
              <a:rPr lang="en-US" dirty="0">
                <a:ln>
                  <a:solidFill>
                    <a:schemeClr val="tx1"/>
                  </a:solidFill>
                  <a:prstDash val="solid"/>
                </a:ln>
                <a:solidFill>
                  <a:srgbClr val="7030A0"/>
                </a:solidFill>
                <a:latin typeface="Times New Roman" panose="02020603050405020304" pitchFamily="18" charset="0"/>
                <a:cs typeface="Times New Roman" panose="02020603050405020304" pitchFamily="18" charset="0"/>
              </a:rPr>
              <a:t>105</a:t>
            </a:r>
            <a:r>
              <a:rPr lang="en-US" dirty="0">
                <a:ln>
                  <a:solidFill>
                    <a:schemeClr val="tx1"/>
                  </a:solidFill>
                  <a:prstDash val="solid"/>
                </a:ln>
                <a:solidFill>
                  <a:srgbClr val="7030A0"/>
                </a:solidFill>
                <a:latin typeface="NikoshBAN" pitchFamily="2" charset="0"/>
                <a:cs typeface="NikoshBAN" pitchFamily="2" charset="0"/>
              </a:rPr>
              <a:t>@gmail.com</a:t>
            </a:r>
            <a:endParaRPr lang="en-US" sz="2025" dirty="0">
              <a:ln>
                <a:solidFill>
                  <a:schemeClr val="tx1"/>
                </a:solidFill>
                <a:prstDash val="solid"/>
              </a:ln>
              <a:solidFill>
                <a:srgbClr val="7030A0"/>
              </a:solidFill>
              <a:latin typeface="NikoshBAN" pitchFamily="2" charset="0"/>
              <a:cs typeface="NikoshBAN" pitchFamily="2" charset="0"/>
            </a:endParaRPr>
          </a:p>
        </p:txBody>
      </p:sp>
      <p:sp>
        <p:nvSpPr>
          <p:cNvPr id="5" name="Rectangle 4"/>
          <p:cNvSpPr/>
          <p:nvPr/>
        </p:nvSpPr>
        <p:spPr>
          <a:xfrm>
            <a:off x="3498042" y="387458"/>
            <a:ext cx="5399117" cy="1231106"/>
          </a:xfrm>
          <a:prstGeom prst="rect">
            <a:avLst/>
          </a:prstGeom>
          <a:blipFill>
            <a:blip r:embed="rId3"/>
            <a:tile tx="0" ty="0" sx="100000" sy="100000" flip="none" algn="tl"/>
          </a:blipFill>
        </p:spPr>
        <p:txBody>
          <a:bodyPr wrap="square" lIns="121920" tIns="60960" rIns="121920" bIns="60960">
            <a:spAutoFit/>
          </a:bodyPr>
          <a:lstStyle/>
          <a:p>
            <a:pPr algn="ctr"/>
            <a:r>
              <a:rPr lang="bn-BD" sz="5400" b="1" dirty="0" smtClean="0">
                <a:ln/>
                <a:solidFill>
                  <a:srgbClr val="00B050"/>
                </a:solidFill>
                <a:latin typeface="NikoshBAN" panose="02000000000000000000" pitchFamily="2" charset="0"/>
                <a:cs typeface="NikoshBAN" panose="02000000000000000000" pitchFamily="2" charset="0"/>
              </a:rPr>
              <a:t> </a:t>
            </a:r>
            <a:r>
              <a:rPr lang="bn-BD" sz="7200" b="1" dirty="0">
                <a:ln/>
                <a:solidFill>
                  <a:srgbClr val="00B050"/>
                </a:solidFill>
                <a:latin typeface="NikoshBAN" panose="02000000000000000000" pitchFamily="2" charset="0"/>
                <a:cs typeface="NikoshBAN" panose="02000000000000000000" pitchFamily="2" charset="0"/>
              </a:rPr>
              <a:t>পরিচিতি</a:t>
            </a:r>
            <a:endParaRPr lang="en-US" sz="7200" b="1" dirty="0">
              <a:ln/>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461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699" y="1341327"/>
            <a:ext cx="2638607" cy="3176885"/>
          </a:xfrm>
          <a:prstGeom prst="rect">
            <a:avLst/>
          </a:prstGeom>
        </p:spPr>
      </p:pic>
      <p:sp>
        <p:nvSpPr>
          <p:cNvPr id="5" name="TextBox 4"/>
          <p:cNvSpPr txBox="1"/>
          <p:nvPr/>
        </p:nvSpPr>
        <p:spPr>
          <a:xfrm>
            <a:off x="2407702" y="315311"/>
            <a:ext cx="7713365" cy="769441"/>
          </a:xfrm>
          <a:prstGeom prst="rect">
            <a:avLst/>
          </a:prstGeom>
          <a:blipFill>
            <a:blip r:embed="rId3"/>
            <a:tile tx="0" ty="0" sx="100000" sy="100000" flip="none" algn="tl"/>
          </a:blipFill>
        </p:spPr>
        <p:txBody>
          <a:bodyPr wrap="square" rtlCol="0">
            <a:spAutoFit/>
          </a:bodyPr>
          <a:lstStyle/>
          <a:p>
            <a:r>
              <a:rPr lang="bn-BD" sz="4400" dirty="0" smtClean="0">
                <a:latin typeface="NikoshBAN" panose="02000000000000000000" pitchFamily="2" charset="0"/>
                <a:cs typeface="NikoshBAN" panose="02000000000000000000" pitchFamily="2" charset="0"/>
              </a:rPr>
              <a:t>  নিচের ছবিগুলো দেখ এবং চিন্তা করে বল-</a:t>
            </a:r>
            <a:r>
              <a:rPr lang="bn-BD" sz="4400" dirty="0">
                <a:latin typeface="NikoshBAN" panose="02000000000000000000" pitchFamily="2" charset="0"/>
                <a:cs typeface="NikoshBAN" panose="02000000000000000000" pitchFamily="2" charset="0"/>
              </a:rPr>
              <a:t> </a:t>
            </a:r>
            <a:endParaRPr lang="en-US" sz="4400" dirty="0"/>
          </a:p>
        </p:txBody>
      </p:sp>
      <p:sp>
        <p:nvSpPr>
          <p:cNvPr id="6" name="TextBox 5"/>
          <p:cNvSpPr txBox="1"/>
          <p:nvPr/>
        </p:nvSpPr>
        <p:spPr>
          <a:xfrm>
            <a:off x="2285606" y="4882586"/>
            <a:ext cx="7835461" cy="769441"/>
          </a:xfrm>
          <a:prstGeom prst="rect">
            <a:avLst/>
          </a:prstGeom>
          <a:solidFill>
            <a:srgbClr val="48E894"/>
          </a:solidFill>
        </p:spPr>
        <p:txBody>
          <a:bodyPr wrap="square" rtlCol="0">
            <a:spAutoFit/>
          </a:bodyPr>
          <a:lstStyle/>
          <a:p>
            <a:r>
              <a:rPr lang="bn-BD" sz="4400" dirty="0" smtClean="0">
                <a:latin typeface="NikoshBAN" panose="02000000000000000000" pitchFamily="2" charset="0"/>
                <a:cs typeface="NikoshBAN" panose="02000000000000000000" pitchFamily="2" charset="0"/>
              </a:rPr>
              <a:t>  গৃহলক্ষ্মী সংসারের জালে চারিদিকে আবদ্ধ।</a:t>
            </a:r>
            <a:endParaRPr lang="en-US" sz="4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6360"/>
            <a:ext cx="2249805" cy="31699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650" y="1306157"/>
            <a:ext cx="2505075" cy="33375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4954" y="1302571"/>
            <a:ext cx="1936376" cy="336554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2786" y="1116106"/>
            <a:ext cx="2711825" cy="3590364"/>
          </a:xfrm>
          <a:prstGeom prst="rect">
            <a:avLst/>
          </a:prstGeom>
        </p:spPr>
      </p:pic>
    </p:spTree>
    <p:extLst>
      <p:ext uri="{BB962C8B-B14F-4D97-AF65-F5344CB8AC3E}">
        <p14:creationId xmlns:p14="http://schemas.microsoft.com/office/powerpoint/2010/main" val="2046801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4070960" y="0"/>
            <a:ext cx="4020854" cy="1252602"/>
          </a:xfrm>
          <a:prstGeom prst="beve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t>জোড়ায় কাজ</a:t>
            </a:r>
            <a:endParaRPr lang="en-US" sz="4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70" r="47454" b="3937"/>
          <a:stretch/>
        </p:blipFill>
        <p:spPr>
          <a:xfrm>
            <a:off x="2217108" y="1553226"/>
            <a:ext cx="3707704" cy="38830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326" y="1553225"/>
            <a:ext cx="3607496" cy="3883069"/>
          </a:xfrm>
          <a:prstGeom prst="rect">
            <a:avLst/>
          </a:prstGeom>
        </p:spPr>
      </p:pic>
      <p:sp>
        <p:nvSpPr>
          <p:cNvPr id="7" name="Flowchart: Process 6"/>
          <p:cNvSpPr/>
          <p:nvPr/>
        </p:nvSpPr>
        <p:spPr>
          <a:xfrm>
            <a:off x="2706543" y="5586608"/>
            <a:ext cx="7214992" cy="989556"/>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8000"/>
                </a:solidFill>
                <a:latin typeface="NikoshBAN" panose="02000000000000000000" pitchFamily="2" charset="0"/>
                <a:cs typeface="NikoshBAN" panose="02000000000000000000" pitchFamily="2" charset="0"/>
              </a:rPr>
              <a:t>নিম গাছের সাথে গৃহলক্ষীর তিনটি সাদৃশ্য লেখ।</a:t>
            </a:r>
            <a:endParaRPr lang="en-US" sz="3600" dirty="0">
              <a:solidFill>
                <a:srgbClr val="008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920602"/>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2662972"/>
              </p:ext>
            </p:extLst>
          </p:nvPr>
        </p:nvGraphicFramePr>
        <p:xfrm>
          <a:off x="426720" y="1078736"/>
          <a:ext cx="11323320" cy="5527721"/>
        </p:xfrm>
        <a:graphic>
          <a:graphicData uri="http://schemas.openxmlformats.org/drawingml/2006/table">
            <a:tbl>
              <a:tblPr firstRow="1" bandRow="1">
                <a:tableStyleId>{5C22544A-7EE6-4342-B048-85BDC9FD1C3A}</a:tableStyleId>
              </a:tblPr>
              <a:tblGrid>
                <a:gridCol w="5661660"/>
                <a:gridCol w="5661660"/>
              </a:tblGrid>
              <a:tr h="2048397">
                <a:tc>
                  <a:txBody>
                    <a:bodyPr/>
                    <a:lstStyle/>
                    <a:p>
                      <a:r>
                        <a:rPr lang="bn-BD" sz="2800" dirty="0" smtClean="0">
                          <a:solidFill>
                            <a:schemeClr val="tx1"/>
                          </a:solidFill>
                          <a:latin typeface="NikoshBAN" panose="02000000000000000000" pitchFamily="2" charset="0"/>
                          <a:cs typeface="NikoshBAN" panose="02000000000000000000" pitchFamily="2" charset="0"/>
                        </a:rPr>
                        <a:t>                   </a:t>
                      </a:r>
                      <a:r>
                        <a:rPr lang="bn-BD" sz="3600" dirty="0" smtClean="0">
                          <a:solidFill>
                            <a:srgbClr val="FFFF00"/>
                          </a:solidFill>
                          <a:latin typeface="NikoshBAN" panose="02000000000000000000" pitchFamily="2" charset="0"/>
                          <a:cs typeface="NikoshBAN" panose="02000000000000000000" pitchFamily="2" charset="0"/>
                        </a:rPr>
                        <a:t>নিম গাছ</a:t>
                      </a: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১) নিমগাছ থেকে অনেক রোগের ওষুধ তৈরি</a:t>
                      </a:r>
                      <a:r>
                        <a:rPr lang="bn-BD" sz="2800" baseline="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হয়।</a:t>
                      </a:r>
                      <a:endParaRPr lang="en-US" sz="2800" dirty="0">
                        <a:solidFill>
                          <a:schemeClr val="tx1"/>
                        </a:solidFill>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600" dirty="0" smtClean="0">
                          <a:solidFill>
                            <a:srgbClr val="FFFF00"/>
                          </a:solidFill>
                          <a:latin typeface="NikoshBAN" panose="02000000000000000000" pitchFamily="2" charset="0"/>
                          <a:cs typeface="NikoshBAN" panose="02000000000000000000" pitchFamily="2" charset="0"/>
                        </a:rPr>
                        <a:t>গৃহলক্ষ্মী</a:t>
                      </a:r>
                      <a:endParaRPr lang="en-US" sz="3600" dirty="0" smtClean="0">
                        <a:solidFill>
                          <a:srgbClr val="FFFF00"/>
                        </a:solidFill>
                      </a:endParaRP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১) গৃহলক্ষ্মী পরিবারের সমস্ত কাজ করে।</a:t>
                      </a:r>
                      <a:endParaRPr lang="en-US" sz="2800" dirty="0">
                        <a:solidFill>
                          <a:schemeClr val="tx1"/>
                        </a:solidFill>
                      </a:endParaRPr>
                    </a:p>
                  </a:txBody>
                  <a:tcPr>
                    <a:solidFill>
                      <a:srgbClr val="00B0F0"/>
                    </a:solidFill>
                  </a:tcPr>
                </a:tc>
              </a:tr>
              <a:tr h="155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dirty="0" smtClean="0">
                          <a:latin typeface="NikoshBAN" panose="02000000000000000000" pitchFamily="2" charset="0"/>
                          <a:cs typeface="NikoshBAN" panose="02000000000000000000" pitchFamily="2" charset="0"/>
                        </a:rPr>
                        <a:t> ২) নিজেকে নিঃশেষ করে মানুষের উপকার করে। 	</a:t>
                      </a:r>
                    </a:p>
                    <a:p>
                      <a:endParaRPr lang="en-US" sz="2800" dirty="0"/>
                    </a:p>
                  </a:txBody>
                  <a:tcPr>
                    <a:solidFill>
                      <a:srgbClr val="00B0F0"/>
                    </a:solidFill>
                  </a:tcPr>
                </a:tc>
                <a:tc>
                  <a:txBody>
                    <a:bodyPr/>
                    <a:lstStyle/>
                    <a:p>
                      <a:r>
                        <a:rPr lang="bn-BD" sz="2800" dirty="0" smtClean="0">
                          <a:latin typeface="NikoshBAN" panose="02000000000000000000" pitchFamily="2" charset="0"/>
                          <a:cs typeface="NikoshBAN" panose="02000000000000000000" pitchFamily="2" charset="0"/>
                        </a:rPr>
                        <a:t>২) নিজেকে নিঃশেষ করে সংসারের  চিন্তা করে।</a:t>
                      </a:r>
                      <a:endParaRPr lang="en-US" sz="2800" dirty="0"/>
                    </a:p>
                  </a:txBody>
                  <a:tcPr>
                    <a:solidFill>
                      <a:srgbClr val="00B0F0"/>
                    </a:solidFill>
                  </a:tcPr>
                </a:tc>
              </a:tr>
              <a:tr h="1556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dirty="0" smtClean="0">
                          <a:latin typeface="NikoshBAN" panose="02000000000000000000" pitchFamily="2" charset="0"/>
                          <a:cs typeface="NikoshBAN" panose="02000000000000000000" pitchFamily="2" charset="0"/>
                        </a:rPr>
                        <a:t>৩) প্রকৃতিতে নিমগাছের অবদান  সীমাহীন।	</a:t>
                      </a:r>
                      <a:endParaRPr lang="en-US" sz="2800" dirty="0"/>
                    </a:p>
                  </a:txBody>
                  <a:tcPr>
                    <a:solidFill>
                      <a:srgbClr val="00B0F0"/>
                    </a:solidFill>
                  </a:tcPr>
                </a:tc>
                <a:tc>
                  <a:txBody>
                    <a:bodyPr/>
                    <a:lstStyle/>
                    <a:p>
                      <a:r>
                        <a:rPr lang="bn-BD" sz="2800" dirty="0" smtClean="0">
                          <a:latin typeface="NikoshBAN" panose="02000000000000000000" pitchFamily="2" charset="0"/>
                          <a:cs typeface="NikoshBAN" panose="02000000000000000000" pitchFamily="2" charset="0"/>
                        </a:rPr>
                        <a:t>৩) সংসারে গৃহলক্ষ্মীর অবদান সীমাহীন।</a:t>
                      </a:r>
                      <a:endParaRPr lang="en-US" sz="2800" dirty="0"/>
                    </a:p>
                  </a:txBody>
                  <a:tcPr>
                    <a:solidFill>
                      <a:srgbClr val="00B0F0"/>
                    </a:solidFill>
                  </a:tcPr>
                </a:tc>
              </a:tr>
              <a:tr h="327744">
                <a:tc>
                  <a:txBody>
                    <a:bodyPr/>
                    <a:lstStyle/>
                    <a:p>
                      <a:endParaRPr lang="en-US"/>
                    </a:p>
                  </a:txBody>
                  <a:tcPr>
                    <a:solidFill>
                      <a:srgbClr val="00B0F0"/>
                    </a:solidFill>
                  </a:tcPr>
                </a:tc>
                <a:tc>
                  <a:txBody>
                    <a:bodyPr/>
                    <a:lstStyle/>
                    <a:p>
                      <a:endParaRPr lang="en-US" dirty="0"/>
                    </a:p>
                  </a:txBody>
                  <a:tcPr>
                    <a:solidFill>
                      <a:srgbClr val="00B0F0"/>
                    </a:solidFill>
                  </a:tcPr>
                </a:tc>
              </a:tr>
            </a:tbl>
          </a:graphicData>
        </a:graphic>
      </p:graphicFrame>
      <p:sp>
        <p:nvSpPr>
          <p:cNvPr id="3" name="Rectangle 2"/>
          <p:cNvSpPr/>
          <p:nvPr/>
        </p:nvSpPr>
        <p:spPr>
          <a:xfrm>
            <a:off x="1707639" y="0"/>
            <a:ext cx="9757799" cy="923330"/>
          </a:xfrm>
          <a:prstGeom prst="rect">
            <a:avLst/>
          </a:prstGeom>
          <a:solidFill>
            <a:schemeClr val="bg1"/>
          </a:solidFill>
          <a:ln w="28575">
            <a:solidFill>
              <a:srgbClr val="FFC000"/>
            </a:solidFill>
          </a:ln>
        </p:spPr>
        <p:txBody>
          <a:bodyPr wrap="none">
            <a:spAutoFit/>
          </a:bodyPr>
          <a:lstStyle/>
          <a:p>
            <a:r>
              <a:rPr lang="bn-BD" sz="5400" b="1" dirty="0" smtClean="0">
                <a:solidFill>
                  <a:srgbClr val="008000"/>
                </a:solidFill>
                <a:latin typeface="NikoshBAN" panose="02000000000000000000" pitchFamily="2" charset="0"/>
                <a:cs typeface="NikoshBAN" panose="02000000000000000000" pitchFamily="2" charset="0"/>
              </a:rPr>
              <a:t>নিম গাছের সাথে গৃহলক্ষীর তিনটি সাদৃশ্য লেখ</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48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1714" y="1595021"/>
            <a:ext cx="9487806" cy="4524315"/>
          </a:xfrm>
          <a:prstGeom prst="rect">
            <a:avLst/>
          </a:prstGeom>
          <a:solidFill>
            <a:schemeClr val="accent4">
              <a:lumMod val="75000"/>
            </a:schemeClr>
          </a:solidFill>
        </p:spPr>
        <p:txBody>
          <a:bodyPr wrap="square" rtlCol="0">
            <a:spAutoFit/>
          </a:bodyPr>
          <a:lstStyle/>
          <a:p>
            <a:r>
              <a:rPr lang="bn-BD" sz="4800" dirty="0" smtClean="0">
                <a:solidFill>
                  <a:srgbClr val="002060"/>
                </a:solidFill>
                <a:latin typeface="NikoshBAN" panose="02000000000000000000" pitchFamily="2" charset="0"/>
                <a:cs typeface="NikoshBAN" panose="02000000000000000000" pitchFamily="2" charset="0"/>
              </a:rPr>
              <a:t> ১)বনফুলের পিতার নাম কি?</a:t>
            </a:r>
          </a:p>
          <a:p>
            <a:r>
              <a:rPr lang="bn-BD" sz="4800" dirty="0" smtClean="0">
                <a:solidFill>
                  <a:srgbClr val="002060"/>
                </a:solidFill>
                <a:latin typeface="NikoshBAN" panose="02000000000000000000" pitchFamily="2" charset="0"/>
                <a:cs typeface="NikoshBAN" panose="02000000000000000000" pitchFamily="2" charset="0"/>
              </a:rPr>
              <a:t>উত্তরঃ ডাঃ সত্যনারায়ণ মুখোপাধ্যয়</a:t>
            </a:r>
          </a:p>
          <a:p>
            <a:r>
              <a:rPr lang="bn-BD" sz="4800" dirty="0" smtClean="0">
                <a:solidFill>
                  <a:srgbClr val="002060"/>
                </a:solidFill>
                <a:latin typeface="NikoshBAN" panose="02000000000000000000" pitchFamily="2" charset="0"/>
                <a:cs typeface="NikoshBAN" panose="02000000000000000000" pitchFamily="2" charset="0"/>
              </a:rPr>
              <a:t>২)নিমগাছের ছাল নিয়ে কি করে?</a:t>
            </a:r>
          </a:p>
          <a:p>
            <a:r>
              <a:rPr lang="bn-BD" sz="4800" dirty="0" smtClean="0">
                <a:solidFill>
                  <a:srgbClr val="002060"/>
                </a:solidFill>
                <a:latin typeface="NikoshBAN" panose="02000000000000000000" pitchFamily="2" charset="0"/>
                <a:cs typeface="NikoshBAN" panose="02000000000000000000" pitchFamily="2" charset="0"/>
              </a:rPr>
              <a:t>উত্তরঃ সিদ্ধ করে ।</a:t>
            </a:r>
          </a:p>
          <a:p>
            <a:r>
              <a:rPr lang="bn-BD" sz="4800" dirty="0" smtClean="0">
                <a:solidFill>
                  <a:srgbClr val="002060"/>
                </a:solidFill>
                <a:latin typeface="NikoshBAN" panose="02000000000000000000" pitchFamily="2" charset="0"/>
                <a:cs typeface="NikoshBAN" panose="02000000000000000000" pitchFamily="2" charset="0"/>
              </a:rPr>
              <a:t>৩)বনফুলের একটি নাটকের নাম বল।</a:t>
            </a:r>
          </a:p>
          <a:p>
            <a:pPr lvl="0"/>
            <a:r>
              <a:rPr lang="bn-BD" sz="4800" dirty="0" smtClean="0">
                <a:solidFill>
                  <a:srgbClr val="002060"/>
                </a:solidFill>
                <a:latin typeface="NikoshBAN" panose="02000000000000000000" pitchFamily="2" charset="0"/>
                <a:cs typeface="NikoshBAN" panose="02000000000000000000" pitchFamily="2" charset="0"/>
              </a:rPr>
              <a:t>উত্তরঃ </a:t>
            </a:r>
            <a:r>
              <a:rPr lang="bn-BD" sz="4400" dirty="0" smtClean="0">
                <a:solidFill>
                  <a:srgbClr val="002060"/>
                </a:solidFill>
                <a:latin typeface="NikoshBAN" panose="02000000000000000000" pitchFamily="2" charset="0"/>
                <a:cs typeface="NikoshBAN" panose="02000000000000000000" pitchFamily="2" charset="0"/>
              </a:rPr>
              <a:t>শ্রীমধুসূদন </a:t>
            </a:r>
            <a:endParaRPr lang="en-US" sz="4800" dirty="0">
              <a:solidFill>
                <a:srgbClr val="002060"/>
              </a:solidFill>
              <a:latin typeface="NikoshBAN" panose="02000000000000000000" pitchFamily="2" charset="0"/>
              <a:cs typeface="NikoshBAN" panose="02000000000000000000" pitchFamily="2" charset="0"/>
            </a:endParaRPr>
          </a:p>
        </p:txBody>
      </p:sp>
      <p:sp>
        <p:nvSpPr>
          <p:cNvPr id="3" name="Down Ribbon 2"/>
          <p:cNvSpPr/>
          <p:nvPr/>
        </p:nvSpPr>
        <p:spPr>
          <a:xfrm>
            <a:off x="3269026" y="191413"/>
            <a:ext cx="6574669" cy="1240077"/>
          </a:xfrm>
          <a:prstGeom prst="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rPr>
              <a:t>মূল্যায়ন</a:t>
            </a:r>
            <a:endParaRPr lang="en-US" sz="4000" dirty="0">
              <a:solidFill>
                <a:srgbClr val="C00000"/>
              </a:solidFill>
            </a:endParaRPr>
          </a:p>
        </p:txBody>
      </p:sp>
    </p:spTree>
    <p:extLst>
      <p:ext uri="{BB962C8B-B14F-4D97-AF65-F5344CB8AC3E}">
        <p14:creationId xmlns:p14="http://schemas.microsoft.com/office/powerpoint/2010/main" val="41156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09370" y="150313"/>
            <a:ext cx="3457184" cy="1064712"/>
          </a:xfrm>
          <a:prstGeom prst="rect">
            <a:avLst/>
          </a:prstGeom>
          <a:solidFill>
            <a:srgbClr val="E93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rPr>
              <a:t>বাড়ির কাজ</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914401" y="4659622"/>
            <a:ext cx="11018520" cy="1678488"/>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002060"/>
                </a:solidFill>
                <a:latin typeface="NikoshBAN" panose="02000000000000000000" pitchFamily="2" charset="0"/>
                <a:cs typeface="NikoshBAN" panose="02000000000000000000" pitchFamily="2" charset="0"/>
              </a:rPr>
              <a:t>গৃহবধূ </a:t>
            </a:r>
            <a:r>
              <a:rPr lang="bn-BD" sz="3600" dirty="0" smtClean="0">
                <a:solidFill>
                  <a:srgbClr val="002060"/>
                </a:solidFill>
                <a:latin typeface="NikoshBAN" panose="02000000000000000000" pitchFamily="2" charset="0"/>
                <a:cs typeface="NikoshBAN" panose="02000000000000000000" pitchFamily="2" charset="0"/>
              </a:rPr>
              <a:t>- </a:t>
            </a:r>
            <a:r>
              <a:rPr lang="bn-IN" sz="3600" dirty="0" smtClean="0">
                <a:solidFill>
                  <a:srgbClr val="002060"/>
                </a:solidFill>
                <a:latin typeface="NikoshBAN" panose="02000000000000000000" pitchFamily="2" charset="0"/>
                <a:cs typeface="NikoshBAN" panose="02000000000000000000" pitchFamily="2" charset="0"/>
              </a:rPr>
              <a:t>নিপুণা</a:t>
            </a:r>
            <a:r>
              <a:rPr lang="bn-BD" sz="3600" dirty="0" smtClean="0">
                <a:solidFill>
                  <a:srgbClr val="002060"/>
                </a:solidFill>
                <a:latin typeface="NikoshBAN" panose="02000000000000000000" pitchFamily="2" charset="0"/>
                <a:cs typeface="NikoshBAN" panose="02000000000000000000" pitchFamily="2" charset="0"/>
              </a:rPr>
              <a:t>লক্ষীবউটার</a:t>
            </a:r>
            <a:r>
              <a:rPr lang="bn-IN" sz="3600" dirty="0" smtClean="0">
                <a:solidFill>
                  <a:srgbClr val="002060"/>
                </a:solidFill>
                <a:latin typeface="NikoshBAN" panose="02000000000000000000" pitchFamily="2" charset="0"/>
                <a:cs typeface="NikoshBAN" panose="02000000000000000000" pitchFamily="2" charset="0"/>
              </a:rPr>
              <a:t> </a:t>
            </a:r>
            <a:r>
              <a:rPr lang="bn-IN" sz="3600" dirty="0">
                <a:solidFill>
                  <a:srgbClr val="002060"/>
                </a:solidFill>
                <a:latin typeface="NikoshBAN" panose="02000000000000000000" pitchFamily="2" charset="0"/>
                <a:cs typeface="NikoshBAN" panose="02000000000000000000" pitchFamily="2" charset="0"/>
              </a:rPr>
              <a:t>সংগে “নিমগাছের” যে বৈশিষ্ট্য তুলে ধরা হয়েছে – বিশ্লেষণ কর</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437" y="1357313"/>
            <a:ext cx="4333875" cy="3086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65" y="1453243"/>
            <a:ext cx="4890406" cy="2857500"/>
          </a:xfrm>
          <a:prstGeom prst="rect">
            <a:avLst/>
          </a:prstGeom>
        </p:spPr>
      </p:pic>
    </p:spTree>
    <p:extLst>
      <p:ext uri="{BB962C8B-B14F-4D97-AF65-F5344CB8AC3E}">
        <p14:creationId xmlns:p14="http://schemas.microsoft.com/office/powerpoint/2010/main" val="16393021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362" y="393326"/>
            <a:ext cx="9717437" cy="6023349"/>
          </a:xfrm>
          <a:prstGeom prst="rect">
            <a:avLst/>
          </a:prstGeom>
        </p:spPr>
      </p:pic>
      <p:sp>
        <p:nvSpPr>
          <p:cNvPr id="4" name="Rectangle 3"/>
          <p:cNvSpPr/>
          <p:nvPr/>
        </p:nvSpPr>
        <p:spPr>
          <a:xfrm>
            <a:off x="4216774" y="5083475"/>
            <a:ext cx="4735045" cy="1774589"/>
          </a:xfrm>
          <a:prstGeom prst="rect">
            <a:avLst/>
          </a:prstGeom>
          <a:noFill/>
        </p:spPr>
        <p:txBody>
          <a:bodyPr wrap="square" lIns="51435" tIns="25718" rIns="51435" bIns="25718">
            <a:spAutoFit/>
          </a:bodyPr>
          <a:lstStyle/>
          <a:p>
            <a:pPr algn="ctr"/>
            <a:r>
              <a:rPr lang="bn-BD" sz="11194"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ধন্যবাদ</a:t>
            </a:r>
            <a:endParaRPr lang="en-US" sz="3038"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43990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4626" y="5657671"/>
            <a:ext cx="6572250" cy="1200329"/>
          </a:xfrm>
          <a:prstGeom prst="rect">
            <a:avLst/>
          </a:prstGeom>
          <a:ln w="44450">
            <a:solidFill>
              <a:srgbClr val="00B050"/>
            </a:solidFill>
          </a:ln>
        </p:spPr>
        <p:txBody>
          <a:bodyPr wrap="square">
            <a:spAutoFit/>
            <a:scene3d>
              <a:camera prst="orthographicFront"/>
              <a:lightRig rig="threePt" dir="t"/>
            </a:scene3d>
            <a:sp3d>
              <a:bevelT w="6350"/>
            </a:sp3d>
          </a:bodyPr>
          <a:lstStyle/>
          <a:p>
            <a:r>
              <a:rPr lang="bn-BD" sz="7200" b="1" dirty="0" smtClean="0">
                <a:ln w="12700">
                  <a:solidFill>
                    <a:schemeClr val="accent5"/>
                  </a:solidFill>
                  <a:prstDash val="solid"/>
                </a:ln>
                <a:solidFill>
                  <a:srgbClr val="0070C0"/>
                </a:solidFill>
                <a:latin typeface="NikoshBAN" panose="02000000000000000000" pitchFamily="2" charset="0"/>
                <a:cs typeface="NikoshBAN" panose="02000000000000000000" pitchFamily="2" charset="0"/>
              </a:rPr>
              <a:t>শুভেচ্ছা  ও অভিনন্দন </a:t>
            </a:r>
            <a:endParaRPr lang="en-US" sz="2400" b="1"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505" y="1219200"/>
            <a:ext cx="8236374" cy="4297680"/>
          </a:xfrm>
          <a:prstGeom prst="rect">
            <a:avLst/>
          </a:prstGeom>
        </p:spPr>
      </p:pic>
    </p:spTree>
    <p:extLst>
      <p:ext uri="{BB962C8B-B14F-4D97-AF65-F5344CB8AC3E}">
        <p14:creationId xmlns:p14="http://schemas.microsoft.com/office/powerpoint/2010/main" val="3426899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2668045" y="2091846"/>
            <a:ext cx="7290148" cy="4346531"/>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শ্রেণি-নবম</a:t>
            </a:r>
          </a:p>
          <a:p>
            <a:pPr algn="ctr"/>
            <a:r>
              <a:rPr lang="bn-BD" sz="4400" dirty="0" smtClean="0">
                <a:latin typeface="NikoshBAN" panose="02000000000000000000" pitchFamily="2" charset="0"/>
                <a:cs typeface="NikoshBAN" panose="02000000000000000000" pitchFamily="2" charset="0"/>
              </a:rPr>
              <a:t>বিষয়-বাংলা ১ম পত্র</a:t>
            </a:r>
          </a:p>
          <a:p>
            <a:pPr algn="ctr"/>
            <a:r>
              <a:rPr lang="bn-BD" sz="4400" dirty="0" smtClean="0">
                <a:latin typeface="NikoshBAN" panose="02000000000000000000" pitchFamily="2" charset="0"/>
                <a:cs typeface="NikoshBAN" panose="02000000000000000000" pitchFamily="2" charset="0"/>
              </a:rPr>
              <a:t>তারিখ-৩১/০৮/২০২০</a:t>
            </a:r>
          </a:p>
          <a:p>
            <a:pPr algn="ctr"/>
            <a:r>
              <a:rPr lang="bn-BD" sz="4400" dirty="0" smtClean="0">
                <a:latin typeface="NikoshBAN" panose="02000000000000000000" pitchFamily="2" charset="0"/>
                <a:cs typeface="NikoshBAN" panose="02000000000000000000" pitchFamily="2" charset="0"/>
              </a:rPr>
              <a:t>সময়-৪০মিনিট</a:t>
            </a:r>
            <a:endParaRPr lang="en-US" sz="4400" dirty="0">
              <a:latin typeface="NikoshBAN" panose="02000000000000000000" pitchFamily="2" charset="0"/>
              <a:cs typeface="NikoshBAN" panose="02000000000000000000" pitchFamily="2" charset="0"/>
            </a:endParaRPr>
          </a:p>
        </p:txBody>
      </p:sp>
      <p:sp>
        <p:nvSpPr>
          <p:cNvPr id="5" name="Up Ribbon 4"/>
          <p:cNvSpPr/>
          <p:nvPr/>
        </p:nvSpPr>
        <p:spPr>
          <a:xfrm>
            <a:off x="3006246" y="225468"/>
            <a:ext cx="7737953" cy="1578280"/>
          </a:xfrm>
          <a:prstGeom prst="ribbon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anose="02000000000000000000" pitchFamily="2" charset="0"/>
                <a:cs typeface="NikoshBAN" panose="02000000000000000000" pitchFamily="2" charset="0"/>
              </a:rPr>
              <a:t>পাঠ পরিচিতি</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00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3962400"/>
            <a:ext cx="4261557" cy="2301241"/>
          </a:xfrm>
          <a:prstGeom prst="rect">
            <a:avLst/>
          </a:prstGeom>
          <a:ln w="88900" cap="sq" cmpd="thickThin">
            <a:solidFill>
              <a:srgbClr val="FFC000"/>
            </a:solidFill>
            <a:prstDash val="solid"/>
            <a:miter lim="800000"/>
          </a:ln>
          <a:effectLst>
            <a:innerShdw blurRad="76200">
              <a:srgbClr val="000000"/>
            </a:inn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058" y="1047751"/>
            <a:ext cx="3756862" cy="2274569"/>
          </a:xfrm>
          <a:prstGeom prst="rect">
            <a:avLst/>
          </a:prstGeom>
          <a:ln w="88900" cap="sq" cmpd="thickThin">
            <a:solidFill>
              <a:srgbClr val="FFC000"/>
            </a:solidFill>
            <a:prstDash val="solid"/>
            <a:miter lim="800000"/>
          </a:ln>
          <a:effectLst>
            <a:innerShdw blurRad="76200">
              <a:srgbClr val="000000"/>
            </a:innerShdw>
          </a:effectLst>
        </p:spPr>
      </p:pic>
      <p:sp>
        <p:nvSpPr>
          <p:cNvPr id="3" name="TextBox 2"/>
          <p:cNvSpPr txBox="1"/>
          <p:nvPr/>
        </p:nvSpPr>
        <p:spPr>
          <a:xfrm>
            <a:off x="3002280" y="3439180"/>
            <a:ext cx="1676400" cy="523220"/>
          </a:xfrm>
          <a:prstGeom prst="rect">
            <a:avLst/>
          </a:prstGeom>
          <a:noFill/>
        </p:spPr>
        <p:txBody>
          <a:bodyPr wrap="square" rtlCol="0">
            <a:spAutoFit/>
          </a:bodyPr>
          <a:lstStyle/>
          <a:p>
            <a:pPr algn="ctr"/>
            <a:r>
              <a:rPr lang="bn-IN" sz="2800" dirty="0">
                <a:latin typeface="NikoshBAN" pitchFamily="2" charset="0"/>
                <a:cs typeface="NikoshBAN" pitchFamily="2" charset="0"/>
              </a:rPr>
              <a:t>নিম গাছ</a:t>
            </a:r>
            <a:endParaRPr lang="en-US" sz="2800" dirty="0">
              <a:latin typeface="NikoshBAN" pitchFamily="2" charset="0"/>
              <a:cs typeface="NikoshBAN" pitchFamily="2" charset="0"/>
            </a:endParaRPr>
          </a:p>
        </p:txBody>
      </p:sp>
      <p:sp>
        <p:nvSpPr>
          <p:cNvPr id="11" name="TextBox 10"/>
          <p:cNvSpPr txBox="1"/>
          <p:nvPr/>
        </p:nvSpPr>
        <p:spPr>
          <a:xfrm>
            <a:off x="7296653" y="3358365"/>
            <a:ext cx="1847346" cy="523220"/>
          </a:xfrm>
          <a:prstGeom prst="rect">
            <a:avLst/>
          </a:prstGeom>
          <a:noFill/>
        </p:spPr>
        <p:txBody>
          <a:bodyPr wrap="square" rtlCol="0">
            <a:spAutoFit/>
          </a:bodyPr>
          <a:lstStyle/>
          <a:p>
            <a:r>
              <a:rPr lang="bn-IN" sz="2800" dirty="0">
                <a:latin typeface="NikoshBAN" pitchFamily="2" charset="0"/>
                <a:cs typeface="NikoshBAN" pitchFamily="2" charset="0"/>
              </a:rPr>
              <a:t>তুলসি গাছ</a:t>
            </a:r>
            <a:endParaRPr lang="en-US" sz="2800" dirty="0">
              <a:latin typeface="NikoshBAN" pitchFamily="2" charset="0"/>
              <a:cs typeface="NikoshBAN" pitchFamily="2" charset="0"/>
            </a:endParaRPr>
          </a:p>
        </p:txBody>
      </p:sp>
      <p:sp>
        <p:nvSpPr>
          <p:cNvPr id="12" name="TextBox 11"/>
          <p:cNvSpPr txBox="1"/>
          <p:nvPr/>
        </p:nvSpPr>
        <p:spPr>
          <a:xfrm>
            <a:off x="3048000" y="6324237"/>
            <a:ext cx="1652216" cy="523220"/>
          </a:xfrm>
          <a:prstGeom prst="rect">
            <a:avLst/>
          </a:prstGeom>
          <a:noFill/>
        </p:spPr>
        <p:txBody>
          <a:bodyPr wrap="square" rtlCol="0">
            <a:spAutoFit/>
          </a:bodyPr>
          <a:lstStyle/>
          <a:p>
            <a:r>
              <a:rPr lang="bn-IN" sz="2800" dirty="0">
                <a:latin typeface="NikoshBAN" pitchFamily="2" charset="0"/>
                <a:cs typeface="NikoshBAN" pitchFamily="2" charset="0"/>
              </a:rPr>
              <a:t>কালোমেঘ</a:t>
            </a:r>
            <a:endParaRPr lang="en-US" sz="2800" dirty="0">
              <a:latin typeface="NikoshBAN" pitchFamily="2" charset="0"/>
              <a:cs typeface="NikoshBAN" pitchFamily="2" charset="0"/>
            </a:endParaRPr>
          </a:p>
        </p:txBody>
      </p:sp>
      <p:sp>
        <p:nvSpPr>
          <p:cNvPr id="13" name="TextBox 12"/>
          <p:cNvSpPr txBox="1"/>
          <p:nvPr/>
        </p:nvSpPr>
        <p:spPr>
          <a:xfrm>
            <a:off x="6758769" y="6334780"/>
            <a:ext cx="3299629" cy="523220"/>
          </a:xfrm>
          <a:prstGeom prst="rect">
            <a:avLst/>
          </a:prstGeom>
          <a:noFill/>
        </p:spPr>
        <p:txBody>
          <a:bodyPr wrap="square" rtlCol="0">
            <a:spAutoFit/>
          </a:bodyPr>
          <a:lstStyle/>
          <a:p>
            <a:r>
              <a:rPr lang="bn-IN" sz="2800" dirty="0" smtClean="0">
                <a:latin typeface="NikoshBAN" pitchFamily="2" charset="0"/>
                <a:cs typeface="NikoshBAN" pitchFamily="2" charset="0"/>
              </a:rPr>
              <a:t>ঘৃতকুমারী</a:t>
            </a:r>
            <a:r>
              <a:rPr lang="en-US" sz="2800" dirty="0" smtClean="0">
                <a:latin typeface="NikoshBAN" pitchFamily="2" charset="0"/>
                <a:cs typeface="NikoshBAN" pitchFamily="2" charset="0"/>
              </a:rPr>
              <a:t> / </a:t>
            </a:r>
            <a:r>
              <a:rPr lang="bn-BD" sz="2800" dirty="0" smtClean="0">
                <a:latin typeface="NikoshBAN" pitchFamily="2" charset="0"/>
                <a:cs typeface="NikoshBAN" pitchFamily="2" charset="0"/>
              </a:rPr>
              <a:t>এ্যালোভেরা</a:t>
            </a:r>
            <a:endParaRPr lang="en-US" sz="2800" dirty="0">
              <a:latin typeface="NikoshBAN" pitchFamily="2" charset="0"/>
              <a:cs typeface="NikoshBAN" pitchFamily="2" charset="0"/>
            </a:endParaRPr>
          </a:p>
        </p:txBody>
      </p:sp>
      <p:sp>
        <p:nvSpPr>
          <p:cNvPr id="10" name="Rectangle 9"/>
          <p:cNvSpPr/>
          <p:nvPr/>
        </p:nvSpPr>
        <p:spPr>
          <a:xfrm>
            <a:off x="2769697" y="226814"/>
            <a:ext cx="6712094" cy="830997"/>
          </a:xfrm>
          <a:prstGeom prst="rect">
            <a:avLst/>
          </a:prstGeom>
        </p:spPr>
        <p:txBody>
          <a:bodyPr wrap="none">
            <a:spAutoFit/>
          </a:bodyPr>
          <a:lstStyle/>
          <a:p>
            <a:r>
              <a:rPr lang="bn-I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এবার কিছু  ঔষধি গাছের ছবি দেখি</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280" y="1021461"/>
            <a:ext cx="4236720" cy="2392299"/>
          </a:xfrm>
          <a:prstGeom prst="rect">
            <a:avLst/>
          </a:prstGeom>
          <a:solidFill>
            <a:srgbClr val="FFFFFF">
              <a:shade val="85000"/>
            </a:srgbClr>
          </a:solidFill>
          <a:ln w="6985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465" y="3862220"/>
            <a:ext cx="3796552" cy="2416660"/>
          </a:xfrm>
          <a:prstGeom prst="rect">
            <a:avLst/>
          </a:prstGeom>
          <a:ln w="73025">
            <a:solidFill>
              <a:srgbClr val="FFC000"/>
            </a:solidFill>
          </a:ln>
        </p:spPr>
      </p:pic>
    </p:spTree>
    <p:extLst>
      <p:ext uri="{BB962C8B-B14F-4D97-AF65-F5344CB8AC3E}">
        <p14:creationId xmlns:p14="http://schemas.microsoft.com/office/powerpoint/2010/main" val="64841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8)">
                                      <p:cBhvr>
                                        <p:cTn id="13" dur="2000"/>
                                        <p:tgtEl>
                                          <p:spTgt spid="9"/>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1"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8)">
                                      <p:cBhvr>
                                        <p:cTn id="23" dur="2000"/>
                                        <p:tgtEl>
                                          <p:spTgt spid="8"/>
                                        </p:tgtEl>
                                      </p:cBhvr>
                                    </p:animEffect>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90" y="1480457"/>
            <a:ext cx="5198813" cy="3990733"/>
          </a:xfrm>
          <a:prstGeom prst="rect">
            <a:avLst/>
          </a:prstGeom>
        </p:spPr>
      </p:pic>
      <p:sp>
        <p:nvSpPr>
          <p:cNvPr id="3" name="Bevel 2"/>
          <p:cNvSpPr/>
          <p:nvPr/>
        </p:nvSpPr>
        <p:spPr>
          <a:xfrm>
            <a:off x="3219189" y="313151"/>
            <a:ext cx="4033381" cy="889348"/>
          </a:xfrm>
          <a:prstGeom prst="beve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পাঠ</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3219189" y="5661763"/>
            <a:ext cx="2173266" cy="713983"/>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নিমগাছ</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7252570" y="5661764"/>
            <a:ext cx="3018772" cy="713983"/>
          </a:xfrm>
          <a:prstGeom prst="rect">
            <a:avLst/>
          </a:prstGeom>
          <a:solidFill>
            <a:srgbClr val="48E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বনফুল</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398" y="1502228"/>
            <a:ext cx="4049487" cy="4049487"/>
          </a:xfrm>
          <a:prstGeom prst="rect">
            <a:avLst/>
          </a:prstGeom>
        </p:spPr>
      </p:pic>
    </p:spTree>
    <p:extLst>
      <p:ext uri="{BB962C8B-B14F-4D97-AF65-F5344CB8AC3E}">
        <p14:creationId xmlns:p14="http://schemas.microsoft.com/office/powerpoint/2010/main" val="6381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69" y="1786881"/>
            <a:ext cx="6632812" cy="584775"/>
          </a:xfrm>
          <a:prstGeom prst="rect">
            <a:avLst/>
          </a:prstGeom>
          <a:solidFill>
            <a:srgbClr val="CCFFFF"/>
          </a:solidFill>
          <a:ln w="38100">
            <a:solidFill>
              <a:srgbClr val="FF6600"/>
            </a:solidFill>
          </a:ln>
        </p:spPr>
        <p:txBody>
          <a:bodyPr wrap="square" rtlCol="0">
            <a:spAutoFit/>
          </a:bodyPr>
          <a:lstStyle/>
          <a:p>
            <a:r>
              <a:rPr lang="en-US" sz="3200" b="1" dirty="0">
                <a:solidFill>
                  <a:srgbClr val="00B050"/>
                </a:solidFill>
                <a:latin typeface="NikoshBAN" pitchFamily="2" charset="0"/>
                <a:cs typeface="NikoshBAN" pitchFamily="2" charset="0"/>
              </a:rPr>
              <a:t>এ </a:t>
            </a:r>
            <a:r>
              <a:rPr lang="en-US" sz="3200" b="1" dirty="0" err="1">
                <a:solidFill>
                  <a:srgbClr val="00B050"/>
                </a:solidFill>
                <a:latin typeface="NikoshBAN" pitchFamily="2" charset="0"/>
                <a:cs typeface="NikoshBAN" pitchFamily="2" charset="0"/>
              </a:rPr>
              <a:t>পাঠ</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শেষে</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শিক্ষার্থীরা</a:t>
            </a:r>
            <a:r>
              <a:rPr lang="en-US" sz="3200" b="1" dirty="0">
                <a:solidFill>
                  <a:srgbClr val="00B050"/>
                </a:solidFill>
                <a:latin typeface="NikoshBAN" pitchFamily="2" charset="0"/>
                <a:cs typeface="NikoshBAN" pitchFamily="2" charset="0"/>
              </a:rPr>
              <a:t>-</a:t>
            </a:r>
            <a:r>
              <a:rPr lang="en-US" sz="3200" b="1" dirty="0">
                <a:solidFill>
                  <a:srgbClr val="FF3399"/>
                </a:solidFill>
                <a:latin typeface="NikoshBAN" pitchFamily="2" charset="0"/>
                <a:cs typeface="NikoshBAN" pitchFamily="2" charset="0"/>
              </a:rPr>
              <a:t>----------------------------</a:t>
            </a:r>
          </a:p>
        </p:txBody>
      </p:sp>
      <p:sp>
        <p:nvSpPr>
          <p:cNvPr id="3" name="TextBox 2"/>
          <p:cNvSpPr txBox="1"/>
          <p:nvPr/>
        </p:nvSpPr>
        <p:spPr>
          <a:xfrm>
            <a:off x="237970" y="2689274"/>
            <a:ext cx="8585989" cy="584775"/>
          </a:xfrm>
          <a:prstGeom prst="rect">
            <a:avLst/>
          </a:prstGeom>
          <a:noFill/>
          <a:ln w="38100">
            <a:solidFill>
              <a:srgbClr val="009900"/>
            </a:solidFill>
          </a:ln>
        </p:spPr>
        <p:txBody>
          <a:bodyPr wrap="square" rtlCol="0">
            <a:spAutoFit/>
          </a:bodyPr>
          <a:lstStyle/>
          <a:p>
            <a:r>
              <a:rPr lang="en-US" sz="3200" b="1" dirty="0">
                <a:solidFill>
                  <a:srgbClr val="0070C0"/>
                </a:solidFill>
                <a:latin typeface="NikoshBAN" pitchFamily="2" charset="0"/>
                <a:cs typeface="NikoshBAN" pitchFamily="2" charset="0"/>
              </a:rPr>
              <a:t>১। </a:t>
            </a:r>
            <a:r>
              <a:rPr lang="bn-BD" sz="3200" dirty="0" smtClean="0">
                <a:latin typeface="NikoshBAN" panose="02000000000000000000" pitchFamily="2" charset="0"/>
                <a:cs typeface="NikoshBAN" panose="02000000000000000000" pitchFamily="2" charset="0"/>
              </a:rPr>
              <a:t>লেখক পরিচিতি জানতে পারবে</a:t>
            </a:r>
            <a:r>
              <a:rPr lang="bn-BD" sz="3200" b="1" dirty="0" smtClean="0">
                <a:solidFill>
                  <a:srgbClr val="0070C0"/>
                </a:solidFill>
                <a:latin typeface="NikoshBAN" pitchFamily="2" charset="0"/>
                <a:cs typeface="NikoshBAN" pitchFamily="2" charset="0"/>
              </a:rPr>
              <a:t>।</a:t>
            </a:r>
            <a:endParaRPr lang="en-US" sz="3200" b="1" dirty="0">
              <a:solidFill>
                <a:srgbClr val="0070C0"/>
              </a:solidFill>
              <a:latin typeface="NikoshBAN" pitchFamily="2" charset="0"/>
              <a:cs typeface="NikoshBAN" pitchFamily="2" charset="0"/>
            </a:endParaRPr>
          </a:p>
        </p:txBody>
      </p:sp>
      <p:sp>
        <p:nvSpPr>
          <p:cNvPr id="4" name="TextBox 3"/>
          <p:cNvSpPr txBox="1"/>
          <p:nvPr/>
        </p:nvSpPr>
        <p:spPr>
          <a:xfrm>
            <a:off x="272012" y="3438763"/>
            <a:ext cx="7833815" cy="584775"/>
          </a:xfrm>
          <a:prstGeom prst="rect">
            <a:avLst/>
          </a:prstGeom>
          <a:noFill/>
          <a:ln w="38100">
            <a:solidFill>
              <a:srgbClr val="009900"/>
            </a:solidFill>
          </a:ln>
        </p:spPr>
        <p:txBody>
          <a:bodyPr wrap="square" rtlCol="0">
            <a:spAutoFit/>
          </a:bodyPr>
          <a:lstStyle/>
          <a:p>
            <a:r>
              <a:rPr lang="en-US" sz="3200" b="1" dirty="0" smtClean="0">
                <a:solidFill>
                  <a:srgbClr val="0070C0"/>
                </a:solidFill>
                <a:latin typeface="NikoshBAN" pitchFamily="2" charset="0"/>
                <a:cs typeface="NikoshBAN" pitchFamily="2" charset="0"/>
              </a:rPr>
              <a:t>২। </a:t>
            </a:r>
            <a:r>
              <a:rPr lang="bn-BD" sz="3200" dirty="0" smtClean="0">
                <a:latin typeface="NikoshBAN" panose="02000000000000000000" pitchFamily="2" charset="0"/>
                <a:cs typeface="NikoshBAN" panose="02000000000000000000" pitchFamily="2" charset="0"/>
              </a:rPr>
              <a:t>নতুন শব্দের অর্থ জানতে পারবে।</a:t>
            </a:r>
            <a:endParaRPr lang="en-US" sz="3200" b="1" dirty="0">
              <a:solidFill>
                <a:srgbClr val="0070C0"/>
              </a:solidFill>
              <a:latin typeface="NikoshBAN" pitchFamily="2" charset="0"/>
              <a:cs typeface="NikoshBAN" pitchFamily="2" charset="0"/>
            </a:endParaRPr>
          </a:p>
        </p:txBody>
      </p:sp>
      <p:sp>
        <p:nvSpPr>
          <p:cNvPr id="5" name="TextBox 4"/>
          <p:cNvSpPr txBox="1"/>
          <p:nvPr/>
        </p:nvSpPr>
        <p:spPr>
          <a:xfrm>
            <a:off x="198120" y="4317154"/>
            <a:ext cx="8565389" cy="584775"/>
          </a:xfrm>
          <a:prstGeom prst="rect">
            <a:avLst/>
          </a:prstGeom>
          <a:noFill/>
          <a:ln w="38100">
            <a:solidFill>
              <a:srgbClr val="009900"/>
            </a:solidFill>
          </a:ln>
        </p:spPr>
        <p:txBody>
          <a:bodyPr wrap="square" rtlCol="0">
            <a:spAutoFit/>
          </a:bodyPr>
          <a:lstStyle/>
          <a:p>
            <a:r>
              <a:rPr lang="en-US" sz="3200" b="1" dirty="0">
                <a:solidFill>
                  <a:srgbClr val="0070C0"/>
                </a:solidFill>
                <a:latin typeface="NikoshBAN" pitchFamily="2" charset="0"/>
                <a:cs typeface="NikoshBAN" pitchFamily="2" charset="0"/>
              </a:rPr>
              <a:t>৩। </a:t>
            </a:r>
            <a:r>
              <a:rPr lang="bn-BD" sz="3200" dirty="0" smtClean="0">
                <a:latin typeface="NikoshBAN" panose="02000000000000000000" pitchFamily="2" charset="0"/>
                <a:cs typeface="NikoshBAN" panose="02000000000000000000" pitchFamily="2" charset="0"/>
              </a:rPr>
              <a:t>নিমগাছের ঔষুধি গুণ সম্পর্কে জানতে পারবে</a:t>
            </a:r>
            <a:r>
              <a:rPr lang="en-US" sz="3200" b="1" dirty="0" smtClean="0">
                <a:solidFill>
                  <a:srgbClr val="0070C0"/>
                </a:solidFill>
                <a:latin typeface="NikoshBAN" pitchFamily="2" charset="0"/>
                <a:cs typeface="NikoshBAN" pitchFamily="2" charset="0"/>
              </a:rPr>
              <a:t>।</a:t>
            </a:r>
            <a:endParaRPr lang="en-US" sz="3200" b="1" dirty="0">
              <a:solidFill>
                <a:srgbClr val="0070C0"/>
              </a:solidFill>
              <a:latin typeface="NikoshBAN" pitchFamily="2" charset="0"/>
              <a:cs typeface="NikoshBAN" pitchFamily="2" charset="0"/>
            </a:endParaRPr>
          </a:p>
        </p:txBody>
      </p:sp>
      <p:sp>
        <p:nvSpPr>
          <p:cNvPr id="6" name="TextBox 5"/>
          <p:cNvSpPr txBox="1"/>
          <p:nvPr/>
        </p:nvSpPr>
        <p:spPr>
          <a:xfrm>
            <a:off x="228600" y="5090160"/>
            <a:ext cx="11597640" cy="1415772"/>
          </a:xfrm>
          <a:prstGeom prst="rect">
            <a:avLst/>
          </a:prstGeom>
          <a:noFill/>
          <a:ln w="60325">
            <a:solidFill>
              <a:srgbClr val="00B050"/>
            </a:solidFill>
          </a:ln>
        </p:spPr>
        <p:txBody>
          <a:bodyPr wrap="square" rtlCol="0">
            <a:spAutoFit/>
          </a:bodyPr>
          <a:lstStyle/>
          <a:p>
            <a:pPr lvl="0"/>
            <a:r>
              <a:rPr lang="bn-BD" sz="3600" dirty="0" smtClean="0">
                <a:solidFill>
                  <a:srgbClr val="0070C0"/>
                </a:solidFill>
                <a:latin typeface="NikoshBAN" panose="02000000000000000000" pitchFamily="2" charset="0"/>
                <a:cs typeface="NikoshBAN" panose="02000000000000000000" pitchFamily="2" charset="0"/>
              </a:rPr>
              <a:t>৪।</a:t>
            </a:r>
            <a:r>
              <a:rPr lang="en-US" sz="3600" dirty="0" smtClean="0">
                <a:solidFill>
                  <a:srgbClr val="0070C0"/>
                </a:solidFill>
                <a:latin typeface="NikoshBAN" panose="02000000000000000000" pitchFamily="2" charset="0"/>
                <a:cs typeface="NikoshBAN" panose="02000000000000000000" pitchFamily="2" charset="0"/>
              </a:rPr>
              <a:t> </a:t>
            </a:r>
            <a:r>
              <a:rPr lang="bn-IN" sz="3200" dirty="0" smtClean="0">
                <a:latin typeface="NikoshBAN" pitchFamily="2" charset="0"/>
                <a:cs typeface="NikoshBAN" pitchFamily="2" charset="0"/>
              </a:rPr>
              <a:t>আমাদের </a:t>
            </a:r>
            <a:r>
              <a:rPr lang="bn-IN" sz="3200" dirty="0">
                <a:latin typeface="NikoshBAN" pitchFamily="2" charset="0"/>
                <a:cs typeface="NikoshBAN" pitchFamily="2" charset="0"/>
              </a:rPr>
              <a:t>সমাজের নিমগাছরুপি মানুষগুলোর প্রতি অমানবিক ব্যবহার সম্পর্কে জ্ঞান লাভ করবে। </a:t>
            </a:r>
            <a:endParaRPr lang="en-US" sz="2800" dirty="0">
              <a:latin typeface="NikoshBAN" pitchFamily="2" charset="0"/>
              <a:cs typeface="NikoshBAN" pitchFamily="2" charset="0"/>
            </a:endParaRPr>
          </a:p>
          <a:p>
            <a:endParaRPr lang="en-US" dirty="0"/>
          </a:p>
        </p:txBody>
      </p:sp>
      <p:sp>
        <p:nvSpPr>
          <p:cNvPr id="8" name="Bevel 7"/>
          <p:cNvSpPr/>
          <p:nvPr/>
        </p:nvSpPr>
        <p:spPr>
          <a:xfrm>
            <a:off x="3256767" y="37578"/>
            <a:ext cx="4546948" cy="1028580"/>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2700">
                  <a:solidFill>
                    <a:schemeClr val="accent1"/>
                  </a:solidFill>
                  <a:prstDash val="solid"/>
                </a:ln>
                <a:solidFill>
                  <a:srgbClr val="002060"/>
                </a:solidFill>
                <a:effectLst>
                  <a:outerShdw dist="38100" dir="2640000" algn="bl" rotWithShape="0">
                    <a:schemeClr val="accent1"/>
                  </a:outerShdw>
                </a:effectLst>
                <a:latin typeface="NikoshBAN" panose="02000000000000000000" pitchFamily="2" charset="0"/>
                <a:cs typeface="NikoshBAN" panose="02000000000000000000" pitchFamily="2" charset="0"/>
              </a:rPr>
              <a:t>শিখণফল</a:t>
            </a:r>
            <a:endParaRPr lang="en-US" sz="4400" dirty="0">
              <a:solidFill>
                <a:srgbClr val="002060"/>
              </a:solidFill>
            </a:endParaRPr>
          </a:p>
        </p:txBody>
      </p:sp>
    </p:spTree>
    <p:extLst>
      <p:ext uri="{BB962C8B-B14F-4D97-AF65-F5344CB8AC3E}">
        <p14:creationId xmlns:p14="http://schemas.microsoft.com/office/powerpoint/2010/main" val="3572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640" y="563880"/>
            <a:ext cx="10576560" cy="6432530"/>
          </a:xfrm>
          <a:prstGeom prst="rect">
            <a:avLst/>
          </a:prstGeom>
          <a:noFill/>
          <a:ln w="82550">
            <a:solidFill>
              <a:srgbClr val="00B050"/>
            </a:solidFill>
          </a:ln>
        </p:spPr>
        <p:txBody>
          <a:bodyPr wrap="square" rtlCol="0">
            <a:spAutoFit/>
          </a:bodyPr>
          <a:lstStyle/>
          <a:p>
            <a:pPr algn="just"/>
            <a:r>
              <a:rPr lang="en-US" sz="2800" dirty="0">
                <a:solidFill>
                  <a:srgbClr val="00B0F0"/>
                </a:solidFill>
                <a:latin typeface="NikoshBAN" panose="02000000000000000000" pitchFamily="2" charset="0"/>
                <a:cs typeface="NikoshBAN" panose="02000000000000000000" pitchFamily="2" charset="0"/>
              </a:rPr>
              <a:t>[</a:t>
            </a:r>
            <a:r>
              <a:rPr lang="bn-IN" sz="2800" dirty="0">
                <a:solidFill>
                  <a:srgbClr val="00B0F0"/>
                </a:solidFill>
                <a:latin typeface="NikoshBAN" panose="02000000000000000000" pitchFamily="2" charset="0"/>
                <a:cs typeface="NikoshBAN" panose="02000000000000000000" pitchFamily="2" charset="0"/>
              </a:rPr>
              <a:t>লেখক পরিচিতিঃ </a:t>
            </a:r>
            <a:r>
              <a:rPr lang="bn-IN" sz="2800" dirty="0">
                <a:latin typeface="NikoshBAN" panose="02000000000000000000" pitchFamily="2" charset="0"/>
                <a:cs typeface="NikoshBAN" panose="02000000000000000000" pitchFamily="2" charset="0"/>
              </a:rPr>
              <a:t>প্রকৃত নাম বলাইচাঁদ মুখোপাধ্যায়</a:t>
            </a:r>
            <a:r>
              <a:rPr lang="hi-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বি</a:t>
            </a:r>
            <a:r>
              <a:rPr lang="bn-BD" sz="2800" dirty="0" smtClean="0">
                <a:latin typeface="NikoshBAN" panose="02000000000000000000" pitchFamily="2" charset="0"/>
                <a:cs typeface="NikoshBAN" panose="02000000000000000000" pitchFamily="2" charset="0"/>
              </a:rPr>
              <a:t>হা</a:t>
            </a:r>
            <a:r>
              <a:rPr lang="bn-IN" sz="2800" dirty="0" smtClean="0">
                <a:latin typeface="NikoshBAN" panose="02000000000000000000" pitchFamily="2" charset="0"/>
                <a:cs typeface="NikoshBAN" panose="02000000000000000000" pitchFamily="2" charset="0"/>
              </a:rPr>
              <a:t>রের </a:t>
            </a:r>
            <a:r>
              <a:rPr lang="bn-IN" sz="2800" dirty="0">
                <a:latin typeface="NikoshBAN" panose="02000000000000000000" pitchFamily="2" charset="0"/>
                <a:cs typeface="NikoshBAN" panose="02000000000000000000" pitchFamily="2" charset="0"/>
              </a:rPr>
              <a:t>পূর্ণিয়ার অন্তর্গত মণিহার গ্রামে ১৮৯৯ সালের ১৯শে জুলাই তিনি জন্ম গ্রহণ করেন</a:t>
            </a:r>
            <a:r>
              <a:rPr lang="hi-IN"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তাঁর পিতা ডা</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সত্যনারায়ণ মুখোপাধ্যায়। বনফুল পূর্ণিয়ার সাহেবগঞ্জ ইংরেজি উচ্চ বিদ্যালয় থেকে ১৯১৮ সালে ম্যাট্রিক</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হাজারীবাগের সেন্ট কলম্বাস কলেজ থেকে ১৯২০ সালে আই</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এসসি এবং ১৯২৭ সালে পাটনা মেডিক্যাল কলেজ থেকে এম</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পাশ করেন। </a:t>
            </a:r>
            <a:r>
              <a:rPr lang="bn-IN" sz="2800" dirty="0" smtClean="0">
                <a:latin typeface="NikoshBAN" panose="02000000000000000000" pitchFamily="2" charset="0"/>
                <a:cs typeface="NikoshBAN" panose="02000000000000000000" pitchFamily="2" charset="0"/>
              </a:rPr>
              <a:t>মে</a:t>
            </a:r>
            <a:r>
              <a:rPr lang="bn-BD" sz="2800" dirty="0" smtClean="0">
                <a:latin typeface="NikoshBAN" panose="02000000000000000000" pitchFamily="2" charset="0"/>
                <a:cs typeface="NikoshBAN" panose="02000000000000000000" pitchFamily="2" charset="0"/>
              </a:rPr>
              <a:t>ডি</a:t>
            </a:r>
            <a:r>
              <a:rPr lang="bn-IN" sz="2800" dirty="0" smtClean="0">
                <a:latin typeface="NikoshBAN" panose="02000000000000000000" pitchFamily="2" charset="0"/>
                <a:cs typeface="NikoshBAN" panose="02000000000000000000" pitchFamily="2" charset="0"/>
              </a:rPr>
              <a:t>ক্যাল </a:t>
            </a:r>
            <a:r>
              <a:rPr lang="bn-IN" sz="2800" dirty="0">
                <a:latin typeface="NikoshBAN" panose="02000000000000000000" pitchFamily="2" charset="0"/>
                <a:cs typeface="NikoshBAN" panose="02000000000000000000" pitchFamily="2" charset="0"/>
              </a:rPr>
              <a:t>অফিসার পদে চাকরির মাধ্যমে বনফুলের কর্মজীবন </a:t>
            </a:r>
            <a:r>
              <a:rPr lang="bn-IN" sz="2800" dirty="0" smtClean="0">
                <a:latin typeface="NikoshBAN" panose="02000000000000000000" pitchFamily="2" charset="0"/>
                <a:cs typeface="NikoshBAN" panose="02000000000000000000" pitchFamily="2" charset="0"/>
              </a:rPr>
              <a:t>শুরু</a:t>
            </a:r>
            <a:r>
              <a:rPr lang="bn-BD" sz="2800" dirty="0" smtClean="0">
                <a:latin typeface="NikoshBAN" panose="02000000000000000000" pitchFamily="2" charset="0"/>
                <a:cs typeface="NikoshBAN" panose="02000000000000000000" pitchFamily="2" charset="0"/>
              </a:rPr>
              <a:t> হয়</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১৯১৮ সালে ‘শনিবারের চিঠি’তে ব্যঙ্গ-কবিতা প্যারোডি লিখে তাঁর সাহিত্য অঙ্গনে প্রবেশ। ‘প্রবাসী’ পত্রিকায় তিনি একপাতা-আধপাতার গল্প লিখতেন। </a:t>
            </a:r>
            <a:r>
              <a:rPr lang="bn-IN" sz="2800" dirty="0" smtClean="0">
                <a:latin typeface="NikoshBAN" panose="02000000000000000000" pitchFamily="2" charset="0"/>
                <a:cs typeface="NikoshBAN" panose="02000000000000000000" pitchFamily="2" charset="0"/>
              </a:rPr>
              <a:t>গল্পগু</a:t>
            </a:r>
            <a:r>
              <a:rPr lang="bn-BD" sz="2800" dirty="0" smtClean="0">
                <a:latin typeface="NikoshBAN" panose="02000000000000000000" pitchFamily="2" charset="0"/>
                <a:cs typeface="NikoshBAN" panose="02000000000000000000" pitchFamily="2" charset="0"/>
              </a:rPr>
              <a:t>লো</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আকারে ক্ষুদ্র, অথচ বক্তব্যে তাৎপর্যপূর্ণ। তাঁর উল্লেখযোগ্য গল্পগ্রন্থঃ বনফুলের গল্প, বনফুলের আরো গল্প, বাহুল্য, বিন্দুবিসর্গ, অনুগামিনী, তন্বী, ঊর্মীমালা, দূরবীন ইত্যাদি। বাস্তবজীবনে ও জ্ঞান-বিজ্ঞানের বিচিত্র উপাদান তাঁর গল্প ও উপন্যাসে নিপুনভাবে প্রকাশিত হয়েছে</a:t>
            </a:r>
            <a:r>
              <a:rPr lang="hi-IN"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বনফুলের উল্লেখযোগ্য উপন্যাস হলোঃ তৃণখন্ড, কিছুক্ষন, দ্বৈরধ, নির্মোক, সে ও আমি, জঙ্গম, অগ্নি ইত্যাদি। এছাড়াও  বনফুলের কবিতা, ব্যঙ্গ কবিতা, চতুর্দশপদী, জীবনী নাটক শ্রীমধুসূদন, বিদ্যাসাগর প্রভৃতি তাঁর অনন্যসাধারণ সৃষ্টি। বিভিন্ন পুরস্কারসহ তিনি পদ্মভূষণ উপাধি লাভ করেন। ১৯৭৯ সালের ৯ই  ফেব্রুয়ারী বনফুল কলকাতায় মৃত্যুবরণ করেন।]   </a:t>
            </a:r>
            <a:endParaRPr lang="en-US" sz="2800" dirty="0">
              <a:latin typeface="NikoshBAN" panose="02000000000000000000" pitchFamily="2" charset="0"/>
              <a:cs typeface="NikoshBAN" panose="02000000000000000000" pitchFamily="2" charset="0"/>
            </a:endParaRPr>
          </a:p>
          <a:p>
            <a:pPr algn="just"/>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5299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2035" y="121023"/>
            <a:ext cx="3926541" cy="923330"/>
          </a:xfrm>
          <a:prstGeom prst="rect">
            <a:avLst/>
          </a:prstGeom>
          <a:solidFill>
            <a:schemeClr val="accent4"/>
          </a:solidFill>
        </p:spPr>
        <p:txBody>
          <a:bodyPr wrap="square">
            <a:spAutoFit/>
          </a:bodyPr>
          <a:lstStyle/>
          <a:p>
            <a:pPr algn="ctr"/>
            <a:r>
              <a:rPr lang="bn-BD" sz="5400" dirty="0" smtClean="0">
                <a:solidFill>
                  <a:srgbClr val="0070C0"/>
                </a:solidFill>
                <a:latin typeface="NikoshBAN" panose="02000000000000000000" pitchFamily="2" charset="0"/>
                <a:cs typeface="NikoshBAN" panose="02000000000000000000" pitchFamily="2" charset="0"/>
              </a:rPr>
              <a:t> একক কাজ</a:t>
            </a:r>
            <a:endParaRPr lang="en-US" sz="54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85" y="2819399"/>
            <a:ext cx="2166257" cy="2166257"/>
          </a:xfrm>
          <a:prstGeom prst="rect">
            <a:avLst/>
          </a:prstGeom>
        </p:spPr>
      </p:pic>
      <p:sp>
        <p:nvSpPr>
          <p:cNvPr id="4" name="Flowchart: Alternate Process 3"/>
          <p:cNvSpPr/>
          <p:nvPr/>
        </p:nvSpPr>
        <p:spPr>
          <a:xfrm>
            <a:off x="4700588" y="1161097"/>
            <a:ext cx="3108960" cy="7772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2800" dirty="0" smtClean="0">
                <a:solidFill>
                  <a:schemeClr val="tx1"/>
                </a:solidFill>
                <a:latin typeface="NikoshBAN" panose="02000000000000000000" pitchFamily="2" charset="0"/>
                <a:cs typeface="NikoshBAN" panose="02000000000000000000" pitchFamily="2" charset="0"/>
              </a:rPr>
              <a:t>১৯ জুলাই ১৮৯৯</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Down Arrow 4"/>
          <p:cNvSpPr/>
          <p:nvPr/>
        </p:nvSpPr>
        <p:spPr>
          <a:xfrm>
            <a:off x="5681661" y="1928813"/>
            <a:ext cx="1147763" cy="88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solidFill>
                  <a:schemeClr val="tx1"/>
                </a:solidFill>
                <a:latin typeface="NikoshBAN" panose="02000000000000000000" pitchFamily="2" charset="0"/>
                <a:cs typeface="NikoshBAN" panose="02000000000000000000" pitchFamily="2" charset="0"/>
              </a:rPr>
              <a:t>জন্মঃ</a:t>
            </a:r>
            <a:endParaRPr lang="en-US" dirty="0"/>
          </a:p>
        </p:txBody>
      </p:sp>
      <p:sp>
        <p:nvSpPr>
          <p:cNvPr id="6" name="Flowchart: Alternate Process 5"/>
          <p:cNvSpPr/>
          <p:nvPr/>
        </p:nvSpPr>
        <p:spPr>
          <a:xfrm>
            <a:off x="826770" y="4380547"/>
            <a:ext cx="3108960" cy="975360"/>
          </a:xfrm>
          <a:prstGeom prst="flowChartAlternateProcess">
            <a:avLst/>
          </a:prstGeom>
          <a:solidFill>
            <a:srgbClr val="E93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anose="02000000000000000000" pitchFamily="2" charset="0"/>
                <a:cs typeface="NikoshBAN" panose="02000000000000000000" pitchFamily="2" charset="0"/>
              </a:rPr>
              <a:t>তৃণখন্ড,  কিছুক্ষণ</a:t>
            </a:r>
            <a:endParaRPr lang="bn-BD" sz="2800" dirty="0">
              <a:solidFill>
                <a:schemeClr val="tx1"/>
              </a:solidFill>
              <a:latin typeface="NikoshBAN" panose="02000000000000000000" pitchFamily="2" charset="0"/>
              <a:cs typeface="NikoshBAN" panose="02000000000000000000" pitchFamily="2" charset="0"/>
            </a:endParaRPr>
          </a:p>
        </p:txBody>
      </p:sp>
      <p:sp>
        <p:nvSpPr>
          <p:cNvPr id="7" name="Flowchart: Alternate Process 6"/>
          <p:cNvSpPr/>
          <p:nvPr/>
        </p:nvSpPr>
        <p:spPr>
          <a:xfrm>
            <a:off x="926951" y="2065469"/>
            <a:ext cx="3108960" cy="1219200"/>
          </a:xfrm>
          <a:prstGeom prst="flowChartAlternateProcess">
            <a:avLst/>
          </a:prstGeom>
          <a:solidFill>
            <a:srgbClr val="E93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৯ফেব্রু  ১৯৭৯</a:t>
            </a:r>
            <a:endParaRPr lang="bn-BD" sz="3200" dirty="0">
              <a:solidFill>
                <a:schemeClr val="tx1"/>
              </a:solidFill>
              <a:latin typeface="NikoshBAN" panose="02000000000000000000" pitchFamily="2" charset="0"/>
              <a:cs typeface="NikoshBAN" panose="02000000000000000000" pitchFamily="2" charset="0"/>
            </a:endParaRPr>
          </a:p>
          <a:p>
            <a:pPr algn="ctr"/>
            <a:r>
              <a:rPr lang="bn-BD" sz="3200" dirty="0">
                <a:solidFill>
                  <a:schemeClr val="tx1"/>
                </a:solidFill>
                <a:latin typeface="NikoshBAN" panose="02000000000000000000" pitchFamily="2" charset="0"/>
                <a:cs typeface="NikoshBAN" panose="02000000000000000000" pitchFamily="2" charset="0"/>
              </a:rPr>
              <a:t>কলকাতা</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Flowchart: Alternate Process 7"/>
          <p:cNvSpPr/>
          <p:nvPr/>
        </p:nvSpPr>
        <p:spPr>
          <a:xfrm>
            <a:off x="8455341" y="2546985"/>
            <a:ext cx="3108960" cy="777240"/>
          </a:xfrm>
          <a:prstGeom prst="flowChartAlternateProcess">
            <a:avLst/>
          </a:prstGeom>
          <a:solidFill>
            <a:srgbClr val="E93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4000" dirty="0" smtClean="0">
                <a:solidFill>
                  <a:schemeClr val="tx1"/>
                </a:solidFill>
                <a:latin typeface="NikoshBAN" panose="02000000000000000000" pitchFamily="2" charset="0"/>
                <a:cs typeface="NikoshBAN" panose="02000000000000000000" pitchFamily="2" charset="0"/>
              </a:rPr>
              <a:t>বনফুল</a:t>
            </a:r>
            <a:endParaRPr lang="en-US" sz="4000" dirty="0">
              <a:solidFill>
                <a:schemeClr val="tx1"/>
              </a:solidFill>
              <a:latin typeface="NikoshBAN" panose="02000000000000000000" pitchFamily="2" charset="0"/>
              <a:cs typeface="NikoshBAN" panose="02000000000000000000" pitchFamily="2" charset="0"/>
            </a:endParaRPr>
          </a:p>
        </p:txBody>
      </p:sp>
      <p:sp>
        <p:nvSpPr>
          <p:cNvPr id="9" name="Flowchart: Alternate Process 8"/>
          <p:cNvSpPr/>
          <p:nvPr/>
        </p:nvSpPr>
        <p:spPr>
          <a:xfrm>
            <a:off x="893445" y="3438525"/>
            <a:ext cx="3108960" cy="7772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2400" dirty="0" smtClean="0">
                <a:solidFill>
                  <a:schemeClr val="tx1"/>
                </a:solidFill>
                <a:latin typeface="NikoshBAN" panose="02000000000000000000" pitchFamily="2" charset="0"/>
                <a:cs typeface="NikoshBAN" panose="02000000000000000000" pitchFamily="2" charset="0"/>
              </a:rPr>
              <a:t>শ্রীমধুসূদন, বিদ্যাসাগর</a:t>
            </a:r>
            <a:r>
              <a:rPr lang="bn-BD" sz="1600" dirty="0">
                <a:solidFill>
                  <a:schemeClr val="tx1"/>
                </a:solidFill>
              </a:rPr>
              <a:t>,</a:t>
            </a:r>
          </a:p>
        </p:txBody>
      </p:sp>
      <p:sp>
        <p:nvSpPr>
          <p:cNvPr id="10" name="Flowchart: Alternate Process 9"/>
          <p:cNvSpPr/>
          <p:nvPr/>
        </p:nvSpPr>
        <p:spPr>
          <a:xfrm>
            <a:off x="8184833" y="4420552"/>
            <a:ext cx="3108960" cy="777240"/>
          </a:xfrm>
          <a:prstGeom prst="flowChartAlternateProcess">
            <a:avLst/>
          </a:prstGeom>
          <a:solidFill>
            <a:srgbClr val="E93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anose="02000000000000000000" pitchFamily="2" charset="0"/>
                <a:cs typeface="NikoshBAN" panose="02000000000000000000" pitchFamily="2" charset="0"/>
              </a:rPr>
              <a:t>বিন্দু   বিসর্গ,   তন্বী</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Flowchart: Alternate Process 10"/>
          <p:cNvSpPr/>
          <p:nvPr/>
        </p:nvSpPr>
        <p:spPr>
          <a:xfrm>
            <a:off x="4382451" y="5952173"/>
            <a:ext cx="3547111" cy="7772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2400" dirty="0" smtClean="0">
                <a:solidFill>
                  <a:schemeClr val="tx1"/>
                </a:solidFill>
                <a:latin typeface="NikoshBAN" panose="02000000000000000000" pitchFamily="2" charset="0"/>
                <a:cs typeface="NikoshBAN" panose="02000000000000000000" pitchFamily="2" charset="0"/>
              </a:rPr>
              <a:t>সাত </a:t>
            </a:r>
            <a:r>
              <a:rPr lang="bn-BD" sz="2400" dirty="0">
                <a:solidFill>
                  <a:schemeClr val="tx1"/>
                </a:solidFill>
                <a:latin typeface="NikoshBAN" panose="02000000000000000000" pitchFamily="2" charset="0"/>
                <a:cs typeface="NikoshBAN" panose="02000000000000000000" pitchFamily="2" charset="0"/>
              </a:rPr>
              <a:t>সমুদ্র </a:t>
            </a:r>
            <a:r>
              <a:rPr lang="bn-BD" sz="2400" dirty="0" smtClean="0">
                <a:solidFill>
                  <a:schemeClr val="tx1"/>
                </a:solidFill>
                <a:latin typeface="NikoshBAN" panose="02000000000000000000" pitchFamily="2" charset="0"/>
                <a:cs typeface="NikoshBAN" panose="02000000000000000000" pitchFamily="2" charset="0"/>
              </a:rPr>
              <a:t>তেরোনদী, আকাশবাসী</a:t>
            </a:r>
            <a:endParaRPr lang="en-US" sz="2400" dirty="0">
              <a:solidFill>
                <a:schemeClr val="tx1"/>
              </a:solidFill>
              <a:latin typeface="NikoshBAN" panose="02000000000000000000" pitchFamily="2" charset="0"/>
              <a:cs typeface="NikoshBAN" panose="02000000000000000000" pitchFamily="2" charset="0"/>
            </a:endParaRPr>
          </a:p>
        </p:txBody>
      </p:sp>
      <p:sp>
        <p:nvSpPr>
          <p:cNvPr id="14" name="Flowchart: Alternate Process 13"/>
          <p:cNvSpPr/>
          <p:nvPr/>
        </p:nvSpPr>
        <p:spPr>
          <a:xfrm>
            <a:off x="8385810" y="3501390"/>
            <a:ext cx="3108960" cy="7772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anose="02000000000000000000" pitchFamily="2" charset="0"/>
                <a:cs typeface="NikoshBAN" panose="02000000000000000000" pitchFamily="2" charset="0"/>
              </a:rPr>
              <a:t>মেডিক্যাল অফিসার</a:t>
            </a:r>
            <a:endParaRPr lang="bn-BD" sz="2800" dirty="0">
              <a:solidFill>
                <a:schemeClr val="tx1"/>
              </a:solidFill>
              <a:latin typeface="NikoshBAN" panose="02000000000000000000" pitchFamily="2" charset="0"/>
              <a:cs typeface="NikoshBAN" panose="02000000000000000000" pitchFamily="2" charset="0"/>
            </a:endParaRPr>
          </a:p>
        </p:txBody>
      </p:sp>
      <p:sp>
        <p:nvSpPr>
          <p:cNvPr id="12" name="Up Arrow 11"/>
          <p:cNvSpPr/>
          <p:nvPr/>
        </p:nvSpPr>
        <p:spPr>
          <a:xfrm>
            <a:off x="5414962" y="4872035"/>
            <a:ext cx="1343026" cy="11144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anose="02000000000000000000" pitchFamily="2" charset="0"/>
                <a:cs typeface="NikoshBAN" panose="02000000000000000000" pitchFamily="2" charset="0"/>
              </a:rPr>
              <a:t>রচনাবলিঃ</a:t>
            </a:r>
            <a:endParaRPr lang="en-US" sz="2000" dirty="0">
              <a:solidFill>
                <a:schemeClr val="tx1"/>
              </a:solidFill>
              <a:latin typeface="NikoshBAN" panose="02000000000000000000" pitchFamily="2" charset="0"/>
              <a:cs typeface="NikoshBAN" panose="02000000000000000000" pitchFamily="2" charset="0"/>
            </a:endParaRPr>
          </a:p>
          <a:p>
            <a:pPr algn="ctr"/>
            <a:endParaRPr lang="en-US" sz="1400" dirty="0"/>
          </a:p>
        </p:txBody>
      </p:sp>
      <p:sp>
        <p:nvSpPr>
          <p:cNvPr id="13" name="Left Arrow 12"/>
          <p:cNvSpPr/>
          <p:nvPr/>
        </p:nvSpPr>
        <p:spPr>
          <a:xfrm>
            <a:off x="7129462" y="3400425"/>
            <a:ext cx="1271588" cy="6572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anose="02000000000000000000" pitchFamily="2" charset="0"/>
                <a:cs typeface="NikoshBAN" panose="02000000000000000000" pitchFamily="2" charset="0"/>
              </a:rPr>
              <a:t>কর্মজীবনঃ</a:t>
            </a:r>
            <a:endParaRPr lang="en-US" sz="2000" dirty="0"/>
          </a:p>
        </p:txBody>
      </p:sp>
      <p:sp>
        <p:nvSpPr>
          <p:cNvPr id="15" name="Left Arrow 14"/>
          <p:cNvSpPr/>
          <p:nvPr/>
        </p:nvSpPr>
        <p:spPr>
          <a:xfrm>
            <a:off x="7210425" y="2628901"/>
            <a:ext cx="1233488" cy="623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ছদ্মনামঃ</a:t>
            </a:r>
            <a:endParaRPr lang="en-US" sz="2400" dirty="0"/>
          </a:p>
        </p:txBody>
      </p:sp>
      <p:sp>
        <p:nvSpPr>
          <p:cNvPr id="16" name="Left Arrow 15"/>
          <p:cNvSpPr/>
          <p:nvPr/>
        </p:nvSpPr>
        <p:spPr>
          <a:xfrm>
            <a:off x="7062786" y="4429127"/>
            <a:ext cx="1181101" cy="6334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anose="02000000000000000000" pitchFamily="2" charset="0"/>
                <a:cs typeface="NikoshBAN" panose="02000000000000000000" pitchFamily="2" charset="0"/>
              </a:rPr>
              <a:t>গ্রন্থঃ</a:t>
            </a:r>
            <a:endParaRPr lang="en-US" sz="2800" dirty="0"/>
          </a:p>
        </p:txBody>
      </p:sp>
      <p:sp>
        <p:nvSpPr>
          <p:cNvPr id="17" name="Right Arrow 16"/>
          <p:cNvSpPr/>
          <p:nvPr/>
        </p:nvSpPr>
        <p:spPr>
          <a:xfrm>
            <a:off x="4029075" y="2471738"/>
            <a:ext cx="1157287" cy="657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মৃত্যুঃ</a:t>
            </a:r>
            <a:endParaRPr lang="en-US" sz="2400" dirty="0"/>
          </a:p>
        </p:txBody>
      </p:sp>
      <p:sp>
        <p:nvSpPr>
          <p:cNvPr id="18" name="Right Arrow 17"/>
          <p:cNvSpPr/>
          <p:nvPr/>
        </p:nvSpPr>
        <p:spPr>
          <a:xfrm>
            <a:off x="3938589" y="4452938"/>
            <a:ext cx="1133474" cy="585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anose="02000000000000000000" pitchFamily="2" charset="0"/>
                <a:cs typeface="NikoshBAN" panose="02000000000000000000" pitchFamily="2" charset="0"/>
              </a:rPr>
              <a:t>উপন্যাসঃ </a:t>
            </a:r>
          </a:p>
        </p:txBody>
      </p:sp>
      <p:sp>
        <p:nvSpPr>
          <p:cNvPr id="19" name="Right Arrow 18"/>
          <p:cNvSpPr/>
          <p:nvPr/>
        </p:nvSpPr>
        <p:spPr>
          <a:xfrm>
            <a:off x="3962400" y="3562351"/>
            <a:ext cx="1081087" cy="585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নাটকঃ</a:t>
            </a:r>
            <a:endParaRPr lang="en-US" sz="2400" dirty="0"/>
          </a:p>
        </p:txBody>
      </p:sp>
    </p:spTree>
    <p:extLst>
      <p:ext uri="{BB962C8B-B14F-4D97-AF65-F5344CB8AC3E}">
        <p14:creationId xmlns:p14="http://schemas.microsoft.com/office/powerpoint/2010/main" val="42483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fill="hold"/>
                                        <p:tgtEl>
                                          <p:spTgt spid="6"/>
                                        </p:tgtEl>
                                        <p:attrNameLst>
                                          <p:attrName>ppt_x</p:attrName>
                                        </p:attrNameLst>
                                      </p:cBhvr>
                                      <p:tavLst>
                                        <p:tav tm="0">
                                          <p:val>
                                            <p:strVal val="#ppt_x"/>
                                          </p:val>
                                        </p:tav>
                                        <p:tav tm="100000">
                                          <p:val>
                                            <p:strVal val="#ppt_x"/>
                                          </p:val>
                                        </p:tav>
                                      </p:tavLst>
                                    </p:anim>
                                    <p:anim calcmode="lin" valueType="num">
                                      <p:cBhvr additive="base">
                                        <p:cTn id="8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ppt_x"/>
                                          </p:val>
                                        </p:tav>
                                        <p:tav tm="100000">
                                          <p:val>
                                            <p:strVal val="#ppt_x"/>
                                          </p:val>
                                        </p:tav>
                                      </p:tavLst>
                                    </p:anim>
                                    <p:anim calcmode="lin" valueType="num">
                                      <p:cBhvr additive="base">
                                        <p:cTn id="9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ppt_x"/>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ppt_x"/>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additive="base">
                                        <p:cTn id="108" dur="500" fill="hold"/>
                                        <p:tgtEl>
                                          <p:spTgt spid="7"/>
                                        </p:tgtEl>
                                        <p:attrNameLst>
                                          <p:attrName>ppt_x</p:attrName>
                                        </p:attrNameLst>
                                      </p:cBhvr>
                                      <p:tavLst>
                                        <p:tav tm="0">
                                          <p:val>
                                            <p:strVal val="#ppt_x"/>
                                          </p:val>
                                        </p:tav>
                                        <p:tav tm="100000">
                                          <p:val>
                                            <p:strVal val="#ppt_x"/>
                                          </p:val>
                                        </p:tav>
                                      </p:tavLst>
                                    </p:anim>
                                    <p:anim calcmode="lin" valueType="num">
                                      <p:cBhvr additive="base">
                                        <p:cTn id="10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4" grpId="0" animBg="1"/>
      <p:bldP spid="12" grpId="0" animBg="1"/>
      <p:bldP spid="13"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TotalTime>
  <Words>782</Words>
  <Application>Microsoft Office PowerPoint</Application>
  <PresentationFormat>Widescreen</PresentationFormat>
  <Paragraphs>166</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SABUJ</dc:creator>
  <cp:lastModifiedBy>SABUJ</cp:lastModifiedBy>
  <cp:revision>89</cp:revision>
  <dcterms:created xsi:type="dcterms:W3CDTF">2020-08-30T13:58:02Z</dcterms:created>
  <dcterms:modified xsi:type="dcterms:W3CDTF">2020-09-03T16:44:59Z</dcterms:modified>
</cp:coreProperties>
</file>