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84" r:id="rId10"/>
    <p:sldId id="265" r:id="rId11"/>
    <p:sldId id="266" r:id="rId12"/>
    <p:sldId id="281" r:id="rId13"/>
    <p:sldId id="268" r:id="rId14"/>
    <p:sldId id="269" r:id="rId15"/>
    <p:sldId id="270" r:id="rId16"/>
    <p:sldId id="274" r:id="rId17"/>
    <p:sldId id="275" r:id="rId18"/>
    <p:sldId id="282" r:id="rId19"/>
    <p:sldId id="276" r:id="rId20"/>
    <p:sldId id="280" r:id="rId21"/>
    <p:sldId id="285" r:id="rId22"/>
    <p:sldId id="286" r:id="rId23"/>
  </p:sldIdLst>
  <p:sldSz cx="18288000" cy="91440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558" y="48"/>
      </p:cViewPr>
      <p:guideLst>
        <p:guide orient="horz" pos="288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40569"/>
            <a:ext cx="155448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81600"/>
            <a:ext cx="12801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66187"/>
            <a:ext cx="41148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66187"/>
            <a:ext cx="120396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5875867"/>
            <a:ext cx="155448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3875620"/>
            <a:ext cx="15544800" cy="200024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3"/>
            <a:ext cx="80772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133603"/>
            <a:ext cx="80772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6817"/>
            <a:ext cx="8080376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899833"/>
            <a:ext cx="8080376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046817"/>
            <a:ext cx="8083551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2899833"/>
            <a:ext cx="8083551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4067"/>
            <a:ext cx="6016627" cy="15494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1" y="364069"/>
            <a:ext cx="10223500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913469"/>
            <a:ext cx="6016627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6400802"/>
            <a:ext cx="10972800" cy="75565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17033"/>
            <a:ext cx="109728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156453"/>
            <a:ext cx="109728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66184"/>
            <a:ext cx="16459200" cy="1524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33603"/>
            <a:ext cx="16459200" cy="6034617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8475136"/>
            <a:ext cx="42672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8475136"/>
            <a:ext cx="57912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8475136"/>
            <a:ext cx="42672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905000" y="-180693"/>
            <a:ext cx="14478000" cy="1349633"/>
          </a:xfrm>
          <a:prstGeom prst="horizontalScroll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বাংলাদেশ ও বিশ্ব পরিচয়ের পাঠে স্বাগতম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47408-743E-48ED-A95D-FA090FB0F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70" y="1143000"/>
            <a:ext cx="14478000" cy="800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mplate_main(3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39D410D2-B28A-4D55-8728-754F7EB7EADD}"/>
              </a:ext>
            </a:extLst>
          </p:cNvPr>
          <p:cNvSpPr/>
          <p:nvPr/>
        </p:nvSpPr>
        <p:spPr>
          <a:xfrm>
            <a:off x="3314669" y="131151"/>
            <a:ext cx="12192000" cy="1555909"/>
          </a:xfrm>
          <a:prstGeom prst="downArrowCallout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E5E8B6-0130-4869-B7D2-E65FCD1A8B77}"/>
              </a:ext>
            </a:extLst>
          </p:cNvPr>
          <p:cNvGrpSpPr/>
          <p:nvPr/>
        </p:nvGrpSpPr>
        <p:grpSpPr>
          <a:xfrm>
            <a:off x="1676400" y="1676400"/>
            <a:ext cx="15087600" cy="5257800"/>
            <a:chOff x="460226" y="1853827"/>
            <a:chExt cx="9924659" cy="35588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101B71-DEAB-460C-859D-C0D30C2D64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26"/>
            <a:stretch/>
          </p:blipFill>
          <p:spPr>
            <a:xfrm>
              <a:off x="6184490" y="1853827"/>
              <a:ext cx="4200395" cy="355882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4BB8FD-15BE-4FA6-9317-B208288C4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26" y="1853827"/>
              <a:ext cx="5724264" cy="355883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EF561ED-FC87-4BA7-9949-0E565A320D42}"/>
              </a:ext>
            </a:extLst>
          </p:cNvPr>
          <p:cNvSpPr/>
          <p:nvPr/>
        </p:nvSpPr>
        <p:spPr>
          <a:xfrm>
            <a:off x="7549776" y="7365246"/>
            <a:ext cx="4200395" cy="58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গণ অভ্যুত্থান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27ED90-BE9F-4728-82FF-E8EDAEED6AF0}"/>
              </a:ext>
            </a:extLst>
          </p:cNvPr>
          <p:cNvSpPr txBox="1"/>
          <p:nvPr/>
        </p:nvSpPr>
        <p:spPr>
          <a:xfrm>
            <a:off x="2296673" y="8201933"/>
            <a:ext cx="1470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গ্রেফতারের প্রতিবাদে ছাত্র সহ সকল জনতা আন্দোলন শুরু করে ,ফলে গণ অভ্যুত্থানের রুপ নেয় 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mplate_main(3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8" name="Cylinder 7">
            <a:extLst>
              <a:ext uri="{FF2B5EF4-FFF2-40B4-BE49-F238E27FC236}">
                <a16:creationId xmlns:a16="http://schemas.microsoft.com/office/drawing/2014/main" id="{536C5F7D-AB0A-4B0D-9AC4-BEC04534EE91}"/>
              </a:ext>
            </a:extLst>
          </p:cNvPr>
          <p:cNvSpPr/>
          <p:nvPr/>
        </p:nvSpPr>
        <p:spPr>
          <a:xfrm>
            <a:off x="4876800" y="0"/>
            <a:ext cx="9250376" cy="1614845"/>
          </a:xfrm>
          <a:prstGeom prst="can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A094A5-88C0-4663-839A-38F6D7D602C5}"/>
              </a:ext>
            </a:extLst>
          </p:cNvPr>
          <p:cNvGrpSpPr/>
          <p:nvPr/>
        </p:nvGrpSpPr>
        <p:grpSpPr>
          <a:xfrm>
            <a:off x="1866900" y="1752600"/>
            <a:ext cx="14554200" cy="4953000"/>
            <a:chOff x="106881" y="1536674"/>
            <a:chExt cx="11571414" cy="36131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388129-F811-4C9C-8A4E-DE0F6C086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68"/>
            <a:stretch/>
          </p:blipFill>
          <p:spPr>
            <a:xfrm>
              <a:off x="106881" y="1536674"/>
              <a:ext cx="2953704" cy="36131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6099BA-4142-4CF4-813C-AD987BD26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028" y="1536674"/>
              <a:ext cx="2765561" cy="36131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9EC754-1E99-4E6D-B704-C4F70A9AC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032" y="1536674"/>
              <a:ext cx="2964135" cy="36131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89E6B50-80E3-49D2-AE09-BAB2AE0F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4754" y="1536674"/>
              <a:ext cx="2663541" cy="36131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83F8D3-DB4B-48FA-9D1F-9710027F5776}"/>
              </a:ext>
            </a:extLst>
          </p:cNvPr>
          <p:cNvSpPr/>
          <p:nvPr/>
        </p:nvSpPr>
        <p:spPr>
          <a:xfrm>
            <a:off x="1866900" y="7391400"/>
            <a:ext cx="14897100" cy="151955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 অভ্যুত্থানে শহিদ হন ছাত্র শিক্ষক সহ অনেকেই ।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শহিদ হন - শহিদ আসাদ, শহিদ সার্জেন্ট জহুরুল হক, শহিদ শামসুজ্জোহা , শহিদ মতিউর। 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mplate_main(3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" y="-138767"/>
            <a:ext cx="18288000" cy="9143999"/>
          </a:xfrm>
          <a:prstGeom prst="rect">
            <a:avLst/>
          </a:prstGeom>
        </p:spPr>
      </p:pic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F14F5AFC-6790-497F-A070-03844EEAD3AD}"/>
              </a:ext>
            </a:extLst>
          </p:cNvPr>
          <p:cNvSpPr/>
          <p:nvPr/>
        </p:nvSpPr>
        <p:spPr>
          <a:xfrm>
            <a:off x="4518812" y="289072"/>
            <a:ext cx="9250376" cy="1555909"/>
          </a:xfrm>
          <a:prstGeom prst="downArrowCallout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আকটা ছবি দেখি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E0492-28AF-4CDE-AD74-810F2D0A5E86}"/>
              </a:ext>
            </a:extLst>
          </p:cNvPr>
          <p:cNvSpPr txBox="1"/>
          <p:nvPr/>
        </p:nvSpPr>
        <p:spPr>
          <a:xfrm>
            <a:off x="3167462" y="7988708"/>
            <a:ext cx="11969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ফলে আইয়্যুব খান পদত্যাগে বাধ্য হন , ইয়াহিয়া খান হন নতুন প্রেসিডেন্ট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5E9F51-3889-4C08-AA20-EC9E2164F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30926"/>
            <a:ext cx="3962400" cy="4885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84966-C6EF-498B-ABCE-022BC09E4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1630926"/>
            <a:ext cx="4504819" cy="49101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9ED476-1405-4791-841E-CB0CADBDC7FF}"/>
              </a:ext>
            </a:extLst>
          </p:cNvPr>
          <p:cNvSpPr/>
          <p:nvPr/>
        </p:nvSpPr>
        <p:spPr>
          <a:xfrm>
            <a:off x="1264920" y="6942706"/>
            <a:ext cx="3805084" cy="557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আইয়্যুব খান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5FA98F-F4E5-4B48-BA8A-B59C0ECA66AB}"/>
              </a:ext>
            </a:extLst>
          </p:cNvPr>
          <p:cNvSpPr/>
          <p:nvPr/>
        </p:nvSpPr>
        <p:spPr>
          <a:xfrm>
            <a:off x="12268199" y="6792353"/>
            <a:ext cx="4504819" cy="557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খান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main(4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4E3978-D12B-44E4-B110-572D0E85D732}"/>
              </a:ext>
            </a:extLst>
          </p:cNvPr>
          <p:cNvSpPr txBox="1"/>
          <p:nvPr/>
        </p:nvSpPr>
        <p:spPr>
          <a:xfrm>
            <a:off x="7086600" y="262592"/>
            <a:ext cx="5412657" cy="2085796"/>
          </a:xfrm>
          <a:prstGeom prst="horizontalScroll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FA6EAD-AEBE-4D62-AA51-B7EEC4F62798}"/>
              </a:ext>
            </a:extLst>
          </p:cNvPr>
          <p:cNvSpPr txBox="1"/>
          <p:nvPr/>
        </p:nvSpPr>
        <p:spPr>
          <a:xfrm>
            <a:off x="4192227" y="3733800"/>
            <a:ext cx="10744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১৯৭০ সালের নির্বাচনে কী ঘটেছিল ? </a:t>
            </a:r>
          </a:p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নির্বাচনের পর কী ঘটেছিল ?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mplate_main(3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12" name="Flowchart: Punched Tape 11">
            <a:extLst>
              <a:ext uri="{FF2B5EF4-FFF2-40B4-BE49-F238E27FC236}">
                <a16:creationId xmlns:a16="http://schemas.microsoft.com/office/drawing/2014/main" id="{89A383D0-2810-4919-B1F7-D0D68CE3E358}"/>
              </a:ext>
            </a:extLst>
          </p:cNvPr>
          <p:cNvSpPr/>
          <p:nvPr/>
        </p:nvSpPr>
        <p:spPr>
          <a:xfrm>
            <a:off x="4518811" y="-10344"/>
            <a:ext cx="9250376" cy="1683603"/>
          </a:xfrm>
          <a:prstGeom prst="flowChartPunchedTape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A5FC6C-26DE-4FD9-B300-DE09E4D35C8C}"/>
              </a:ext>
            </a:extLst>
          </p:cNvPr>
          <p:cNvSpPr txBox="1"/>
          <p:nvPr/>
        </p:nvSpPr>
        <p:spPr>
          <a:xfrm>
            <a:off x="2667000" y="8297015"/>
            <a:ext cx="1333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 আওয়ামী লীগ জয় লাভ করলেও ইয়াহিয়া খান সরকার গঠন করতে দেইনি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4CCB18-A9AF-4E8B-8083-DC397BD4F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13" y="1980808"/>
            <a:ext cx="6368772" cy="5182384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09FA13-80D2-4F20-A7B2-7CD429382EC2}"/>
              </a:ext>
            </a:extLst>
          </p:cNvPr>
          <p:cNvSpPr/>
          <p:nvPr/>
        </p:nvSpPr>
        <p:spPr>
          <a:xfrm>
            <a:off x="5152489" y="7573142"/>
            <a:ext cx="752582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নির্বাচনে বঙ্গবন্ধুর জয়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main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9" name="Cube 8">
            <a:extLst>
              <a:ext uri="{FF2B5EF4-FFF2-40B4-BE49-F238E27FC236}">
                <a16:creationId xmlns:a16="http://schemas.microsoft.com/office/drawing/2014/main" id="{16519EEA-12BB-4A63-90A1-57A3936DFF26}"/>
              </a:ext>
            </a:extLst>
          </p:cNvPr>
          <p:cNvSpPr/>
          <p:nvPr/>
        </p:nvSpPr>
        <p:spPr>
          <a:xfrm>
            <a:off x="4648200" y="217610"/>
            <a:ext cx="9250376" cy="1349633"/>
          </a:xfrm>
          <a:prstGeom prst="cube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1BC8AC-8802-4A26-AA6C-F4DD3C01F0E0}"/>
              </a:ext>
            </a:extLst>
          </p:cNvPr>
          <p:cNvSpPr txBox="1"/>
          <p:nvPr/>
        </p:nvSpPr>
        <p:spPr>
          <a:xfrm>
            <a:off x="2667000" y="8218504"/>
            <a:ext cx="138684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পূর্ব পাকিস্থানে হরতাল-অবরোধ শুরু হয় । মানুষের মধ্যে স্বাধীনতার চেতনা সৃষ্টি হয়।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6D79F6-927A-49BB-AA5B-77429920230B}"/>
              </a:ext>
            </a:extLst>
          </p:cNvPr>
          <p:cNvGrpSpPr/>
          <p:nvPr/>
        </p:nvGrpSpPr>
        <p:grpSpPr>
          <a:xfrm>
            <a:off x="2895600" y="2095500"/>
            <a:ext cx="13411200" cy="5676900"/>
            <a:chOff x="1329813" y="1622323"/>
            <a:chExt cx="8846574" cy="33992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E4B8CB-AB7D-45B0-880D-36199B9AC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848" y="1622323"/>
              <a:ext cx="5551539" cy="3399204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3ADDA9A-B642-484A-A195-4F6E025CC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813" y="1622323"/>
              <a:ext cx="3295035" cy="3399204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main(4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0"/>
            <a:ext cx="6400800" cy="94065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চলো সবাই আমরা আজকের পাঠটি শুনি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" y="1302841"/>
            <a:ext cx="176022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১৯৫৪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শাসকগোষ্ঠী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১৯৬৬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উথাপন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একারণে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আগরতলা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গ্রেফতারের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কারাবন্দীকে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অভ্যুথানে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৬৯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অভ্যুথান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অভ্যুথানের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পদত্যাগে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নিরঙ্কুশ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জয়লাভ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অসহযোগ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" name="69 gono ovyuthyan">
            <a:hlinkClick r:id="" action="ppaction://media"/>
            <a:extLst>
              <a:ext uri="{FF2B5EF4-FFF2-40B4-BE49-F238E27FC236}">
                <a16:creationId xmlns:a16="http://schemas.microsoft.com/office/drawing/2014/main" id="{5786A51F-9A64-4C1D-9145-4AE3397618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0800" y="82111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6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1066800" y="2895600"/>
            <a:ext cx="8229600" cy="6019800"/>
          </a:xfrm>
          <a:prstGeom prst="rightArrowCallou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 পাঠ্যবইয়ের 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৭৬</a:t>
            </a:r>
            <a:r>
              <a:rPr lang="bn-IN" sz="8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নং পৃষ্ঠাটি খু</a:t>
            </a:r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152400"/>
            <a:ext cx="5867400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ছাত্রছাত্রীদের নিরব পাঠ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s 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" y="0"/>
            <a:ext cx="4933950" cy="2819400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FAED6-3E73-4786-9481-7073AB448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200" y="1071880"/>
            <a:ext cx="6039784" cy="78435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main(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8" name="Down Ribbon 7"/>
          <p:cNvSpPr/>
          <p:nvPr/>
        </p:nvSpPr>
        <p:spPr>
          <a:xfrm>
            <a:off x="4495800" y="76200"/>
            <a:ext cx="9296400" cy="2514600"/>
          </a:xfrm>
          <a:prstGeom prst="ribbon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E1AE6F-6E60-4F25-85BA-22AE5D6F9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597" y="2971800"/>
            <a:ext cx="13994805" cy="39794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-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078D60-4E23-4623-96CA-A816CC56BC43}"/>
              </a:ext>
            </a:extLst>
          </p:cNvPr>
          <p:cNvSpPr txBox="1"/>
          <p:nvPr/>
        </p:nvSpPr>
        <p:spPr>
          <a:xfrm>
            <a:off x="5867026" y="348343"/>
            <a:ext cx="6934573" cy="1322308"/>
          </a:xfrm>
          <a:prstGeom prst="ribbon2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1BAA79-148D-4918-A8C6-B292D5FD5A98}"/>
              </a:ext>
            </a:extLst>
          </p:cNvPr>
          <p:cNvGrpSpPr/>
          <p:nvPr/>
        </p:nvGrpSpPr>
        <p:grpSpPr>
          <a:xfrm>
            <a:off x="2514599" y="2659388"/>
            <a:ext cx="4252687" cy="4427212"/>
            <a:chOff x="402044" y="2680460"/>
            <a:chExt cx="2595886" cy="32947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1903FC-9B9F-4752-88C8-C0AB927F9B44}"/>
                </a:ext>
              </a:extLst>
            </p:cNvPr>
            <p:cNvSpPr/>
            <p:nvPr/>
          </p:nvSpPr>
          <p:spPr>
            <a:xfrm>
              <a:off x="457930" y="2680460"/>
              <a:ext cx="2540000" cy="783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 ১  </a:t>
              </a:r>
              <a:endPara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E6DDAE-F680-468E-894D-22D5C897CC99}"/>
                </a:ext>
              </a:extLst>
            </p:cNvPr>
            <p:cNvSpPr/>
            <p:nvPr/>
          </p:nvSpPr>
          <p:spPr>
            <a:xfrm>
              <a:off x="402044" y="3686629"/>
              <a:ext cx="2540001" cy="22885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ছয় দফা আন্দোলনের উদ্দেশ্য কী ছিল 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8F471E-575D-4589-8BCF-786840216E94}"/>
              </a:ext>
            </a:extLst>
          </p:cNvPr>
          <p:cNvGrpSpPr/>
          <p:nvPr/>
        </p:nvGrpSpPr>
        <p:grpSpPr>
          <a:xfrm>
            <a:off x="7880751" y="2743196"/>
            <a:ext cx="3731517" cy="4343404"/>
            <a:chOff x="3503607" y="2743197"/>
            <a:chExt cx="2612572" cy="31350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8216B8-2759-4EAA-B7B8-28F454EC5935}"/>
                </a:ext>
              </a:extLst>
            </p:cNvPr>
            <p:cNvSpPr/>
            <p:nvPr/>
          </p:nvSpPr>
          <p:spPr>
            <a:xfrm>
              <a:off x="3541486" y="2743197"/>
              <a:ext cx="2540000" cy="7837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 ২  </a:t>
              </a:r>
              <a:endPara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5890A6-854B-4117-8A48-0C1FC020B1CE}"/>
                </a:ext>
              </a:extLst>
            </p:cNvPr>
            <p:cNvSpPr/>
            <p:nvPr/>
          </p:nvSpPr>
          <p:spPr>
            <a:xfrm>
              <a:off x="3503607" y="3686629"/>
              <a:ext cx="2612572" cy="219165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কিসের বিরুদ্ধে গণ অভ্যুত্থান হয়েছিল? </a:t>
              </a:r>
              <a:r>
                <a:rPr lang="en-US" sz="40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05996E-67FC-481F-963F-BE713307B90A}"/>
              </a:ext>
            </a:extLst>
          </p:cNvPr>
          <p:cNvGrpSpPr/>
          <p:nvPr/>
        </p:nvGrpSpPr>
        <p:grpSpPr>
          <a:xfrm>
            <a:off x="13250198" y="2743196"/>
            <a:ext cx="4161133" cy="4343403"/>
            <a:chOff x="9397998" y="2743197"/>
            <a:chExt cx="2612572" cy="313508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B9BD34-28D3-46A5-A535-829B95AF2DB4}"/>
                </a:ext>
              </a:extLst>
            </p:cNvPr>
            <p:cNvSpPr/>
            <p:nvPr/>
          </p:nvSpPr>
          <p:spPr>
            <a:xfrm>
              <a:off x="9434284" y="2743197"/>
              <a:ext cx="2540000" cy="7837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 ৩ </a:t>
              </a:r>
              <a:endPara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389E8B-C292-4F6E-9A25-2611DB10366F}"/>
                </a:ext>
              </a:extLst>
            </p:cNvPr>
            <p:cNvSpPr/>
            <p:nvPr/>
          </p:nvSpPr>
          <p:spPr>
            <a:xfrm>
              <a:off x="9397998" y="3686628"/>
              <a:ext cx="2612572" cy="219165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 অভ্যুত্থানের ফলাফল কী ছিল? </a:t>
              </a:r>
              <a:endPara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_main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1778" y="335281"/>
            <a:ext cx="6556022" cy="1229273"/>
          </a:xfrm>
          <a:prstGeom prst="wedgeRoundRectCallou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266" y="2719554"/>
            <a:ext cx="9262534" cy="5281446"/>
          </a:xfrm>
          <a:prstGeom prst="rightArrowCallou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সহকারি শিক্ষক, 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ঘোড়াঘাট, দিনাজপুর।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Lutfor mie m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9000" y="1295400"/>
            <a:ext cx="7086600" cy="7086600"/>
          </a:xfrm>
          <a:prstGeom prst="ellipse">
            <a:avLst/>
          </a:prstGeom>
          <a:ln w="381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20950" y="3200401"/>
            <a:ext cx="52472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IN" sz="5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emplate_main(4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0" y="152400"/>
            <a:ext cx="5029200" cy="1676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শেষে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1" name="Picture 10" descr="মূল্যায়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800" y="76200"/>
            <a:ext cx="38862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631344-8AB0-4565-A36A-1CBC5BB6DC72}"/>
              </a:ext>
            </a:extLst>
          </p:cNvPr>
          <p:cNvSpPr txBox="1"/>
          <p:nvPr/>
        </p:nvSpPr>
        <p:spPr>
          <a:xfrm>
            <a:off x="2362200" y="1981200"/>
            <a:ext cx="114268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১৯৫৪ সালে কারা জয়লাভ করেছিল? </a:t>
            </a:r>
          </a:p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২.ছয় দফা কে উত্থাপন করেন ?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3)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দাবীর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.গণ অভ্যুত্থানে  কয়েক জন শহিদের নাম লিখ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অভ্যুথান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১৯৬৯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৭) ১৯৭০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জয়লাভ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-7949"/>
            <a:ext cx="1828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0033" y="76200"/>
            <a:ext cx="4810967" cy="1362436"/>
          </a:xfrm>
          <a:prstGeom prst="horizontalScroll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পরিকল্পিত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384731"/>
            <a:ext cx="8335917" cy="42446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800100" indent="-45720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E6C275-C8E5-48E4-86A2-B7C2CEFA2D7E}"/>
              </a:ext>
            </a:extLst>
          </p:cNvPr>
          <p:cNvSpPr/>
          <p:nvPr/>
        </p:nvSpPr>
        <p:spPr>
          <a:xfrm>
            <a:off x="258394" y="4564051"/>
            <a:ext cx="1777121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১৯৬৯ সালের গণ অভ্যুত্থানের ঘটনা সম্পর্কে</a:t>
            </a:r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করে বাক্য লিখে আনবে।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Power point content for portal\চিত্র\unnam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CED7E40F-D2F2-481F-9254-C49F56665E32}"/>
              </a:ext>
            </a:extLst>
          </p:cNvPr>
          <p:cNvSpPr/>
          <p:nvPr/>
        </p:nvSpPr>
        <p:spPr>
          <a:xfrm>
            <a:off x="5107647" y="237658"/>
            <a:ext cx="7244861" cy="1555909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একটা ছবি দেখি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5F09F0-B506-4CBC-90CA-85583A50D25F}"/>
              </a:ext>
            </a:extLst>
          </p:cNvPr>
          <p:cNvSpPr txBox="1"/>
          <p:nvPr/>
        </p:nvSpPr>
        <p:spPr>
          <a:xfrm>
            <a:off x="1607853" y="6444060"/>
            <a:ext cx="448675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 ?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0AB051-D256-49C8-963B-51A650B06766}"/>
              </a:ext>
            </a:extLst>
          </p:cNvPr>
          <p:cNvSpPr txBox="1"/>
          <p:nvPr/>
        </p:nvSpPr>
        <p:spPr>
          <a:xfrm>
            <a:off x="6934200" y="6444061"/>
            <a:ext cx="114055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4C254-43E5-4F20-A936-3B2445B90900}"/>
              </a:ext>
            </a:extLst>
          </p:cNvPr>
          <p:cNvSpPr txBox="1"/>
          <p:nvPr/>
        </p:nvSpPr>
        <p:spPr>
          <a:xfrm>
            <a:off x="4486753" y="8268614"/>
            <a:ext cx="785927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এটাই ১৯৬৯ সালের গণ অভ্যুত্থান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57C7B-C0D7-488F-9B05-48E403912448}"/>
              </a:ext>
            </a:extLst>
          </p:cNvPr>
          <p:cNvGrpSpPr/>
          <p:nvPr/>
        </p:nvGrpSpPr>
        <p:grpSpPr>
          <a:xfrm>
            <a:off x="865630" y="1905000"/>
            <a:ext cx="16230600" cy="4299272"/>
            <a:chOff x="-1479928" y="1265148"/>
            <a:chExt cx="14423079" cy="399612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33B73CA-779A-4F40-AC89-ADFD55FF2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9928" y="1265148"/>
              <a:ext cx="5532237" cy="3951598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549238-BF3A-45EA-8159-3C72B2252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276" y="1334541"/>
              <a:ext cx="5857875" cy="3926733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1AB6874-7BFE-4637-A649-4242777AC4FD}"/>
              </a:ext>
            </a:extLst>
          </p:cNvPr>
          <p:cNvSpPr txBox="1"/>
          <p:nvPr/>
        </p:nvSpPr>
        <p:spPr>
          <a:xfrm>
            <a:off x="8601210" y="6444062"/>
            <a:ext cx="91441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676AD-277D-4D21-ACFB-64F45BBE7B85}"/>
              </a:ext>
            </a:extLst>
          </p:cNvPr>
          <p:cNvSpPr txBox="1"/>
          <p:nvPr/>
        </p:nvSpPr>
        <p:spPr>
          <a:xfrm>
            <a:off x="12192000" y="6572016"/>
            <a:ext cx="296241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main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F18BBB-A98F-4724-A66C-AE6B80784533}"/>
              </a:ext>
            </a:extLst>
          </p:cNvPr>
          <p:cNvSpPr txBox="1"/>
          <p:nvPr/>
        </p:nvSpPr>
        <p:spPr>
          <a:xfrm>
            <a:off x="2438400" y="685800"/>
            <a:ext cx="1208861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‘১৯৬৯ সালের গণ অভ্যুত্থান ’ সম্পর্কে জানি </a:t>
            </a:r>
            <a:endParaRPr lang="bn-IN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9B1C3-F944-4D2A-851A-45F566F28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81200"/>
            <a:ext cx="12088610" cy="6789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main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76200"/>
            <a:ext cx="6019800" cy="1371600"/>
          </a:xfrm>
          <a:prstGeom prst="horizontalScroll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1981200"/>
            <a:ext cx="11506200" cy="66294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বাংলাদেশ ও বিশপরিচয়</a:t>
            </a:r>
          </a:p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চতুর্থ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15</a:t>
            </a:r>
          </a:p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শিরোনামঃ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অভ্যুথান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3400" y="228600"/>
            <a:ext cx="6257925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main(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9100" y="76200"/>
            <a:ext cx="7915701" cy="12187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9728" tIns="54864" rIns="109728" bIns="54864" rtlCol="0">
            <a:prstTxWarp prst="textWave1">
              <a:avLst/>
            </a:prstTxWarp>
            <a:spAutoFit/>
          </a:bodyPr>
          <a:lstStyle/>
          <a:p>
            <a:r>
              <a:rPr lang="bn-BD" sz="79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9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447800" y="1981200"/>
            <a:ext cx="15824200" cy="7086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১৪.৩.১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স্বাধীনতা চেতনা সৃষ্টির কথা বর্নণা করতে পারবে ।</a:t>
            </a: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১৪.৩.২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১৯৭০ সালের নির্বাচনের ঘটনা বর্ণনা করতে পারবে । </a:t>
            </a: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১৪.৪.১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১৯৬৯ সালের </a:t>
            </a:r>
            <a:r>
              <a:rPr lang="bn-I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 অভ্যুত্থানের ঘটনা বর্ণনা করতে পারবে ।  </a:t>
            </a:r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mplate_main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00C3AC7-D8F6-4D19-848C-BD9EB2A0F619}"/>
              </a:ext>
            </a:extLst>
          </p:cNvPr>
          <p:cNvSpPr/>
          <p:nvPr/>
        </p:nvSpPr>
        <p:spPr>
          <a:xfrm>
            <a:off x="4731203" y="49708"/>
            <a:ext cx="9250376" cy="1349633"/>
          </a:xfrm>
          <a:prstGeom prst="horizontalScroll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একটা ছবি দেখি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C3BE59-97D6-47F4-868B-75D6531EF266}"/>
              </a:ext>
            </a:extLst>
          </p:cNvPr>
          <p:cNvSpPr txBox="1"/>
          <p:nvPr/>
        </p:nvSpPr>
        <p:spPr>
          <a:xfrm>
            <a:off x="3048000" y="7694979"/>
            <a:ext cx="1424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 নামে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1954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যুক্তফ্রন্ট নিরংকুশ বিজয় লাভ করে ।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D17D1-851B-4424-9643-F1423C8D5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62121"/>
            <a:ext cx="8819434" cy="50551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270F43E-38C0-435C-8558-67D536717545}"/>
              </a:ext>
            </a:extLst>
          </p:cNvPr>
          <p:cNvSpPr/>
          <p:nvPr/>
        </p:nvSpPr>
        <p:spPr>
          <a:xfrm>
            <a:off x="5029200" y="6975266"/>
            <a:ext cx="8819434" cy="50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1954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যুক্তফ্রন্টের নিরংকুশ বিজয়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emplate_main(5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9" name="Wave 8">
            <a:extLst>
              <a:ext uri="{FF2B5EF4-FFF2-40B4-BE49-F238E27FC236}">
                <a16:creationId xmlns:a16="http://schemas.microsoft.com/office/drawing/2014/main" id="{BFD57334-4B74-4E13-B694-2B5F9D4F9CB2}"/>
              </a:ext>
            </a:extLst>
          </p:cNvPr>
          <p:cNvSpPr/>
          <p:nvPr/>
        </p:nvSpPr>
        <p:spPr>
          <a:xfrm>
            <a:off x="5257800" y="35560"/>
            <a:ext cx="9250376" cy="2017574"/>
          </a:xfrm>
          <a:prstGeom prst="wave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796702-5FAD-47D5-9E04-33E9BA95D573}"/>
              </a:ext>
            </a:extLst>
          </p:cNvPr>
          <p:cNvSpPr txBox="1"/>
          <p:nvPr/>
        </p:nvSpPr>
        <p:spPr>
          <a:xfrm>
            <a:off x="4051998" y="8259567"/>
            <a:ext cx="11606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১৯৬৬ সালে বঙ্গবন্ধু বা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ংগালির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মুক্তির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দাবি ছয় দফা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উত্থাপন করেন ।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4D8F7C-B59B-43AA-A203-5A8AD6D7DB4A}"/>
              </a:ext>
            </a:extLst>
          </p:cNvPr>
          <p:cNvGrpSpPr/>
          <p:nvPr/>
        </p:nvGrpSpPr>
        <p:grpSpPr>
          <a:xfrm>
            <a:off x="2590800" y="2259462"/>
            <a:ext cx="13762489" cy="4625075"/>
            <a:chOff x="265010" y="1414900"/>
            <a:chExt cx="11695871" cy="4028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6777FF-2A71-4743-BC8C-A4D3B8B70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10" y="1414900"/>
              <a:ext cx="5558083" cy="397005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78696C1-8657-413D-8EF8-2B0E2497B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9" b="6532"/>
            <a:stretch/>
          </p:blipFill>
          <p:spPr>
            <a:xfrm>
              <a:off x="6290586" y="1414900"/>
              <a:ext cx="5670295" cy="40282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C7B783A-1AAA-4A02-9435-DE4A8956BF28}"/>
              </a:ext>
            </a:extLst>
          </p:cNvPr>
          <p:cNvSpPr/>
          <p:nvPr/>
        </p:nvSpPr>
        <p:spPr>
          <a:xfrm>
            <a:off x="7265087" y="7442827"/>
            <a:ext cx="4689987" cy="578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 সালের ছয় দফা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_main(2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11" name="Cube 10">
            <a:extLst>
              <a:ext uri="{FF2B5EF4-FFF2-40B4-BE49-F238E27FC236}">
                <a16:creationId xmlns:a16="http://schemas.microsoft.com/office/drawing/2014/main" id="{513ABE25-D8B5-4265-8DBA-994C1517DA28}"/>
              </a:ext>
            </a:extLst>
          </p:cNvPr>
          <p:cNvSpPr/>
          <p:nvPr/>
        </p:nvSpPr>
        <p:spPr>
          <a:xfrm>
            <a:off x="4518812" y="235986"/>
            <a:ext cx="9250376" cy="1349633"/>
          </a:xfrm>
          <a:prstGeom prst="cube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একটা ছবি দেখি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2A298D-CB25-4A58-ADD2-FD918FCA7198}"/>
              </a:ext>
            </a:extLst>
          </p:cNvPr>
          <p:cNvSpPr txBox="1"/>
          <p:nvPr/>
        </p:nvSpPr>
        <p:spPr>
          <a:xfrm>
            <a:off x="1704838" y="7543800"/>
            <a:ext cx="15525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 সালে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ছয় দফা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উত্থাপন করার পর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সহ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অনেকের উপর মামলা হয় ,যা আগরতলা মামলা নামে পরিচিত ।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মামলায় বঙ্গবন্ধুকে গ্রেফতার করা হয় ।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203C80-6955-445C-AA2B-8C3BF0A8203D}"/>
              </a:ext>
            </a:extLst>
          </p:cNvPr>
          <p:cNvSpPr/>
          <p:nvPr/>
        </p:nvSpPr>
        <p:spPr>
          <a:xfrm>
            <a:off x="5914103" y="6647921"/>
            <a:ext cx="6459794" cy="604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আগরতলা মামলায় বঙ্গবন্ধু গ্রেফতার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694453-EF23-40B6-B094-CD42BB77B488}"/>
              </a:ext>
            </a:extLst>
          </p:cNvPr>
          <p:cNvGrpSpPr/>
          <p:nvPr/>
        </p:nvGrpSpPr>
        <p:grpSpPr>
          <a:xfrm>
            <a:off x="914400" y="1991852"/>
            <a:ext cx="16331152" cy="4303914"/>
            <a:chOff x="560977" y="1442074"/>
            <a:chExt cx="11282372" cy="288743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9D7A1D-2D1D-40B0-99F8-2FB58B48767E}"/>
                </a:ext>
              </a:extLst>
            </p:cNvPr>
            <p:cNvGrpSpPr/>
            <p:nvPr/>
          </p:nvGrpSpPr>
          <p:grpSpPr>
            <a:xfrm>
              <a:off x="560977" y="1442074"/>
              <a:ext cx="7328874" cy="2887434"/>
              <a:chOff x="1431668" y="1509255"/>
              <a:chExt cx="7328874" cy="288743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5CAF07D-10B9-49DA-91E9-9A880AB61C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897"/>
              <a:stretch/>
            </p:blipFill>
            <p:spPr>
              <a:xfrm>
                <a:off x="1431668" y="1509255"/>
                <a:ext cx="3225596" cy="2887434"/>
              </a:xfrm>
              <a:prstGeom prst="rect">
                <a:avLst/>
              </a:prstGeom>
              <a:ln w="2286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B86ACAA-4235-4183-ACAA-C2C11ED73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264" y="1509255"/>
                <a:ext cx="4103278" cy="2887434"/>
              </a:xfrm>
              <a:prstGeom prst="rect">
                <a:avLst/>
              </a:prstGeom>
              <a:ln w="2286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6DBB70-A707-420D-89BB-5A7BCAE3B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3779" y="1442074"/>
              <a:ext cx="3849570" cy="2887434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661</Words>
  <Application>Microsoft Office PowerPoint</Application>
  <PresentationFormat>Custom</PresentationFormat>
  <Paragraphs>74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lutfor rahman</dc:creator>
  <cp:lastModifiedBy>Lutfor Rahman</cp:lastModifiedBy>
  <cp:revision>300</cp:revision>
  <dcterms:created xsi:type="dcterms:W3CDTF">2006-08-16T00:00:00Z</dcterms:created>
  <dcterms:modified xsi:type="dcterms:W3CDTF">2020-09-03T04:14:05Z</dcterms:modified>
</cp:coreProperties>
</file>