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91" r:id="rId2"/>
    <p:sldId id="288" r:id="rId3"/>
    <p:sldId id="281" r:id="rId4"/>
    <p:sldId id="297" r:id="rId5"/>
    <p:sldId id="262" r:id="rId6"/>
    <p:sldId id="272" r:id="rId7"/>
    <p:sldId id="282" r:id="rId8"/>
    <p:sldId id="285" r:id="rId9"/>
    <p:sldId id="304" r:id="rId10"/>
    <p:sldId id="286" r:id="rId11"/>
    <p:sldId id="298" r:id="rId12"/>
    <p:sldId id="294" r:id="rId13"/>
    <p:sldId id="283" r:id="rId14"/>
    <p:sldId id="263" r:id="rId15"/>
    <p:sldId id="292" r:id="rId16"/>
    <p:sldId id="300" r:id="rId17"/>
    <p:sldId id="302" r:id="rId18"/>
    <p:sldId id="299" r:id="rId19"/>
    <p:sldId id="295" r:id="rId20"/>
    <p:sldId id="296" r:id="rId21"/>
    <p:sldId id="266" r:id="rId22"/>
    <p:sldId id="29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01" autoAdjust="0"/>
  </p:normalViewPr>
  <p:slideViewPr>
    <p:cSldViewPr>
      <p:cViewPr varScale="1">
        <p:scale>
          <a:sx n="86" d="100"/>
          <a:sy n="86" d="100"/>
        </p:scale>
        <p:origin x="114" y="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5768D-C5F6-45DC-B8C7-61F06F97305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7E65FE-EB3E-4B7F-A7B1-8E79F49B9F16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04D7716-2E1E-48BB-9F02-C9FE432D791A}" type="parTrans" cxnId="{2280EF67-295A-4F97-B3D0-AB9112020E36}">
      <dgm:prSet/>
      <dgm:spPr/>
      <dgm:t>
        <a:bodyPr/>
        <a:lstStyle/>
        <a:p>
          <a:endParaRPr lang="en-US"/>
        </a:p>
      </dgm:t>
    </dgm:pt>
    <dgm:pt modelId="{E058D39E-5764-4B5F-96F3-7A938BA9F2D3}" type="sibTrans" cxnId="{2280EF67-295A-4F97-B3D0-AB9112020E36}">
      <dgm:prSet/>
      <dgm:spPr/>
      <dgm:t>
        <a:bodyPr/>
        <a:lstStyle/>
        <a:p>
          <a:endParaRPr lang="en-US"/>
        </a:p>
      </dgm:t>
    </dgm:pt>
    <dgm:pt modelId="{C775E157-9CD9-44AE-AAFC-6B9A570EBB02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পন্য আশানুরূপ বিক্রয় হবে কী</a:t>
          </a:r>
          <a:r>
            <a: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?</a:t>
          </a:r>
        </a:p>
      </dgm:t>
    </dgm:pt>
    <dgm:pt modelId="{B540DD2C-5BC0-4CC1-8580-B228C13EE523}" type="parTrans" cxnId="{7DAF2F16-E677-4C25-82DF-30AF11EEC099}">
      <dgm:prSet/>
      <dgm:spPr/>
      <dgm:t>
        <a:bodyPr/>
        <a:lstStyle/>
        <a:p>
          <a:endParaRPr lang="en-US"/>
        </a:p>
      </dgm:t>
    </dgm:pt>
    <dgm:pt modelId="{2A82918A-05EB-4E52-BA41-F160142CA118}" type="sibTrans" cxnId="{7DAF2F16-E677-4C25-82DF-30AF11EEC099}">
      <dgm:prSet/>
      <dgm:spPr/>
      <dgm:t>
        <a:bodyPr/>
        <a:lstStyle/>
        <a:p>
          <a:endParaRPr lang="en-US"/>
        </a:p>
      </dgm:t>
    </dgm:pt>
    <dgm:pt modelId="{382B1773-853F-4D4F-A235-9CDDDB5CAB18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প্রত্যাশিত মুনাফা অর্জিত হবে কী?</a:t>
          </a:r>
          <a:endParaRPr lang="en-US" sz="3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2FCE6D-5F21-4A64-A4A1-DD40FA504E03}" type="parTrans" cxnId="{FC29EDB6-094D-435A-BF9E-778D7CF66793}">
      <dgm:prSet/>
      <dgm:spPr/>
      <dgm:t>
        <a:bodyPr/>
        <a:lstStyle/>
        <a:p>
          <a:endParaRPr lang="en-US"/>
        </a:p>
      </dgm:t>
    </dgm:pt>
    <dgm:pt modelId="{B243553E-242E-4570-A42E-D6F4B4BAE819}" type="sibTrans" cxnId="{FC29EDB6-094D-435A-BF9E-778D7CF66793}">
      <dgm:prSet/>
      <dgm:spPr/>
      <dgm:t>
        <a:bodyPr/>
        <a:lstStyle/>
        <a:p>
          <a:endParaRPr lang="en-US"/>
        </a:p>
      </dgm:t>
    </dgm:pt>
    <dgm:pt modelId="{5721DCC2-7423-4BD8-957E-0CD1EFAA334A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প্রয়োজনীয় কাচামাল পাব কী</a:t>
          </a:r>
          <a:r>
            <a: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?</a:t>
          </a:r>
          <a:endParaRPr lang="en-US" sz="36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634E12F5-F5AC-43AB-9D25-FF4864EE81D7}" type="parTrans" cxnId="{51CA19BA-34C2-48A1-8AB2-134D18CDC584}">
      <dgm:prSet/>
      <dgm:spPr/>
      <dgm:t>
        <a:bodyPr/>
        <a:lstStyle/>
        <a:p>
          <a:endParaRPr lang="en-US"/>
        </a:p>
      </dgm:t>
    </dgm:pt>
    <dgm:pt modelId="{DA32537B-B4E2-4991-948D-E5C9CAA1FDD2}" type="sibTrans" cxnId="{51CA19BA-34C2-48A1-8AB2-134D18CDC584}">
      <dgm:prSet/>
      <dgm:spPr/>
      <dgm:t>
        <a:bodyPr/>
        <a:lstStyle/>
        <a:p>
          <a:endParaRPr lang="en-US"/>
        </a:p>
      </dgm:t>
    </dgm:pt>
    <dgm:pt modelId="{40B3EC9C-3A0B-4ED8-99F4-D7A26253335A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প্রতিযোগিতায় টিকে থাকতে পারব</a:t>
          </a:r>
          <a:r>
            <a: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?</a:t>
          </a:r>
          <a:r>
            <a:rPr lang="bn-BD" sz="3600" b="1" dirty="0">
              <a:latin typeface="NikoshBAN" pitchFamily="2" charset="0"/>
              <a:cs typeface="NikoshBAN" pitchFamily="2" charset="0"/>
            </a:rPr>
            <a:t>?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5AE21BA3-EE61-44FA-9B8A-064A0E725212}" type="parTrans" cxnId="{FDA07B68-6572-43B6-A7EA-E7DDB1982D1A}">
      <dgm:prSet/>
      <dgm:spPr/>
      <dgm:t>
        <a:bodyPr/>
        <a:lstStyle/>
        <a:p>
          <a:endParaRPr lang="en-US"/>
        </a:p>
      </dgm:t>
    </dgm:pt>
    <dgm:pt modelId="{58FC9F6B-E3B2-4ED4-88AD-4CA57FA03120}" type="sibTrans" cxnId="{FDA07B68-6572-43B6-A7EA-E7DDB1982D1A}">
      <dgm:prSet/>
      <dgm:spPr/>
      <dgm:t>
        <a:bodyPr/>
        <a:lstStyle/>
        <a:p>
          <a:endParaRPr lang="en-US"/>
        </a:p>
      </dgm:t>
    </dgm:pt>
    <dgm:pt modelId="{CCA5E236-85C1-4DE2-AC3C-AFE6B256016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প্রত্যাশিত লভ্যাংশ পাব কী?</a:t>
          </a:r>
          <a:endParaRPr lang="en-US" sz="3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CB43395-30AB-4760-84A7-F13D245F16AB}" type="parTrans" cxnId="{972E39BB-D467-46C1-94B2-17DCF9290508}">
      <dgm:prSet/>
      <dgm:spPr/>
      <dgm:t>
        <a:bodyPr/>
        <a:lstStyle/>
        <a:p>
          <a:endParaRPr lang="en-US"/>
        </a:p>
      </dgm:t>
    </dgm:pt>
    <dgm:pt modelId="{5CE7ACDA-27BE-4D08-A3B1-944B58FFD0FC}" type="sibTrans" cxnId="{972E39BB-D467-46C1-94B2-17DCF9290508}">
      <dgm:prSet/>
      <dgm:spPr/>
      <dgm:t>
        <a:bodyPr/>
        <a:lstStyle/>
        <a:p>
          <a:endParaRPr lang="en-US"/>
        </a:p>
      </dgm:t>
    </dgm:pt>
    <dgm:pt modelId="{D61D442C-F1DB-441F-8368-A49EC68EFD82}" type="pres">
      <dgm:prSet presAssocID="{0E55768D-C5F6-45DC-B8C7-61F06F97305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08F3726-51E4-4B95-88F1-76AFB55A5C58}" type="pres">
      <dgm:prSet presAssocID="{F07E65FE-EB3E-4B7F-A7B1-8E79F49B9F16}" presName="centerShape" presStyleLbl="node0" presStyleIdx="0" presStyleCnt="1" custLinFactNeighborX="143" custLinFactNeighborY="-4156"/>
      <dgm:spPr/>
    </dgm:pt>
    <dgm:pt modelId="{3D2EF0C3-2146-48B0-B4B0-CD7B337C5342}" type="pres">
      <dgm:prSet presAssocID="{B540DD2C-5BC0-4CC1-8580-B228C13EE523}" presName="parTrans" presStyleLbl="bgSibTrans2D1" presStyleIdx="0" presStyleCnt="5" custLinFactNeighborX="3246" custLinFactNeighborY="6824"/>
      <dgm:spPr/>
    </dgm:pt>
    <dgm:pt modelId="{39800268-3A24-4E7D-8160-BF65883BD1DC}" type="pres">
      <dgm:prSet presAssocID="{C775E157-9CD9-44AE-AAFC-6B9A570EBB02}" presName="node" presStyleLbl="node1" presStyleIdx="0" presStyleCnt="5" custScaleX="100526" custScaleY="112721" custRadScaleRad="100345" custRadScaleInc="-212">
        <dgm:presLayoutVars>
          <dgm:bulletEnabled val="1"/>
        </dgm:presLayoutVars>
      </dgm:prSet>
      <dgm:spPr/>
    </dgm:pt>
    <dgm:pt modelId="{179D8971-B84E-49E2-8720-E2C476143A49}" type="pres">
      <dgm:prSet presAssocID="{BB2FCE6D-5F21-4A64-A4A1-DD40FA504E03}" presName="parTrans" presStyleLbl="bgSibTrans2D1" presStyleIdx="1" presStyleCnt="5" custLinFactNeighborX="-5963" custLinFactNeighborY="30893"/>
      <dgm:spPr/>
    </dgm:pt>
    <dgm:pt modelId="{936C2AD2-D73E-4B52-A6F6-EE508FCD1629}" type="pres">
      <dgm:prSet presAssocID="{382B1773-853F-4D4F-A235-9CDDDB5CAB18}" presName="node" presStyleLbl="node1" presStyleIdx="1" presStyleCnt="5" custScaleX="118977" custScaleY="105356" custRadScaleRad="121380" custRadScaleInc="-1704">
        <dgm:presLayoutVars>
          <dgm:bulletEnabled val="1"/>
        </dgm:presLayoutVars>
      </dgm:prSet>
      <dgm:spPr/>
    </dgm:pt>
    <dgm:pt modelId="{E45E14FF-CED6-410B-BAB7-003132DD0C44}" type="pres">
      <dgm:prSet presAssocID="{634E12F5-F5AC-43AB-9D25-FF4864EE81D7}" presName="parTrans" presStyleLbl="bgSibTrans2D1" presStyleIdx="2" presStyleCnt="5" custAng="21358987" custScaleX="99647" custScaleY="136583" custLinFactNeighborX="-4648" custLinFactNeighborY="13975"/>
      <dgm:spPr/>
    </dgm:pt>
    <dgm:pt modelId="{76DC8A65-9B05-4BE2-9589-9A8D1BF6458A}" type="pres">
      <dgm:prSet presAssocID="{5721DCC2-7423-4BD8-957E-0CD1EFAA334A}" presName="node" presStyleLbl="node1" presStyleIdx="2" presStyleCnt="5" custScaleY="120060" custRadScaleRad="102924" custRadScaleInc="8978">
        <dgm:presLayoutVars>
          <dgm:bulletEnabled val="1"/>
        </dgm:presLayoutVars>
      </dgm:prSet>
      <dgm:spPr/>
    </dgm:pt>
    <dgm:pt modelId="{7E81202A-0BCE-46E4-A2BA-6016296BE2BB}" type="pres">
      <dgm:prSet presAssocID="{8CB43395-30AB-4760-84A7-F13D245F16AB}" presName="parTrans" presStyleLbl="bgSibTrans2D1" presStyleIdx="3" presStyleCnt="5" custLinFactNeighborX="1733" custLinFactNeighborY="34222"/>
      <dgm:spPr/>
    </dgm:pt>
    <dgm:pt modelId="{CAE68E9E-D22C-4C97-BF79-A93AB3B9EADD}" type="pres">
      <dgm:prSet presAssocID="{CCA5E236-85C1-4DE2-AC3C-AFE6B2560167}" presName="node" presStyleLbl="node1" presStyleIdx="3" presStyleCnt="5" custScaleX="97262" custScaleY="103487" custRadScaleRad="114127" custRadScaleInc="-2078">
        <dgm:presLayoutVars>
          <dgm:bulletEnabled val="1"/>
        </dgm:presLayoutVars>
      </dgm:prSet>
      <dgm:spPr/>
    </dgm:pt>
    <dgm:pt modelId="{32843C7D-2A0D-4037-9366-4FE9FCD04982}" type="pres">
      <dgm:prSet presAssocID="{5AE21BA3-EE61-44FA-9B8A-064A0E725212}" presName="parTrans" presStyleLbl="bgSibTrans2D1" presStyleIdx="4" presStyleCnt="5" custLinFactNeighborX="-4870" custLinFactNeighborY="13688"/>
      <dgm:spPr/>
    </dgm:pt>
    <dgm:pt modelId="{05CB51F0-05B2-4A01-A7F1-E04D771B6042}" type="pres">
      <dgm:prSet presAssocID="{40B3EC9C-3A0B-4ED8-99F4-D7A26253335A}" presName="node" presStyleLbl="node1" presStyleIdx="4" presStyleCnt="5" custScaleX="102368" custScaleY="102498" custRadScaleRad="103233" custRadScaleInc="-213">
        <dgm:presLayoutVars>
          <dgm:bulletEnabled val="1"/>
        </dgm:presLayoutVars>
      </dgm:prSet>
      <dgm:spPr/>
    </dgm:pt>
  </dgm:ptLst>
  <dgm:cxnLst>
    <dgm:cxn modelId="{7DAF2F16-E677-4C25-82DF-30AF11EEC099}" srcId="{F07E65FE-EB3E-4B7F-A7B1-8E79F49B9F16}" destId="{C775E157-9CD9-44AE-AAFC-6B9A570EBB02}" srcOrd="0" destOrd="0" parTransId="{B540DD2C-5BC0-4CC1-8580-B228C13EE523}" sibTransId="{2A82918A-05EB-4E52-BA41-F160142CA118}"/>
    <dgm:cxn modelId="{B6815D1B-B0AA-41BD-8AD0-F7AF7352463E}" type="presOf" srcId="{8CB43395-30AB-4760-84A7-F13D245F16AB}" destId="{7E81202A-0BCE-46E4-A2BA-6016296BE2BB}" srcOrd="0" destOrd="0" presId="urn:microsoft.com/office/officeart/2005/8/layout/radial4"/>
    <dgm:cxn modelId="{03F7FA21-C1DC-415D-AB8A-BC818ABF62DF}" type="presOf" srcId="{0E55768D-C5F6-45DC-B8C7-61F06F973052}" destId="{D61D442C-F1DB-441F-8368-A49EC68EFD82}" srcOrd="0" destOrd="0" presId="urn:microsoft.com/office/officeart/2005/8/layout/radial4"/>
    <dgm:cxn modelId="{58D69925-CBAB-4E98-95E4-59C87BB7C7EC}" type="presOf" srcId="{B540DD2C-5BC0-4CC1-8580-B228C13EE523}" destId="{3D2EF0C3-2146-48B0-B4B0-CD7B337C5342}" srcOrd="0" destOrd="0" presId="urn:microsoft.com/office/officeart/2005/8/layout/radial4"/>
    <dgm:cxn modelId="{5BCB402E-78DA-4D55-A4AD-4125FAE99D87}" type="presOf" srcId="{40B3EC9C-3A0B-4ED8-99F4-D7A26253335A}" destId="{05CB51F0-05B2-4A01-A7F1-E04D771B6042}" srcOrd="0" destOrd="0" presId="urn:microsoft.com/office/officeart/2005/8/layout/radial4"/>
    <dgm:cxn modelId="{24AE785D-F931-4DE7-96B0-EF8369CEF008}" type="presOf" srcId="{F07E65FE-EB3E-4B7F-A7B1-8E79F49B9F16}" destId="{F08F3726-51E4-4B95-88F1-76AFB55A5C58}" srcOrd="0" destOrd="0" presId="urn:microsoft.com/office/officeart/2005/8/layout/radial4"/>
    <dgm:cxn modelId="{85C68A5D-D55C-4530-A26B-90008BE2C1CB}" type="presOf" srcId="{382B1773-853F-4D4F-A235-9CDDDB5CAB18}" destId="{936C2AD2-D73E-4B52-A6F6-EE508FCD1629}" srcOrd="0" destOrd="0" presId="urn:microsoft.com/office/officeart/2005/8/layout/radial4"/>
    <dgm:cxn modelId="{2280EF67-295A-4F97-B3D0-AB9112020E36}" srcId="{0E55768D-C5F6-45DC-B8C7-61F06F973052}" destId="{F07E65FE-EB3E-4B7F-A7B1-8E79F49B9F16}" srcOrd="0" destOrd="0" parTransId="{204D7716-2E1E-48BB-9F02-C9FE432D791A}" sibTransId="{E058D39E-5764-4B5F-96F3-7A938BA9F2D3}"/>
    <dgm:cxn modelId="{FDA07B68-6572-43B6-A7EA-E7DDB1982D1A}" srcId="{F07E65FE-EB3E-4B7F-A7B1-8E79F49B9F16}" destId="{40B3EC9C-3A0B-4ED8-99F4-D7A26253335A}" srcOrd="4" destOrd="0" parTransId="{5AE21BA3-EE61-44FA-9B8A-064A0E725212}" sibTransId="{58FC9F6B-E3B2-4ED4-88AD-4CA57FA03120}"/>
    <dgm:cxn modelId="{C6E05A92-2DE0-45A2-AF90-4342D1FF2A31}" type="presOf" srcId="{634E12F5-F5AC-43AB-9D25-FF4864EE81D7}" destId="{E45E14FF-CED6-410B-BAB7-003132DD0C44}" srcOrd="0" destOrd="0" presId="urn:microsoft.com/office/officeart/2005/8/layout/radial4"/>
    <dgm:cxn modelId="{954B43A1-4263-4DF4-8A09-E93EC2BAAD53}" type="presOf" srcId="{5721DCC2-7423-4BD8-957E-0CD1EFAA334A}" destId="{76DC8A65-9B05-4BE2-9589-9A8D1BF6458A}" srcOrd="0" destOrd="0" presId="urn:microsoft.com/office/officeart/2005/8/layout/radial4"/>
    <dgm:cxn modelId="{B13930B2-1C6D-4BA1-809D-6C52A083ABE1}" type="presOf" srcId="{C775E157-9CD9-44AE-AAFC-6B9A570EBB02}" destId="{39800268-3A24-4E7D-8160-BF65883BD1DC}" srcOrd="0" destOrd="0" presId="urn:microsoft.com/office/officeart/2005/8/layout/radial4"/>
    <dgm:cxn modelId="{FC29EDB6-094D-435A-BF9E-778D7CF66793}" srcId="{F07E65FE-EB3E-4B7F-A7B1-8E79F49B9F16}" destId="{382B1773-853F-4D4F-A235-9CDDDB5CAB18}" srcOrd="1" destOrd="0" parTransId="{BB2FCE6D-5F21-4A64-A4A1-DD40FA504E03}" sibTransId="{B243553E-242E-4570-A42E-D6F4B4BAE819}"/>
    <dgm:cxn modelId="{51CA19BA-34C2-48A1-8AB2-134D18CDC584}" srcId="{F07E65FE-EB3E-4B7F-A7B1-8E79F49B9F16}" destId="{5721DCC2-7423-4BD8-957E-0CD1EFAA334A}" srcOrd="2" destOrd="0" parTransId="{634E12F5-F5AC-43AB-9D25-FF4864EE81D7}" sibTransId="{DA32537B-B4E2-4991-948D-E5C9CAA1FDD2}"/>
    <dgm:cxn modelId="{20F198BA-1134-4787-9520-5132C932AA94}" type="presOf" srcId="{CCA5E236-85C1-4DE2-AC3C-AFE6B2560167}" destId="{CAE68E9E-D22C-4C97-BF79-A93AB3B9EADD}" srcOrd="0" destOrd="0" presId="urn:microsoft.com/office/officeart/2005/8/layout/radial4"/>
    <dgm:cxn modelId="{972E39BB-D467-46C1-94B2-17DCF9290508}" srcId="{F07E65FE-EB3E-4B7F-A7B1-8E79F49B9F16}" destId="{CCA5E236-85C1-4DE2-AC3C-AFE6B2560167}" srcOrd="3" destOrd="0" parTransId="{8CB43395-30AB-4760-84A7-F13D245F16AB}" sibTransId="{5CE7ACDA-27BE-4D08-A3B1-944B58FFD0FC}"/>
    <dgm:cxn modelId="{D64AB2BB-B09F-4125-8FC6-C7E4F3E6EFAB}" type="presOf" srcId="{5AE21BA3-EE61-44FA-9B8A-064A0E725212}" destId="{32843C7D-2A0D-4037-9366-4FE9FCD04982}" srcOrd="0" destOrd="0" presId="urn:microsoft.com/office/officeart/2005/8/layout/radial4"/>
    <dgm:cxn modelId="{6D6F97C2-3714-4CA0-9E6A-FC8A164A12C3}" type="presOf" srcId="{BB2FCE6D-5F21-4A64-A4A1-DD40FA504E03}" destId="{179D8971-B84E-49E2-8720-E2C476143A49}" srcOrd="0" destOrd="0" presId="urn:microsoft.com/office/officeart/2005/8/layout/radial4"/>
    <dgm:cxn modelId="{1410AF2D-CD6C-4FF8-B076-60ECE5ED6BD0}" type="presParOf" srcId="{D61D442C-F1DB-441F-8368-A49EC68EFD82}" destId="{F08F3726-51E4-4B95-88F1-76AFB55A5C58}" srcOrd="0" destOrd="0" presId="urn:microsoft.com/office/officeart/2005/8/layout/radial4"/>
    <dgm:cxn modelId="{2FD295DB-25A8-4D9F-841E-E6D3356F24C2}" type="presParOf" srcId="{D61D442C-F1DB-441F-8368-A49EC68EFD82}" destId="{3D2EF0C3-2146-48B0-B4B0-CD7B337C5342}" srcOrd="1" destOrd="0" presId="urn:microsoft.com/office/officeart/2005/8/layout/radial4"/>
    <dgm:cxn modelId="{50562B1B-5BE4-4168-B2BD-E458827B0ACF}" type="presParOf" srcId="{D61D442C-F1DB-441F-8368-A49EC68EFD82}" destId="{39800268-3A24-4E7D-8160-BF65883BD1DC}" srcOrd="2" destOrd="0" presId="urn:microsoft.com/office/officeart/2005/8/layout/radial4"/>
    <dgm:cxn modelId="{5D996E07-E1F7-4B71-848A-F9F54922B5B8}" type="presParOf" srcId="{D61D442C-F1DB-441F-8368-A49EC68EFD82}" destId="{179D8971-B84E-49E2-8720-E2C476143A49}" srcOrd="3" destOrd="0" presId="urn:microsoft.com/office/officeart/2005/8/layout/radial4"/>
    <dgm:cxn modelId="{55426DAB-6A73-4CF6-9FF8-ABEB19E71996}" type="presParOf" srcId="{D61D442C-F1DB-441F-8368-A49EC68EFD82}" destId="{936C2AD2-D73E-4B52-A6F6-EE508FCD1629}" srcOrd="4" destOrd="0" presId="urn:microsoft.com/office/officeart/2005/8/layout/radial4"/>
    <dgm:cxn modelId="{AD42C932-7D22-4750-8BA0-80410165C9DF}" type="presParOf" srcId="{D61D442C-F1DB-441F-8368-A49EC68EFD82}" destId="{E45E14FF-CED6-410B-BAB7-003132DD0C44}" srcOrd="5" destOrd="0" presId="urn:microsoft.com/office/officeart/2005/8/layout/radial4"/>
    <dgm:cxn modelId="{4F16F727-218D-4F44-8ABB-309D8C3CB76E}" type="presParOf" srcId="{D61D442C-F1DB-441F-8368-A49EC68EFD82}" destId="{76DC8A65-9B05-4BE2-9589-9A8D1BF6458A}" srcOrd="6" destOrd="0" presId="urn:microsoft.com/office/officeart/2005/8/layout/radial4"/>
    <dgm:cxn modelId="{E6D6D77D-12CB-4DC2-8690-8DB3E6AD3328}" type="presParOf" srcId="{D61D442C-F1DB-441F-8368-A49EC68EFD82}" destId="{7E81202A-0BCE-46E4-A2BA-6016296BE2BB}" srcOrd="7" destOrd="0" presId="urn:microsoft.com/office/officeart/2005/8/layout/radial4"/>
    <dgm:cxn modelId="{6D79E067-7533-47F4-8B36-FD466DDD2951}" type="presParOf" srcId="{D61D442C-F1DB-441F-8368-A49EC68EFD82}" destId="{CAE68E9E-D22C-4C97-BF79-A93AB3B9EADD}" srcOrd="8" destOrd="0" presId="urn:microsoft.com/office/officeart/2005/8/layout/radial4"/>
    <dgm:cxn modelId="{7F088BAC-1984-4EE2-860F-1F53D9C3A798}" type="presParOf" srcId="{D61D442C-F1DB-441F-8368-A49EC68EFD82}" destId="{32843C7D-2A0D-4037-9366-4FE9FCD04982}" srcOrd="9" destOrd="0" presId="urn:microsoft.com/office/officeart/2005/8/layout/radial4"/>
    <dgm:cxn modelId="{6D59E07B-526A-46B6-8459-95AB7FC97C33}" type="presParOf" srcId="{D61D442C-F1DB-441F-8368-A49EC68EFD82}" destId="{05CB51F0-05B2-4A01-A7F1-E04D771B6042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F3726-51E4-4B95-88F1-76AFB55A5C58}">
      <dsp:nvSpPr>
        <dsp:cNvPr id="0" name=""/>
        <dsp:cNvSpPr/>
      </dsp:nvSpPr>
      <dsp:spPr>
        <a:xfrm>
          <a:off x="3112089" y="2770921"/>
          <a:ext cx="2157055" cy="2157055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427982" y="3086814"/>
        <a:ext cx="1525269" cy="1525269"/>
      </dsp:txXfrm>
    </dsp:sp>
    <dsp:sp modelId="{3D2EF0C3-2146-48B0-B4B0-CD7B337C5342}">
      <dsp:nvSpPr>
        <dsp:cNvPr id="0" name=""/>
        <dsp:cNvSpPr/>
      </dsp:nvSpPr>
      <dsp:spPr>
        <a:xfrm rot="10511169">
          <a:off x="1076941" y="3767822"/>
          <a:ext cx="1991608" cy="6147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00268-3A24-4E7D-8160-BF65883BD1DC}">
      <dsp:nvSpPr>
        <dsp:cNvPr id="0" name=""/>
        <dsp:cNvSpPr/>
      </dsp:nvSpPr>
      <dsp:spPr>
        <a:xfrm>
          <a:off x="-14184" y="3192865"/>
          <a:ext cx="2059981" cy="18479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পন্য আশানুরূপ বিক্রয় হবে কী</a:t>
          </a:r>
          <a:r>
            <a:rPr lang="en-US" sz="36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?</a:t>
          </a:r>
        </a:p>
      </dsp:txBody>
      <dsp:txXfrm>
        <a:off x="39939" y="3246988"/>
        <a:ext cx="1951735" cy="1739659"/>
      </dsp:txXfrm>
    </dsp:sp>
    <dsp:sp modelId="{179D8971-B84E-49E2-8720-E2C476143A49}">
      <dsp:nvSpPr>
        <dsp:cNvPr id="0" name=""/>
        <dsp:cNvSpPr/>
      </dsp:nvSpPr>
      <dsp:spPr>
        <a:xfrm rot="13281036">
          <a:off x="984162" y="2116257"/>
          <a:ext cx="2449086" cy="6147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C2AD2-D73E-4B52-A6F6-EE508FCD1629}">
      <dsp:nvSpPr>
        <dsp:cNvPr id="0" name=""/>
        <dsp:cNvSpPr/>
      </dsp:nvSpPr>
      <dsp:spPr>
        <a:xfrm>
          <a:off x="216463" y="561124"/>
          <a:ext cx="2438079" cy="17271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প্রত্যাশিত মুনাফা অর্জিত হবে কী?</a:t>
          </a:r>
          <a:endParaRPr lang="en-US" sz="3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67050" y="611711"/>
        <a:ext cx="2336905" cy="1625992"/>
      </dsp:txXfrm>
    </dsp:sp>
    <dsp:sp modelId="{E45E14FF-CED6-410B-BAB7-003132DD0C44}">
      <dsp:nvSpPr>
        <dsp:cNvPr id="0" name=""/>
        <dsp:cNvSpPr/>
      </dsp:nvSpPr>
      <dsp:spPr>
        <a:xfrm rot="16165589">
          <a:off x="3371690" y="1475716"/>
          <a:ext cx="1722625" cy="8396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C8A65-9B05-4BE2-9589-9A8D1BF6458A}">
      <dsp:nvSpPr>
        <dsp:cNvPr id="0" name=""/>
        <dsp:cNvSpPr/>
      </dsp:nvSpPr>
      <dsp:spPr>
        <a:xfrm>
          <a:off x="3340668" y="-37279"/>
          <a:ext cx="2049202" cy="19682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প্রয়োজনীয় কাচামাল পাব কী</a:t>
          </a:r>
          <a:r>
            <a:rPr lang="en-US" sz="28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?</a:t>
          </a:r>
          <a:endParaRPr lang="en-US" sz="36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398315" y="20368"/>
        <a:ext cx="1933908" cy="1852924"/>
      </dsp:txXfrm>
    </dsp:sp>
    <dsp:sp modelId="{7E81202A-0BCE-46E4-A2BA-6016296BE2BB}">
      <dsp:nvSpPr>
        <dsp:cNvPr id="0" name=""/>
        <dsp:cNvSpPr/>
      </dsp:nvSpPr>
      <dsp:spPr>
        <a:xfrm rot="19033106">
          <a:off x="4820529" y="2180012"/>
          <a:ext cx="2215311" cy="6147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68E9E-D22C-4C97-BF79-A93AB3B9EADD}">
      <dsp:nvSpPr>
        <dsp:cNvPr id="0" name=""/>
        <dsp:cNvSpPr/>
      </dsp:nvSpPr>
      <dsp:spPr>
        <a:xfrm>
          <a:off x="5706207" y="676420"/>
          <a:ext cx="1993095" cy="16965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প্রত্যাশিত লভ্যাংশ পাব কী?</a:t>
          </a:r>
          <a:endParaRPr lang="en-US" sz="3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755897" y="726110"/>
        <a:ext cx="1893715" cy="1597146"/>
      </dsp:txXfrm>
    </dsp:sp>
    <dsp:sp modelId="{32843C7D-2A0D-4037-9366-4FE9FCD04982}">
      <dsp:nvSpPr>
        <dsp:cNvPr id="0" name=""/>
        <dsp:cNvSpPr/>
      </dsp:nvSpPr>
      <dsp:spPr>
        <a:xfrm rot="281173">
          <a:off x="5280610" y="3804349"/>
          <a:ext cx="1973881" cy="6147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B51F0-05B2-4A01-A7F1-E04D771B6042}">
      <dsp:nvSpPr>
        <dsp:cNvPr id="0" name=""/>
        <dsp:cNvSpPr/>
      </dsp:nvSpPr>
      <dsp:spPr>
        <a:xfrm>
          <a:off x="6298456" y="3268056"/>
          <a:ext cx="2097727" cy="16803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প্রতিযোগিতায় টিকে থাকতে পারব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?</a:t>
          </a:r>
          <a:r>
            <a:rPr lang="bn-BD" sz="3600" b="1" kern="1200" dirty="0">
              <a:latin typeface="NikoshBAN" pitchFamily="2" charset="0"/>
              <a:cs typeface="NikoshBAN" pitchFamily="2" charset="0"/>
            </a:rPr>
            <a:t>?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6347671" y="3317271"/>
        <a:ext cx="1999297" cy="1581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948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6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67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5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95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3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9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04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7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83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1B7E72-8764-40B0-A503-132DF0FAF0AE}"/>
              </a:ext>
            </a:extLst>
          </p:cNvPr>
          <p:cNvSpPr txBox="1"/>
          <p:nvPr/>
        </p:nvSpPr>
        <p:spPr>
          <a:xfrm>
            <a:off x="7772400" y="4572000"/>
            <a:ext cx="37899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B1473-4D74-4BFB-80B2-D45C757F6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4114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6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ddddd.jpg">
            <a:extLst>
              <a:ext uri="{FF2B5EF4-FFF2-40B4-BE49-F238E27FC236}">
                <a16:creationId xmlns:a16="http://schemas.microsoft.com/office/drawing/2014/main" id="{CCC5EAC6-F84A-4E27-BE5B-A7A003702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45" y="1828800"/>
            <a:ext cx="38862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fina.jpg">
            <a:extLst>
              <a:ext uri="{FF2B5EF4-FFF2-40B4-BE49-F238E27FC236}">
                <a16:creationId xmlns:a16="http://schemas.microsoft.com/office/drawing/2014/main" id="{EF1166AF-BA21-40FD-9444-B082DBC17D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814146"/>
            <a:ext cx="3886200" cy="38246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E85E66-1345-4CAB-9C7C-5DC3DDD47927}"/>
              </a:ext>
            </a:extLst>
          </p:cNvPr>
          <p:cNvSpPr txBox="1"/>
          <p:nvPr/>
        </p:nvSpPr>
        <p:spPr>
          <a:xfrm>
            <a:off x="241745" y="76941"/>
            <a:ext cx="7010399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চেষ্ঠা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60AB8D-2E11-4FBD-8349-F8536D991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0" y="949712"/>
            <a:ext cx="4014440" cy="422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F02A3B-AB3B-4282-BA3E-A411F3F09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70" y="949711"/>
            <a:ext cx="3867613" cy="42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9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 descr="umbrella-2904775_640-640x405.jpg">
            <a:extLst>
              <a:ext uri="{FF2B5EF4-FFF2-40B4-BE49-F238E27FC236}">
                <a16:creationId xmlns:a16="http://schemas.microsoft.com/office/drawing/2014/main" id="{17867DD4-2808-4026-90B6-909BC227A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496" y="3200401"/>
            <a:ext cx="3352800" cy="3117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8E78CC-438F-45B0-BDF6-5992BE95A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" y="3200401"/>
            <a:ext cx="4876800" cy="29717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FCF626-8DF8-4763-898B-E229D8977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"/>
            <a:ext cx="4800600" cy="320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85862A-18AD-4367-8EAE-AD601CF818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96" y="13010"/>
            <a:ext cx="313070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621E0-A05D-400A-9A97-427F2669444A}"/>
              </a:ext>
            </a:extLst>
          </p:cNvPr>
          <p:cNvSpPr txBox="1"/>
          <p:nvPr/>
        </p:nvSpPr>
        <p:spPr>
          <a:xfrm>
            <a:off x="3055434" y="102523"/>
            <a:ext cx="75057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অপ্রত্যাশিত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বাঁচতে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–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তাৎপর্যসহ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DF9D7-51F7-4ADA-BD9F-EE374AE76672}"/>
              </a:ext>
            </a:extLst>
          </p:cNvPr>
          <p:cNvSpPr txBox="1"/>
          <p:nvPr/>
        </p:nvSpPr>
        <p:spPr>
          <a:xfrm>
            <a:off x="13010" y="1676400"/>
            <a:ext cx="7225990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প্রণয়নের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ভবিষ্যতের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ঘটনাসমূহ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অনুযয়ী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অপ্রত্যাশিত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বাঁচতে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C9498-BC8C-4A4C-A532-D59B12C3F332}"/>
              </a:ext>
            </a:extLst>
          </p:cNvPr>
          <p:cNvSpPr txBox="1"/>
          <p:nvPr/>
        </p:nvSpPr>
        <p:spPr>
          <a:xfrm>
            <a:off x="0" y="3200401"/>
            <a:ext cx="12188283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সাফল্য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উদাহরণস্বরূপ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আনায়নের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করে।কিন্তু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দূর্ভাগ্যজনকভাবে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জলোচ্ছাসে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নদীভাঙ্গনের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কারখানাটি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বিলীন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প্রতাষ্ঠানকে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বিপুল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সম্মূখীন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হবে।ফলে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সাফল্য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না।কিন্তু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প্রতিষ্ঠানটি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সম্ভাবনার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পাড়েই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পরিগণিত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620B7-64F1-45A0-A64A-B0C11F2DE590}"/>
              </a:ext>
            </a:extLst>
          </p:cNvPr>
          <p:cNvSpPr txBox="1"/>
          <p:nvPr/>
        </p:nvSpPr>
        <p:spPr>
          <a:xfrm>
            <a:off x="419100" y="985019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প্রথমত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5CAD5-17DF-4278-97DC-AF1A7046F038}"/>
              </a:ext>
            </a:extLst>
          </p:cNvPr>
          <p:cNvSpPr txBox="1"/>
          <p:nvPr/>
        </p:nvSpPr>
        <p:spPr>
          <a:xfrm>
            <a:off x="228600" y="228600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4E5541-EDE8-41C1-9BFC-AC14D9F1BDF2}"/>
              </a:ext>
            </a:extLst>
          </p:cNvPr>
          <p:cNvSpPr txBox="1"/>
          <p:nvPr/>
        </p:nvSpPr>
        <p:spPr>
          <a:xfrm>
            <a:off x="2209800" y="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677A4-69C2-4B22-8695-B51147ECB2D9}"/>
              </a:ext>
            </a:extLst>
          </p:cNvPr>
          <p:cNvSpPr txBox="1"/>
          <p:nvPr/>
        </p:nvSpPr>
        <p:spPr>
          <a:xfrm>
            <a:off x="152401" y="483394"/>
            <a:ext cx="7696200" cy="31085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বাস্তবসম্মত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হয়।বাজারের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অনুমেয়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পারে।কোন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অনুমেয়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1A176-FD7E-4A98-820C-DC4E34C916B6}"/>
              </a:ext>
            </a:extLst>
          </p:cNvPr>
          <p:cNvSpPr txBox="1"/>
          <p:nvPr/>
        </p:nvSpPr>
        <p:spPr>
          <a:xfrm>
            <a:off x="0" y="3696950"/>
            <a:ext cx="12115800" cy="267765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উদাহরণস্বরূপ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প্রস্তুতকারীর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অবিক্রীত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কারবারটি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কাঙ্ক্ষিত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12186-8D6D-4211-8218-7FFC6FFC53A0}"/>
              </a:ext>
            </a:extLst>
          </p:cNvPr>
          <p:cNvSpPr txBox="1">
            <a:spLocks/>
          </p:cNvSpPr>
          <p:nvPr/>
        </p:nvSpPr>
        <p:spPr>
          <a:xfrm>
            <a:off x="838200" y="152400"/>
            <a:ext cx="4343400" cy="153422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ঝুঁকি</a:t>
            </a:r>
            <a:r>
              <a:rPr lang="en-US" sz="2400" b="1" dirty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বিবেচনায়</a:t>
            </a:r>
            <a:r>
              <a:rPr lang="en-US" sz="2400" b="1" dirty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আয়</a:t>
            </a:r>
            <a:r>
              <a:rPr lang="en-US" sz="2400" b="1" dirty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 ২ </a:t>
            </a:r>
            <a:r>
              <a:rPr lang="en-US" sz="2400" b="1" dirty="0" err="1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প্রকার</a:t>
            </a:r>
            <a:endParaRPr lang="en-US" sz="2400" b="1" dirty="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১। </a:t>
            </a:r>
            <a:r>
              <a:rPr lang="en-US" sz="2400" b="1" dirty="0" err="1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ঝুঁকি</a:t>
            </a:r>
            <a:r>
              <a:rPr lang="en-US" sz="2400" b="1" dirty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মুক্ত</a:t>
            </a:r>
            <a:r>
              <a:rPr lang="en-US" sz="2400" b="1" dirty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আয়</a:t>
            </a:r>
            <a:r>
              <a:rPr lang="en-US" sz="2400" b="1" dirty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২। </a:t>
            </a:r>
            <a:r>
              <a:rPr lang="en-US" sz="2400" b="1" dirty="0" err="1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ঝুঁকি</a:t>
            </a:r>
            <a:r>
              <a:rPr lang="en-US" sz="2400" b="1" dirty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বহুল</a:t>
            </a:r>
            <a:r>
              <a:rPr lang="en-US" sz="2400" b="1" dirty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আয়</a:t>
            </a:r>
            <a:r>
              <a:rPr lang="en-US" sz="2400" b="1" dirty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 </a:t>
            </a:r>
          </a:p>
          <a:p>
            <a:r>
              <a:rPr lang="en-US" sz="2400" b="1" dirty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2A558A-DB4D-4C25-B89F-9AE241A0F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10203"/>
            <a:ext cx="3329109" cy="3111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73B83C-D9E5-455B-86BF-D630C6D34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95600"/>
            <a:ext cx="3886200" cy="3135492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6136A0DE-BA8A-4278-B20F-20D4CC14E9EC}"/>
              </a:ext>
            </a:extLst>
          </p:cNvPr>
          <p:cNvSpPr txBox="1">
            <a:spLocks/>
          </p:cNvSpPr>
          <p:nvPr/>
        </p:nvSpPr>
        <p:spPr>
          <a:xfrm>
            <a:off x="154259" y="1686622"/>
            <a:ext cx="6705600" cy="7739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s-IN" sz="2800" b="1" dirty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চিত্রের  মধ্যে দিয়ে এবার  ঝুঁকিমুক্ত আয় ও ঝুঁকিবহুল আয় সম্পর্কে জানার  চেষ্টা কর</a:t>
            </a:r>
            <a:r>
              <a:rPr lang="en-US" sz="2800" b="1" dirty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ো </a:t>
            </a:r>
            <a:endParaRPr lang="as-I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5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9510E3-46F0-4F84-9845-A6991EC93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55729"/>
            <a:ext cx="11963400" cy="2069419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E8D3AE-C0D7-487F-9691-37F0CDAD78B4}"/>
              </a:ext>
            </a:extLst>
          </p:cNvPr>
          <p:cNvSpPr txBox="1"/>
          <p:nvPr/>
        </p:nvSpPr>
        <p:spPr>
          <a:xfrm>
            <a:off x="3810000" y="109632"/>
            <a:ext cx="1676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ট্রেজারি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FFD8AA-02B7-49E5-A426-7F95EAF8BDAA}"/>
              </a:ext>
            </a:extLst>
          </p:cNvPr>
          <p:cNvSpPr txBox="1"/>
          <p:nvPr/>
        </p:nvSpPr>
        <p:spPr>
          <a:xfrm>
            <a:off x="228600" y="632852"/>
            <a:ext cx="7848600" cy="35394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ট্রেজারি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স্বল্পমেয়াদি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শর্তহীন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ঋণপত্র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ট্রেজারি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স্বল্পকালীন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(১-৩৬৫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মেয়াদি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মার্কেট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প্রোডাক্ট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স্বল্পকালীন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ঘাটতি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মেটানো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স্বল্পকালীন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ট্রেজারি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ইস্যু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মেয়াদান্তে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ধারককে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নিঃশর্তভাবে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অঙ্গীকার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নিলমের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কেনা-বেচা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তালিকাভুক্ত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নিলামে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1492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shutterstock_142301761-730x400.jpg">
            <a:extLst>
              <a:ext uri="{FF2B5EF4-FFF2-40B4-BE49-F238E27FC236}">
                <a16:creationId xmlns:a16="http://schemas.microsoft.com/office/drawing/2014/main" id="{47A45EC5-93E5-4D8F-9C8B-2CD490CC4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1" y="3962399"/>
            <a:ext cx="4495800" cy="2315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B45AC7-27E5-4652-852B-193320B14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" y="10793"/>
            <a:ext cx="3342857" cy="2427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4DC95E-D61D-41F8-BD58-FF62D87DA3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594" y="45083"/>
            <a:ext cx="4353343" cy="2393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E091CD-273C-4733-A7D6-EEE9ADD49097}"/>
              </a:ext>
            </a:extLst>
          </p:cNvPr>
          <p:cNvSpPr txBox="1"/>
          <p:nvPr/>
        </p:nvSpPr>
        <p:spPr>
          <a:xfrm>
            <a:off x="0" y="2438400"/>
            <a:ext cx="7696200" cy="403187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(share)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সহমর্মিতা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অবশ্য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পুঁজিরও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বটে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।এ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কেনা-বেচা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হোল্ডার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লাভবান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অপরটি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বন্টিত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লভ্যাংশ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ডিভিডেন্ড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শেয়ারকে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স্বত্বপত্র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9740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62BA2D-B1FE-4503-8B9E-B5444E1E9FC9}"/>
              </a:ext>
            </a:extLst>
          </p:cNvPr>
          <p:cNvSpPr txBox="1">
            <a:spLocks/>
          </p:cNvSpPr>
          <p:nvPr/>
        </p:nvSpPr>
        <p:spPr>
          <a:xfrm>
            <a:off x="2819400" y="676209"/>
            <a:ext cx="3886200" cy="144875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শিত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সম্ভবনাকে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579F8F99-558A-4C35-B9F5-4B2D833097D7}"/>
              </a:ext>
            </a:extLst>
          </p:cNvPr>
          <p:cNvSpPr txBox="1">
            <a:spLocks/>
          </p:cNvSpPr>
          <p:nvPr/>
        </p:nvSpPr>
        <p:spPr>
          <a:xfrm>
            <a:off x="3429000" y="33454"/>
            <a:ext cx="7162800" cy="455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ঝুঁকিমুক্ত আয় ও ঝুঁকিবহুল আয়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as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A7762AA-CCD6-4054-9B47-33D640BAAE14}"/>
              </a:ext>
            </a:extLst>
          </p:cNvPr>
          <p:cNvSpPr txBox="1">
            <a:spLocks/>
          </p:cNvSpPr>
          <p:nvPr/>
        </p:nvSpPr>
        <p:spPr>
          <a:xfrm>
            <a:off x="6813668" y="682848"/>
            <a:ext cx="4040188" cy="1442113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আয়কে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ঝুঁকিবহুল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3400D-787F-4F91-86BD-06F908AD9A7C}"/>
              </a:ext>
            </a:extLst>
          </p:cNvPr>
          <p:cNvSpPr txBox="1"/>
          <p:nvPr/>
        </p:nvSpPr>
        <p:spPr>
          <a:xfrm>
            <a:off x="2819400" y="2100523"/>
            <a:ext cx="38862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27352-C46C-47BE-A469-1412D217C2D6}"/>
              </a:ext>
            </a:extLst>
          </p:cNvPr>
          <p:cNvSpPr txBox="1"/>
          <p:nvPr/>
        </p:nvSpPr>
        <p:spPr>
          <a:xfrm>
            <a:off x="2864284" y="2735604"/>
            <a:ext cx="388620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ট্রেজারি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ট্রেজারি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ঝুঁকিমুক্ত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06678-817C-466B-AB80-3086ACCA7B7E}"/>
              </a:ext>
            </a:extLst>
          </p:cNvPr>
          <p:cNvSpPr txBox="1"/>
          <p:nvPr/>
        </p:nvSpPr>
        <p:spPr>
          <a:xfrm>
            <a:off x="2864284" y="4340537"/>
            <a:ext cx="3886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ইস্যু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F11D3-047B-4892-917E-494DB579CB23}"/>
              </a:ext>
            </a:extLst>
          </p:cNvPr>
          <p:cNvSpPr txBox="1"/>
          <p:nvPr/>
        </p:nvSpPr>
        <p:spPr>
          <a:xfrm>
            <a:off x="6798428" y="2167407"/>
            <a:ext cx="404018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C0E139-EA07-4A5F-A6B1-9A875D4E19CE}"/>
              </a:ext>
            </a:extLst>
          </p:cNvPr>
          <p:cNvSpPr txBox="1"/>
          <p:nvPr/>
        </p:nvSpPr>
        <p:spPr>
          <a:xfrm>
            <a:off x="6813668" y="2774355"/>
            <a:ext cx="4024948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ঝুঁকিবহুল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287FE6-0DEE-48BC-8B55-184DA5F41927}"/>
              </a:ext>
            </a:extLst>
          </p:cNvPr>
          <p:cNvSpPr txBox="1"/>
          <p:nvPr/>
        </p:nvSpPr>
        <p:spPr>
          <a:xfrm>
            <a:off x="6765724" y="4405306"/>
            <a:ext cx="408813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D4ADA2-35F3-4658-917D-D31ED2DB2DA6}"/>
              </a:ext>
            </a:extLst>
          </p:cNvPr>
          <p:cNvSpPr txBox="1"/>
          <p:nvPr/>
        </p:nvSpPr>
        <p:spPr>
          <a:xfrm>
            <a:off x="6732270" y="5054851"/>
            <a:ext cx="507873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লভ্যাংশ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প্রত্যাশিত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লভ্যাংশের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0F0EF2-ABF7-4C31-99FC-9033696AD2E9}"/>
              </a:ext>
            </a:extLst>
          </p:cNvPr>
          <p:cNvSpPr txBox="1"/>
          <p:nvPr/>
        </p:nvSpPr>
        <p:spPr>
          <a:xfrm>
            <a:off x="2864284" y="5054851"/>
            <a:ext cx="3886200" cy="107721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প্রত্যাশিত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F5233D-3FB4-4B32-8FB7-08AB4F16E65A}"/>
              </a:ext>
            </a:extLst>
          </p:cNvPr>
          <p:cNvSpPr txBox="1"/>
          <p:nvPr/>
        </p:nvSpPr>
        <p:spPr>
          <a:xfrm>
            <a:off x="381000" y="261058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65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18B920-0675-44BE-A5E1-5658C58A2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07740"/>
            <a:ext cx="34161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১.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ঝুঁকিবহুল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আয়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effectLst/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কী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? </a:t>
            </a:r>
            <a:endParaRPr kumimoji="0" lang="en-US" sz="3600" b="1" i="0" u="none" strike="noStrike" cap="none" normalizeH="0" baseline="0" dirty="0">
              <a:ln>
                <a:noFill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14D47B-5F2F-48EB-AA3E-2E73B3A43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239463"/>
            <a:ext cx="358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২.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ঝুঁকিমুক্ত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আয়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কী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? 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661C779-E365-4397-B0CE-F552443753F0}"/>
              </a:ext>
            </a:extLst>
          </p:cNvPr>
          <p:cNvSpPr txBox="1">
            <a:spLocks/>
          </p:cNvSpPr>
          <p:nvPr/>
        </p:nvSpPr>
        <p:spPr>
          <a:xfrm>
            <a:off x="183996" y="2902194"/>
            <a:ext cx="7391400" cy="107721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প্রত্যাশিত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সম্ভবনাকে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ঝুঁকিমুক্ত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2AF262F-B935-4057-9C24-25FC36A19D54}"/>
              </a:ext>
            </a:extLst>
          </p:cNvPr>
          <p:cNvSpPr txBox="1">
            <a:spLocks/>
          </p:cNvSpPr>
          <p:nvPr/>
        </p:nvSpPr>
        <p:spPr>
          <a:xfrm>
            <a:off x="151750" y="1004217"/>
            <a:ext cx="7391400" cy="1233967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আয়কে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ঝুঁকিবহুল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E4E66-FFFA-45B7-B83B-0C50D3B22DDC}"/>
              </a:ext>
            </a:extLst>
          </p:cNvPr>
          <p:cNvSpPr txBox="1"/>
          <p:nvPr/>
        </p:nvSpPr>
        <p:spPr>
          <a:xfrm>
            <a:off x="1873257" y="4252722"/>
            <a:ext cx="6635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A5B009-2575-459F-A1BC-C51C929D42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9" y="4058886"/>
            <a:ext cx="1726580" cy="21291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843852-BE35-4562-9005-A97DC4CC8174}"/>
              </a:ext>
            </a:extLst>
          </p:cNvPr>
          <p:cNvSpPr txBox="1"/>
          <p:nvPr/>
        </p:nvSpPr>
        <p:spPr>
          <a:xfrm>
            <a:off x="1983097" y="5486400"/>
            <a:ext cx="693230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পণ্যটির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3ED1B1-FA27-4C2A-A5F5-24EF5375962C}"/>
              </a:ext>
            </a:extLst>
          </p:cNvPr>
          <p:cNvSpPr txBox="1"/>
          <p:nvPr/>
        </p:nvSpPr>
        <p:spPr>
          <a:xfrm>
            <a:off x="4876800" y="66111"/>
            <a:ext cx="152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4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  <p:bldP spid="8" grpId="0" animBg="1"/>
      <p:bldP spid="2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11AB1C-49A3-4257-939B-1E9AF109157F}"/>
              </a:ext>
            </a:extLst>
          </p:cNvPr>
          <p:cNvSpPr/>
          <p:nvPr/>
        </p:nvSpPr>
        <p:spPr>
          <a:xfrm>
            <a:off x="3555308" y="1220609"/>
            <a:ext cx="419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b="1" u="sng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C00D00-FB2A-4534-A117-238A956B3A6A}"/>
              </a:ext>
            </a:extLst>
          </p:cNvPr>
          <p:cNvSpPr txBox="1"/>
          <p:nvPr/>
        </p:nvSpPr>
        <p:spPr>
          <a:xfrm>
            <a:off x="128954" y="2696308"/>
            <a:ext cx="4847492" cy="36009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4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দিপালী</a:t>
            </a:r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বাইন</a:t>
            </a:r>
            <a:endParaRPr lang="bn-IN" sz="4400" b="1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4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(এম,কম , এম, এড )</a:t>
            </a:r>
            <a:endParaRPr lang="en-US" sz="4400" b="1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b="1" u="sng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u="sng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শিক্ষিক</a:t>
            </a:r>
            <a:r>
              <a:rPr lang="en-US" sz="3600" b="1" u="sng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u="sng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b="1" u="sng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defRPr/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অক্সফোর্ড মিশন হাই স্কুল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 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বরিশাল </a:t>
            </a:r>
            <a:endParaRPr lang="bn-IN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মোবাইলনম্বরঃ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01714815737</a:t>
            </a:r>
            <a:endParaRPr lang="en-AU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D105AD-532C-4471-8125-4DAA6AB9B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"/>
            <a:ext cx="1978554" cy="24670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16837E-F9FA-4822-96D2-4AEA02EBFF11}"/>
              </a:ext>
            </a:extLst>
          </p:cNvPr>
          <p:cNvSpPr txBox="1"/>
          <p:nvPr/>
        </p:nvSpPr>
        <p:spPr>
          <a:xfrm>
            <a:off x="4976446" y="3250306"/>
            <a:ext cx="4015154" cy="3046988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lasticWrap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দশম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বিষয় : ফিন্যান্স ও ব্যাংকিং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অধ্যায়: চতুর্থ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(ঝুকি ও অনিশ্চয়তা)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-৫.৪ ,৫.৫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Placeholder 4" descr="aaaa.jpg">
            <a:extLst>
              <a:ext uri="{FF2B5EF4-FFF2-40B4-BE49-F238E27FC236}">
                <a16:creationId xmlns:a16="http://schemas.microsoft.com/office/drawing/2014/main" id="{905E1F6A-04AE-4427-A527-784FC477559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119" b="4119"/>
          <a:stretch>
            <a:fillRect/>
          </a:stretch>
        </p:blipFill>
        <p:spPr>
          <a:xfrm>
            <a:off x="8991600" y="3733800"/>
            <a:ext cx="2174631" cy="2563494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18728B-7045-474B-BA3A-DFA6427FDCE7}"/>
              </a:ext>
            </a:extLst>
          </p:cNvPr>
          <p:cNvSpPr txBox="1"/>
          <p:nvPr/>
        </p:nvSpPr>
        <p:spPr>
          <a:xfrm>
            <a:off x="24463" y="4569513"/>
            <a:ext cx="1051941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অপ্রত্যাশিত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বাঁচতে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8CF49-AC55-4206-AD8B-D4E82AA47336}"/>
              </a:ext>
            </a:extLst>
          </p:cNvPr>
          <p:cNvSpPr txBox="1"/>
          <p:nvPr/>
        </p:nvSpPr>
        <p:spPr>
          <a:xfrm>
            <a:off x="13010" y="5228704"/>
            <a:ext cx="1203198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প্রণয়নের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ভবিষ্যতের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ঘটনাসমূহ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অনুযয়ী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অপ্রত্যাশিত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বাঁচতে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206C9D-AD82-419B-8433-899EF75BDF4D}"/>
              </a:ext>
            </a:extLst>
          </p:cNvPr>
          <p:cNvSpPr txBox="1"/>
          <p:nvPr/>
        </p:nvSpPr>
        <p:spPr>
          <a:xfrm>
            <a:off x="2133902" y="117960"/>
            <a:ext cx="4892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৪.চিত্রের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2981EC-B78B-4840-9A9B-2ED98380B9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7961"/>
            <a:ext cx="1905000" cy="1406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D01C41-9876-4E2D-BC88-4B9085CBD42D}"/>
              </a:ext>
            </a:extLst>
          </p:cNvPr>
          <p:cNvSpPr txBox="1"/>
          <p:nvPr/>
        </p:nvSpPr>
        <p:spPr>
          <a:xfrm>
            <a:off x="3400193" y="686046"/>
            <a:ext cx="2667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ঝুঁকিবহুল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86EBF5-44FD-4953-8F30-A1B6D7337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2" y="1648881"/>
            <a:ext cx="1927302" cy="23897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720552-FEE6-43C3-8F2E-CDE7236CDFED}"/>
              </a:ext>
            </a:extLst>
          </p:cNvPr>
          <p:cNvSpPr txBox="1"/>
          <p:nvPr/>
        </p:nvSpPr>
        <p:spPr>
          <a:xfrm>
            <a:off x="2036956" y="1455758"/>
            <a:ext cx="5372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বিনিয়োগকে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ঝুঁকিমুক্ত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EAE10-D7EC-437C-A32A-6B84DAA30F2E}"/>
              </a:ext>
            </a:extLst>
          </p:cNvPr>
          <p:cNvSpPr txBox="1"/>
          <p:nvPr/>
        </p:nvSpPr>
        <p:spPr>
          <a:xfrm>
            <a:off x="2007219" y="2305615"/>
            <a:ext cx="5750313" cy="224676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ইস্যু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বিনিয়োগকে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ঝুঁকিমুক্ত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হয়।এসব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ঝুঁকিমুক্ত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ঝুঁকিমুক্ত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।</a:t>
            </a:r>
          </a:p>
        </p:txBody>
      </p:sp>
    </p:spTree>
    <p:extLst>
      <p:ext uri="{BB962C8B-B14F-4D97-AF65-F5344CB8AC3E}">
        <p14:creationId xmlns:p14="http://schemas.microsoft.com/office/powerpoint/2010/main" val="345124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11" grpId="0" animBg="1"/>
      <p:bldP spid="1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:a16="http://schemas.microsoft.com/office/drawing/2014/main" id="{EA45E782-BE33-47E0-8E0D-A444D053499E}"/>
              </a:ext>
            </a:extLst>
          </p:cNvPr>
          <p:cNvSpPr/>
          <p:nvPr/>
        </p:nvSpPr>
        <p:spPr>
          <a:xfrm>
            <a:off x="0" y="152400"/>
            <a:ext cx="8077200" cy="6096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88C24-88AA-44B4-A91F-2BA174353C2A}"/>
              </a:ext>
            </a:extLst>
          </p:cNvPr>
          <p:cNvSpPr txBox="1"/>
          <p:nvPr/>
        </p:nvSpPr>
        <p:spPr>
          <a:xfrm>
            <a:off x="2209800" y="381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3F327CE-931D-4970-BEBF-D36CB72AA6E2}"/>
              </a:ext>
            </a:extLst>
          </p:cNvPr>
          <p:cNvSpPr/>
          <p:nvPr/>
        </p:nvSpPr>
        <p:spPr>
          <a:xfrm>
            <a:off x="76200" y="2286000"/>
            <a:ext cx="64008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75DF997-6A2D-4E74-850A-A5B35E28A27F}"/>
              </a:ext>
            </a:extLst>
          </p:cNvPr>
          <p:cNvSpPr txBox="1">
            <a:spLocks/>
          </p:cNvSpPr>
          <p:nvPr/>
        </p:nvSpPr>
        <p:spPr>
          <a:xfrm>
            <a:off x="0" y="2438400"/>
            <a:ext cx="6324600" cy="22098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গ্রহনে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তাৎপর্যপূর্ণ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CEF17F-6026-4F9B-935E-D3D3A240D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246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D42638-F7BE-4441-888F-D5FEED031A17}"/>
              </a:ext>
            </a:extLst>
          </p:cNvPr>
          <p:cNvSpPr txBox="1"/>
          <p:nvPr/>
        </p:nvSpPr>
        <p:spPr>
          <a:xfrm>
            <a:off x="2362200" y="2438400"/>
            <a:ext cx="838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0" y="210158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এসো একটি ছবি লক্ষ্য 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8DF27-EE01-462E-9D99-E229DB728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19" y="2845567"/>
            <a:ext cx="4000132" cy="3397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555D63-F3AC-4017-ADE3-27D2EEE79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" y="1066800"/>
            <a:ext cx="3521366" cy="35575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53A2C2-D93B-4CE5-BBDB-D6FD61AD9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733800"/>
            <a:ext cx="4315496" cy="250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97EB78-5AC2-419D-9B1A-629F69B67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6" y="533400"/>
            <a:ext cx="3837904" cy="4191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D12BF5-4512-4886-BBB0-D398BF149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19400"/>
            <a:ext cx="4114800" cy="3505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715A05-DD39-4563-AA61-3C497CE1A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735428"/>
            <a:ext cx="4114800" cy="258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51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D47352-000C-4862-B7FC-5E9158A62373}"/>
              </a:ext>
            </a:extLst>
          </p:cNvPr>
          <p:cNvSpPr txBox="1"/>
          <p:nvPr/>
        </p:nvSpPr>
        <p:spPr>
          <a:xfrm>
            <a:off x="304800" y="843677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ঝু</a:t>
            </a: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6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 ও অনিশ্চয়তা</a:t>
            </a:r>
          </a:p>
          <a:p>
            <a:pPr algn="ctr"/>
            <a:r>
              <a:rPr lang="bn-BD" sz="6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৪র্থ</a:t>
            </a: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(পাঠ:৫.৪, ৫.৫)</a:t>
            </a:r>
          </a:p>
          <a:p>
            <a:pPr algn="ctr"/>
            <a:r>
              <a:rPr lang="en-US" sz="66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ঝুঁকির</a:t>
            </a: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ঝুঁকিমুক্ত</a:t>
            </a: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ঝুঁকিবহুল</a:t>
            </a: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66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9359C-3129-4B92-AEF5-B4EF20A69138}"/>
              </a:ext>
            </a:extLst>
          </p:cNvPr>
          <p:cNvSpPr txBox="1">
            <a:spLocks/>
          </p:cNvSpPr>
          <p:nvPr/>
        </p:nvSpPr>
        <p:spPr>
          <a:xfrm>
            <a:off x="457200" y="1469886"/>
            <a:ext cx="7010400" cy="401651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buFont typeface="Arial" charset="0"/>
              <a:buChar char="•"/>
            </a:pP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ঝুঁকিমুক্ত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ঝুঁকিবহুল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C5356B-4918-4E65-90CD-EB72FEBE5B64}"/>
              </a:ext>
            </a:extLst>
          </p:cNvPr>
          <p:cNvSpPr txBox="1"/>
          <p:nvPr/>
        </p:nvSpPr>
        <p:spPr>
          <a:xfrm>
            <a:off x="1143000" y="304800"/>
            <a:ext cx="42672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35638713"/>
              </p:ext>
            </p:extLst>
          </p:nvPr>
        </p:nvGraphicFramePr>
        <p:xfrm>
          <a:off x="0" y="334537"/>
          <a:ext cx="8382000" cy="5153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5488372"/>
            <a:ext cx="567690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একজন ব্যাবসায়ির জীবনে অনিশ্চয়তা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E73581-22A0-4D49-A9BD-E87905779E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209800"/>
            <a:ext cx="3733800" cy="30997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8F3726-51E4-4B95-88F1-76AFB55A5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F08F3726-51E4-4B95-88F1-76AFB55A5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EF0C3-2146-48B0-B4B0-CD7B337C5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3D2EF0C3-2146-48B0-B4B0-CD7B337C5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800268-3A24-4E7D-8160-BF65883BD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39800268-3A24-4E7D-8160-BF65883BD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9D8971-B84E-49E2-8720-E2C476143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179D8971-B84E-49E2-8720-E2C476143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6C2AD2-D73E-4B52-A6F6-EE508FCD1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936C2AD2-D73E-4B52-A6F6-EE508FCD1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5E14FF-CED6-410B-BAB7-003132DD0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E45E14FF-CED6-410B-BAB7-003132DD0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DC8A65-9B05-4BE2-9589-9A8D1BF64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76DC8A65-9B05-4BE2-9589-9A8D1BF64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1202A-0BCE-46E4-A2BA-6016296BE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7E81202A-0BCE-46E4-A2BA-6016296BE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E68E9E-D22C-4C97-BF79-A93AB3B9E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CAE68E9E-D22C-4C97-BF79-A93AB3B9E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843C7D-2A0D-4037-9366-4FE9FCD04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32843C7D-2A0D-4037-9366-4FE9FCD04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CB51F0-05B2-4A01-A7F1-E04D771B6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05CB51F0-05B2-4A01-A7F1-E04D771B6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677" y="1473192"/>
            <a:ext cx="7725609" cy="9280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অনিশ্চয়তার কারণে প্রকৃত ফলাফল প্রত্যাশিত ফলাফল থেকে ভিন্ন হওয়ার সম্ভাবনা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কেই ব্যাবসায় অর্থায়নে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বলা হয়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20200" y="4614362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6365" y="2623281"/>
            <a:ext cx="25146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প্রত্যাশা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2593" y="2654693"/>
            <a:ext cx="1974693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4729" y="3484173"/>
            <a:ext cx="25146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লক্ষ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46754" y="3459510"/>
            <a:ext cx="1974693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3০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লক্ষ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I:\KAUSHER-1 (H)\Digital Content\Business Studies-21.05.2011\Bangladesh Bank\Kausher-Bank\Bangladesh Bank\2008-10-28__front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804" y="4577037"/>
            <a:ext cx="2459219" cy="1615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216365" y="4929705"/>
            <a:ext cx="25146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লভ্যাংশ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০/=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4929705"/>
            <a:ext cx="22860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লভ্যাংশ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৫/=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EE889-918C-4D78-BABD-AB9B3396667B}"/>
              </a:ext>
            </a:extLst>
          </p:cNvPr>
          <p:cNvSpPr txBox="1"/>
          <p:nvPr/>
        </p:nvSpPr>
        <p:spPr>
          <a:xfrm>
            <a:off x="271677" y="215353"/>
            <a:ext cx="7725609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E9D168-CEFB-4B04-B4C0-4511472E9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90640"/>
            <a:ext cx="2758829" cy="1876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7" grpId="0" animBg="1"/>
      <p:bldP spid="8" grpId="0" animBg="1"/>
      <p:bldP spid="9" grpId="0" animBg="1"/>
      <p:bldP spid="17" grpId="0" animBg="1"/>
      <p:bldP spid="18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20813" y="114614"/>
            <a:ext cx="2590800" cy="788988"/>
          </a:xfrm>
        </p:spPr>
        <p:txBody>
          <a:bodyPr>
            <a:noAutofit/>
          </a:bodyPr>
          <a:lstStyle/>
          <a:p>
            <a:r>
              <a:rPr lang="bn-I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ঝুঁকির উৎস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371600"/>
            <a:ext cx="4040188" cy="762000"/>
          </a:xfrm>
        </p:spPr>
        <p:txBody>
          <a:bodyPr>
            <a:normAutofit/>
          </a:bodyPr>
          <a:lstStyle/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2203631"/>
            <a:ext cx="4217670" cy="40999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বিক্রয়মূল্য পরিবর্তন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বিক্রয়ের পরিমান পরিবর্তন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উৎপাদনের উপকরনের মূল্য পরিবর্তন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অতিরিক্ত স্থায়ী খরচের প্রবণতা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ঋণ মূলধন বেশি হওয়া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পর্যাপ্ত নগদপ্রবাহ  না পাওয়া</a:t>
            </a:r>
          </a:p>
          <a:p>
            <a:pPr>
              <a:buNone/>
            </a:pP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716213" y="2203632"/>
            <a:ext cx="3618297" cy="40856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বন্ড, ডিবেঞ্চার ইত্যাদির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বাজারমূল্য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সুদ হার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ের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পরিবর্তন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তারল্য </a:t>
            </a:r>
            <a:r>
              <a:rPr lang="bn-IN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606" y="992608"/>
            <a:ext cx="3582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 প্রতিষ্ঠানের দৃষ্টিতে-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6213" y="992608"/>
            <a:ext cx="3618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কারীর দৃষ্টিতে-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332360" y="1577382"/>
            <a:ext cx="386002" cy="585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827093" y="1546232"/>
            <a:ext cx="386002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1746</TotalTime>
  <Words>975</Words>
  <Application>Microsoft Office PowerPoint</Application>
  <PresentationFormat>Widescreen</PresentationFormat>
  <Paragraphs>99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Siyam Rupali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ঝুঁকির উৎস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 C T</cp:lastModifiedBy>
  <cp:revision>113</cp:revision>
  <dcterms:created xsi:type="dcterms:W3CDTF">2006-08-16T00:00:00Z</dcterms:created>
  <dcterms:modified xsi:type="dcterms:W3CDTF">2020-09-29T13:12:59Z</dcterms:modified>
</cp:coreProperties>
</file>