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</p:sldMasterIdLst>
  <p:sldIdLst>
    <p:sldId id="377" r:id="rId2"/>
    <p:sldId id="257" r:id="rId3"/>
    <p:sldId id="347" r:id="rId4"/>
    <p:sldId id="350" r:id="rId5"/>
    <p:sldId id="351" r:id="rId6"/>
    <p:sldId id="352" r:id="rId7"/>
    <p:sldId id="353" r:id="rId8"/>
    <p:sldId id="354" r:id="rId9"/>
    <p:sldId id="261" r:id="rId10"/>
    <p:sldId id="370" r:id="rId11"/>
    <p:sldId id="355" r:id="rId12"/>
    <p:sldId id="357" r:id="rId13"/>
    <p:sldId id="371" r:id="rId14"/>
    <p:sldId id="367" r:id="rId15"/>
    <p:sldId id="363" r:id="rId16"/>
    <p:sldId id="361" r:id="rId17"/>
    <p:sldId id="373" r:id="rId18"/>
    <p:sldId id="374" r:id="rId19"/>
    <p:sldId id="375" r:id="rId20"/>
    <p:sldId id="372" r:id="rId21"/>
    <p:sldId id="358" r:id="rId22"/>
    <p:sldId id="359" r:id="rId23"/>
    <p:sldId id="360" r:id="rId24"/>
    <p:sldId id="362" r:id="rId25"/>
    <p:sldId id="364" r:id="rId26"/>
    <p:sldId id="366" r:id="rId27"/>
    <p:sldId id="37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985" autoAdjust="0"/>
    <p:restoredTop sz="94624" autoAdjust="0"/>
  </p:normalViewPr>
  <p:slideViewPr>
    <p:cSldViewPr snapToGrid="0">
      <p:cViewPr>
        <p:scale>
          <a:sx n="61" d="100"/>
          <a:sy n="61" d="100"/>
        </p:scale>
        <p:origin x="-432" y="-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B51DF1-1D82-46CB-861C-92849EA4A327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291A02-E9F9-4430-9F83-B6A78C0E482D}">
      <dgm:prSet phldrT="[Text]" custT="1"/>
      <dgm:spPr/>
      <dgm:t>
        <a:bodyPr/>
        <a:lstStyle/>
        <a:p>
          <a:r>
            <a:rPr lang="en-US" sz="2800" b="1" dirty="0" smtClean="0">
              <a:latin typeface="Book Antiqua" pitchFamily="18" charset="0"/>
            </a:rPr>
            <a:t>Sub + said to + object</a:t>
          </a:r>
          <a:endParaRPr lang="en-US" sz="2800" dirty="0"/>
        </a:p>
      </dgm:t>
    </dgm:pt>
    <dgm:pt modelId="{BDDA6936-91EC-4C01-938F-38099C0B65DB}" type="parTrans" cxnId="{10B98951-FD8C-45F5-B37D-DE423159CE3C}">
      <dgm:prSet/>
      <dgm:spPr/>
      <dgm:t>
        <a:bodyPr/>
        <a:lstStyle/>
        <a:p>
          <a:endParaRPr lang="en-US"/>
        </a:p>
      </dgm:t>
    </dgm:pt>
    <dgm:pt modelId="{546A8C57-C946-4878-9DC6-67CAB0409D4B}" type="sibTrans" cxnId="{10B98951-FD8C-45F5-B37D-DE423159CE3C}">
      <dgm:prSet/>
      <dgm:spPr/>
      <dgm:t>
        <a:bodyPr/>
        <a:lstStyle/>
        <a:p>
          <a:endParaRPr lang="en-US"/>
        </a:p>
      </dgm:t>
    </dgm:pt>
    <dgm:pt modelId="{44952B02-C444-4456-8308-7CFF96A03AAC}">
      <dgm:prSet phldrT="[Text]" custT="1"/>
      <dgm:spPr/>
      <dgm:t>
        <a:bodyPr/>
        <a:lstStyle/>
        <a:p>
          <a:r>
            <a:rPr lang="en-US" sz="2800" b="1" dirty="0" smtClean="0">
              <a:latin typeface="Book Antiqua" pitchFamily="18" charset="0"/>
            </a:rPr>
            <a:t>Sub +told + object</a:t>
          </a:r>
          <a:endParaRPr lang="en-US" sz="2800" dirty="0"/>
        </a:p>
      </dgm:t>
    </dgm:pt>
    <dgm:pt modelId="{71B65370-E4D1-40FD-8B79-9F936D6D54AA}" type="parTrans" cxnId="{4CE9DC8F-D35F-4204-A90D-E52ED6930CEF}">
      <dgm:prSet/>
      <dgm:spPr/>
      <dgm:t>
        <a:bodyPr/>
        <a:lstStyle/>
        <a:p>
          <a:endParaRPr lang="en-US"/>
        </a:p>
      </dgm:t>
    </dgm:pt>
    <dgm:pt modelId="{EE401425-E523-40CD-90AE-DE63F646F3D7}" type="sibTrans" cxnId="{4CE9DC8F-D35F-4204-A90D-E52ED6930CEF}">
      <dgm:prSet/>
      <dgm:spPr/>
      <dgm:t>
        <a:bodyPr/>
        <a:lstStyle/>
        <a:p>
          <a:endParaRPr lang="en-US"/>
        </a:p>
      </dgm:t>
    </dgm:pt>
    <dgm:pt modelId="{A0FBD539-AC32-408D-8C27-E1B8B1E5C7C7}">
      <dgm:prSet phldrT="[Text]" custT="1"/>
      <dgm:spPr/>
      <dgm:t>
        <a:bodyPr/>
        <a:lstStyle/>
        <a:p>
          <a:r>
            <a:rPr lang="en-US" sz="2800" b="1" dirty="0" smtClean="0">
              <a:latin typeface="Book Antiqua" pitchFamily="18" charset="0"/>
            </a:rPr>
            <a:t>that</a:t>
          </a:r>
          <a:endParaRPr lang="en-US" sz="2800" dirty="0"/>
        </a:p>
      </dgm:t>
    </dgm:pt>
    <dgm:pt modelId="{708E210D-5A04-41A8-B38B-E711411B5A44}" type="parTrans" cxnId="{77201118-9681-48AA-BBED-B18B5FB0BA3E}">
      <dgm:prSet/>
      <dgm:spPr/>
      <dgm:t>
        <a:bodyPr/>
        <a:lstStyle/>
        <a:p>
          <a:endParaRPr lang="en-US"/>
        </a:p>
      </dgm:t>
    </dgm:pt>
    <dgm:pt modelId="{17FB693F-1410-4CA6-BFC9-EDE80B212906}" type="sibTrans" cxnId="{77201118-9681-48AA-BBED-B18B5FB0BA3E}">
      <dgm:prSet/>
      <dgm:spPr/>
      <dgm:t>
        <a:bodyPr/>
        <a:lstStyle/>
        <a:p>
          <a:endParaRPr lang="en-US"/>
        </a:p>
      </dgm:t>
    </dgm:pt>
    <dgm:pt modelId="{0133354E-F810-4006-8FB9-C465118D3B3C}">
      <dgm:prSet phldrT="[Text]" custT="1"/>
      <dgm:spPr/>
      <dgm:t>
        <a:bodyPr/>
        <a:lstStyle/>
        <a:p>
          <a:r>
            <a:rPr lang="en-US" sz="2800" dirty="0" smtClean="0"/>
            <a:t>Verb Change </a:t>
          </a:r>
          <a:endParaRPr lang="en-US" sz="2800" dirty="0"/>
        </a:p>
      </dgm:t>
    </dgm:pt>
    <dgm:pt modelId="{94922C61-14C0-4185-9774-F9E0ED27A021}" type="parTrans" cxnId="{F80DF47C-C267-4868-8D45-43D17E276828}">
      <dgm:prSet/>
      <dgm:spPr/>
      <dgm:t>
        <a:bodyPr/>
        <a:lstStyle/>
        <a:p>
          <a:endParaRPr lang="en-US"/>
        </a:p>
      </dgm:t>
    </dgm:pt>
    <dgm:pt modelId="{138F17EB-12A0-44AC-B30D-BCB2C8581057}" type="sibTrans" cxnId="{F80DF47C-C267-4868-8D45-43D17E276828}">
      <dgm:prSet/>
      <dgm:spPr/>
      <dgm:t>
        <a:bodyPr/>
        <a:lstStyle/>
        <a:p>
          <a:endParaRPr lang="en-US"/>
        </a:p>
      </dgm:t>
    </dgm:pt>
    <dgm:pt modelId="{40451348-75BB-4AAC-824B-89DCFF0C2CE9}">
      <dgm:prSet custT="1"/>
      <dgm:spPr/>
      <dgm:t>
        <a:bodyPr/>
        <a:lstStyle/>
        <a:p>
          <a:r>
            <a:rPr lang="en-US" sz="2800" b="1" dirty="0" smtClean="0">
              <a:latin typeface="Book Antiqua" pitchFamily="18" charset="0"/>
            </a:rPr>
            <a:t>Reported speech with desirable change</a:t>
          </a:r>
          <a:endParaRPr lang="en-US" sz="2800" dirty="0"/>
        </a:p>
      </dgm:t>
    </dgm:pt>
    <dgm:pt modelId="{99B91683-1E15-47D4-8E90-1F680A6219C9}" type="parTrans" cxnId="{71834FF8-2B84-443E-9B34-D7FA5B480EFB}">
      <dgm:prSet/>
      <dgm:spPr/>
      <dgm:t>
        <a:bodyPr/>
        <a:lstStyle/>
        <a:p>
          <a:endParaRPr lang="en-US"/>
        </a:p>
      </dgm:t>
    </dgm:pt>
    <dgm:pt modelId="{F2F7E64A-E466-46C0-81AA-B4566B6DBDD2}" type="sibTrans" cxnId="{71834FF8-2B84-443E-9B34-D7FA5B480EFB}">
      <dgm:prSet/>
      <dgm:spPr/>
      <dgm:t>
        <a:bodyPr/>
        <a:lstStyle/>
        <a:p>
          <a:endParaRPr lang="en-US"/>
        </a:p>
      </dgm:t>
    </dgm:pt>
    <dgm:pt modelId="{B1B5F886-142B-4F9B-A546-A97D87A1E119}" type="pres">
      <dgm:prSet presAssocID="{61B51DF1-1D82-46CB-861C-92849EA4A32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A771385-17FE-41A9-A1BC-45454483BF6B}" type="pres">
      <dgm:prSet presAssocID="{32291A02-E9F9-4430-9F83-B6A78C0E482D}" presName="node" presStyleLbl="node1" presStyleIdx="0" presStyleCnt="5" custScaleX="1918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5402AA-67E0-45D0-9DBC-9796D7BE9055}" type="pres">
      <dgm:prSet presAssocID="{32291A02-E9F9-4430-9F83-B6A78C0E482D}" presName="spNode" presStyleCnt="0"/>
      <dgm:spPr/>
    </dgm:pt>
    <dgm:pt modelId="{270242E7-86CC-48B1-8E7C-08D414468F0B}" type="pres">
      <dgm:prSet presAssocID="{546A8C57-C946-4878-9DC6-67CAB0409D4B}" presName="sibTrans" presStyleLbl="sibTrans1D1" presStyleIdx="0" presStyleCnt="5"/>
      <dgm:spPr/>
      <dgm:t>
        <a:bodyPr/>
        <a:lstStyle/>
        <a:p>
          <a:endParaRPr lang="en-US"/>
        </a:p>
      </dgm:t>
    </dgm:pt>
    <dgm:pt modelId="{11494D66-21FB-43C9-A3EF-635E9C802B44}" type="pres">
      <dgm:prSet presAssocID="{44952B02-C444-4456-8308-7CFF96A03AAC}" presName="node" presStyleLbl="node1" presStyleIdx="1" presStyleCnt="5" custScaleX="1595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B1CB58-A0C3-4563-AED1-4C9B8641F5A6}" type="pres">
      <dgm:prSet presAssocID="{44952B02-C444-4456-8308-7CFF96A03AAC}" presName="spNode" presStyleCnt="0"/>
      <dgm:spPr/>
    </dgm:pt>
    <dgm:pt modelId="{DBF07E14-41E1-4E34-91B7-2F06A7D489F4}" type="pres">
      <dgm:prSet presAssocID="{EE401425-E523-40CD-90AE-DE63F646F3D7}" presName="sibTrans" presStyleLbl="sibTrans1D1" presStyleIdx="1" presStyleCnt="5"/>
      <dgm:spPr/>
      <dgm:t>
        <a:bodyPr/>
        <a:lstStyle/>
        <a:p>
          <a:endParaRPr lang="en-US"/>
        </a:p>
      </dgm:t>
    </dgm:pt>
    <dgm:pt modelId="{A1DCE128-9D99-4377-97BE-A8AD8010B12F}" type="pres">
      <dgm:prSet presAssocID="{A0FBD539-AC32-408D-8C27-E1B8B1E5C7C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0CB130-7807-47D8-B7FF-AB24B833136F}" type="pres">
      <dgm:prSet presAssocID="{A0FBD539-AC32-408D-8C27-E1B8B1E5C7C7}" presName="spNode" presStyleCnt="0"/>
      <dgm:spPr/>
    </dgm:pt>
    <dgm:pt modelId="{E853BE59-4124-401F-BC6D-D6C0ABA60377}" type="pres">
      <dgm:prSet presAssocID="{17FB693F-1410-4CA6-BFC9-EDE80B212906}" presName="sibTrans" presStyleLbl="sibTrans1D1" presStyleIdx="2" presStyleCnt="5"/>
      <dgm:spPr/>
      <dgm:t>
        <a:bodyPr/>
        <a:lstStyle/>
        <a:p>
          <a:endParaRPr lang="en-US"/>
        </a:p>
      </dgm:t>
    </dgm:pt>
    <dgm:pt modelId="{9126EA15-BFE5-4B46-9E80-45E402A8D85D}" type="pres">
      <dgm:prSet presAssocID="{0133354E-F810-4006-8FB9-C465118D3B3C}" presName="node" presStyleLbl="node1" presStyleIdx="3" presStyleCnt="5" custRadScaleRad="97406" custRadScaleInc="-53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2F0D8B-B0EE-4F95-A9EB-1CAA3B3AF5A8}" type="pres">
      <dgm:prSet presAssocID="{0133354E-F810-4006-8FB9-C465118D3B3C}" presName="spNode" presStyleCnt="0"/>
      <dgm:spPr/>
    </dgm:pt>
    <dgm:pt modelId="{F0AB4841-D0B4-463F-B6CC-4908B5805315}" type="pres">
      <dgm:prSet presAssocID="{138F17EB-12A0-44AC-B30D-BCB2C8581057}" presName="sibTrans" presStyleLbl="sibTrans1D1" presStyleIdx="3" presStyleCnt="5"/>
      <dgm:spPr/>
      <dgm:t>
        <a:bodyPr/>
        <a:lstStyle/>
        <a:p>
          <a:endParaRPr lang="en-US"/>
        </a:p>
      </dgm:t>
    </dgm:pt>
    <dgm:pt modelId="{80358324-2CD5-49C9-BC80-B303FD96AE4E}" type="pres">
      <dgm:prSet presAssocID="{40451348-75BB-4AAC-824B-89DCFF0C2CE9}" presName="node" presStyleLbl="node1" presStyleIdx="4" presStyleCnt="5" custScaleX="192176" custScaleY="123066" custRadScaleRad="117937" custRadScaleInc="-157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DB4A82-044B-4868-8725-E08F58F24A40}" type="pres">
      <dgm:prSet presAssocID="{40451348-75BB-4AAC-824B-89DCFF0C2CE9}" presName="spNode" presStyleCnt="0"/>
      <dgm:spPr/>
    </dgm:pt>
    <dgm:pt modelId="{F011ED5B-77FF-4EA3-A210-57B1B7260916}" type="pres">
      <dgm:prSet presAssocID="{F2F7E64A-E466-46C0-81AA-B4566B6DBDD2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F80DF47C-C267-4868-8D45-43D17E276828}" srcId="{61B51DF1-1D82-46CB-861C-92849EA4A327}" destId="{0133354E-F810-4006-8FB9-C465118D3B3C}" srcOrd="3" destOrd="0" parTransId="{94922C61-14C0-4185-9774-F9E0ED27A021}" sibTransId="{138F17EB-12A0-44AC-B30D-BCB2C8581057}"/>
    <dgm:cxn modelId="{F1364497-9400-442B-9C50-FF09456964D9}" type="presOf" srcId="{61B51DF1-1D82-46CB-861C-92849EA4A327}" destId="{B1B5F886-142B-4F9B-A546-A97D87A1E119}" srcOrd="0" destOrd="0" presId="urn:microsoft.com/office/officeart/2005/8/layout/cycle5"/>
    <dgm:cxn modelId="{156B7E81-1193-4517-9781-EF54CFC573B6}" type="presOf" srcId="{546A8C57-C946-4878-9DC6-67CAB0409D4B}" destId="{270242E7-86CC-48B1-8E7C-08D414468F0B}" srcOrd="0" destOrd="0" presId="urn:microsoft.com/office/officeart/2005/8/layout/cycle5"/>
    <dgm:cxn modelId="{4CE9DC8F-D35F-4204-A90D-E52ED6930CEF}" srcId="{61B51DF1-1D82-46CB-861C-92849EA4A327}" destId="{44952B02-C444-4456-8308-7CFF96A03AAC}" srcOrd="1" destOrd="0" parTransId="{71B65370-E4D1-40FD-8B79-9F936D6D54AA}" sibTransId="{EE401425-E523-40CD-90AE-DE63F646F3D7}"/>
    <dgm:cxn modelId="{D1A2D2B0-92DD-42F7-BAE4-6AEAB65EFE20}" type="presOf" srcId="{32291A02-E9F9-4430-9F83-B6A78C0E482D}" destId="{FA771385-17FE-41A9-A1BC-45454483BF6B}" srcOrd="0" destOrd="0" presId="urn:microsoft.com/office/officeart/2005/8/layout/cycle5"/>
    <dgm:cxn modelId="{650AE49C-AE47-451A-9566-4CA962E91474}" type="presOf" srcId="{40451348-75BB-4AAC-824B-89DCFF0C2CE9}" destId="{80358324-2CD5-49C9-BC80-B303FD96AE4E}" srcOrd="0" destOrd="0" presId="urn:microsoft.com/office/officeart/2005/8/layout/cycle5"/>
    <dgm:cxn modelId="{77201118-9681-48AA-BBED-B18B5FB0BA3E}" srcId="{61B51DF1-1D82-46CB-861C-92849EA4A327}" destId="{A0FBD539-AC32-408D-8C27-E1B8B1E5C7C7}" srcOrd="2" destOrd="0" parTransId="{708E210D-5A04-41A8-B38B-E711411B5A44}" sibTransId="{17FB693F-1410-4CA6-BFC9-EDE80B212906}"/>
    <dgm:cxn modelId="{ACEBEA78-ADCD-4E3C-B94B-84BA68F8F659}" type="presOf" srcId="{17FB693F-1410-4CA6-BFC9-EDE80B212906}" destId="{E853BE59-4124-401F-BC6D-D6C0ABA60377}" srcOrd="0" destOrd="0" presId="urn:microsoft.com/office/officeart/2005/8/layout/cycle5"/>
    <dgm:cxn modelId="{E83DEB1D-7A26-46D1-A426-82163DA2A7A7}" type="presOf" srcId="{EE401425-E523-40CD-90AE-DE63F646F3D7}" destId="{DBF07E14-41E1-4E34-91B7-2F06A7D489F4}" srcOrd="0" destOrd="0" presId="urn:microsoft.com/office/officeart/2005/8/layout/cycle5"/>
    <dgm:cxn modelId="{1A04F0CB-FE4A-47D0-BFE0-7B7145F5F3A4}" type="presOf" srcId="{0133354E-F810-4006-8FB9-C465118D3B3C}" destId="{9126EA15-BFE5-4B46-9E80-45E402A8D85D}" srcOrd="0" destOrd="0" presId="urn:microsoft.com/office/officeart/2005/8/layout/cycle5"/>
    <dgm:cxn modelId="{FC68E355-4567-49E4-AE8C-9A65FAD3B638}" type="presOf" srcId="{44952B02-C444-4456-8308-7CFF96A03AAC}" destId="{11494D66-21FB-43C9-A3EF-635E9C802B44}" srcOrd="0" destOrd="0" presId="urn:microsoft.com/office/officeart/2005/8/layout/cycle5"/>
    <dgm:cxn modelId="{3060ECA9-4AD4-40FD-B545-C8CBCA538181}" type="presOf" srcId="{A0FBD539-AC32-408D-8C27-E1B8B1E5C7C7}" destId="{A1DCE128-9D99-4377-97BE-A8AD8010B12F}" srcOrd="0" destOrd="0" presId="urn:microsoft.com/office/officeart/2005/8/layout/cycle5"/>
    <dgm:cxn modelId="{3B5EFB87-4AC2-4E94-B898-B886C5F11E0C}" type="presOf" srcId="{138F17EB-12A0-44AC-B30D-BCB2C8581057}" destId="{F0AB4841-D0B4-463F-B6CC-4908B5805315}" srcOrd="0" destOrd="0" presId="urn:microsoft.com/office/officeart/2005/8/layout/cycle5"/>
    <dgm:cxn modelId="{10B98951-FD8C-45F5-B37D-DE423159CE3C}" srcId="{61B51DF1-1D82-46CB-861C-92849EA4A327}" destId="{32291A02-E9F9-4430-9F83-B6A78C0E482D}" srcOrd="0" destOrd="0" parTransId="{BDDA6936-91EC-4C01-938F-38099C0B65DB}" sibTransId="{546A8C57-C946-4878-9DC6-67CAB0409D4B}"/>
    <dgm:cxn modelId="{71834FF8-2B84-443E-9B34-D7FA5B480EFB}" srcId="{61B51DF1-1D82-46CB-861C-92849EA4A327}" destId="{40451348-75BB-4AAC-824B-89DCFF0C2CE9}" srcOrd="4" destOrd="0" parTransId="{99B91683-1E15-47D4-8E90-1F680A6219C9}" sibTransId="{F2F7E64A-E466-46C0-81AA-B4566B6DBDD2}"/>
    <dgm:cxn modelId="{AEF4C0F9-FED5-4E3A-8C0B-50085E0F5F7D}" type="presOf" srcId="{F2F7E64A-E466-46C0-81AA-B4566B6DBDD2}" destId="{F011ED5B-77FF-4EA3-A210-57B1B7260916}" srcOrd="0" destOrd="0" presId="urn:microsoft.com/office/officeart/2005/8/layout/cycle5"/>
    <dgm:cxn modelId="{FB418A41-CA5D-4051-B4EF-0AC32AB74A98}" type="presParOf" srcId="{B1B5F886-142B-4F9B-A546-A97D87A1E119}" destId="{FA771385-17FE-41A9-A1BC-45454483BF6B}" srcOrd="0" destOrd="0" presId="urn:microsoft.com/office/officeart/2005/8/layout/cycle5"/>
    <dgm:cxn modelId="{8C2038CE-69F5-47CD-9A94-684A8F62646E}" type="presParOf" srcId="{B1B5F886-142B-4F9B-A546-A97D87A1E119}" destId="{EC5402AA-67E0-45D0-9DBC-9796D7BE9055}" srcOrd="1" destOrd="0" presId="urn:microsoft.com/office/officeart/2005/8/layout/cycle5"/>
    <dgm:cxn modelId="{5D17EF0B-142B-41DD-9C25-43AD01DFFB51}" type="presParOf" srcId="{B1B5F886-142B-4F9B-A546-A97D87A1E119}" destId="{270242E7-86CC-48B1-8E7C-08D414468F0B}" srcOrd="2" destOrd="0" presId="urn:microsoft.com/office/officeart/2005/8/layout/cycle5"/>
    <dgm:cxn modelId="{1893F02E-704A-438E-A58B-921D5BC4E2BF}" type="presParOf" srcId="{B1B5F886-142B-4F9B-A546-A97D87A1E119}" destId="{11494D66-21FB-43C9-A3EF-635E9C802B44}" srcOrd="3" destOrd="0" presId="urn:microsoft.com/office/officeart/2005/8/layout/cycle5"/>
    <dgm:cxn modelId="{CA752841-1F8F-410B-8DBD-B3AE26D8DBB7}" type="presParOf" srcId="{B1B5F886-142B-4F9B-A546-A97D87A1E119}" destId="{FEB1CB58-A0C3-4563-AED1-4C9B8641F5A6}" srcOrd="4" destOrd="0" presId="urn:microsoft.com/office/officeart/2005/8/layout/cycle5"/>
    <dgm:cxn modelId="{9CE1007E-50C3-4F93-AFE7-28917E0C1837}" type="presParOf" srcId="{B1B5F886-142B-4F9B-A546-A97D87A1E119}" destId="{DBF07E14-41E1-4E34-91B7-2F06A7D489F4}" srcOrd="5" destOrd="0" presId="urn:microsoft.com/office/officeart/2005/8/layout/cycle5"/>
    <dgm:cxn modelId="{26FD510C-6646-4018-837C-09EBD62C672C}" type="presParOf" srcId="{B1B5F886-142B-4F9B-A546-A97D87A1E119}" destId="{A1DCE128-9D99-4377-97BE-A8AD8010B12F}" srcOrd="6" destOrd="0" presId="urn:microsoft.com/office/officeart/2005/8/layout/cycle5"/>
    <dgm:cxn modelId="{C8F2E763-988F-4397-B6C7-6D6CC8C5BCB1}" type="presParOf" srcId="{B1B5F886-142B-4F9B-A546-A97D87A1E119}" destId="{DC0CB130-7807-47D8-B7FF-AB24B833136F}" srcOrd="7" destOrd="0" presId="urn:microsoft.com/office/officeart/2005/8/layout/cycle5"/>
    <dgm:cxn modelId="{1FFFA9E8-7E0D-4101-8DA8-63E3395BBDAD}" type="presParOf" srcId="{B1B5F886-142B-4F9B-A546-A97D87A1E119}" destId="{E853BE59-4124-401F-BC6D-D6C0ABA60377}" srcOrd="8" destOrd="0" presId="urn:microsoft.com/office/officeart/2005/8/layout/cycle5"/>
    <dgm:cxn modelId="{D2D8EA61-BF51-4DA7-8D55-14A52A710DEE}" type="presParOf" srcId="{B1B5F886-142B-4F9B-A546-A97D87A1E119}" destId="{9126EA15-BFE5-4B46-9E80-45E402A8D85D}" srcOrd="9" destOrd="0" presId="urn:microsoft.com/office/officeart/2005/8/layout/cycle5"/>
    <dgm:cxn modelId="{5D110674-3CD0-4E21-A63E-3CBA30189976}" type="presParOf" srcId="{B1B5F886-142B-4F9B-A546-A97D87A1E119}" destId="{412F0D8B-B0EE-4F95-A9EB-1CAA3B3AF5A8}" srcOrd="10" destOrd="0" presId="urn:microsoft.com/office/officeart/2005/8/layout/cycle5"/>
    <dgm:cxn modelId="{E8BC9049-7E7A-457D-AB3D-740577907C72}" type="presParOf" srcId="{B1B5F886-142B-4F9B-A546-A97D87A1E119}" destId="{F0AB4841-D0B4-463F-B6CC-4908B5805315}" srcOrd="11" destOrd="0" presId="urn:microsoft.com/office/officeart/2005/8/layout/cycle5"/>
    <dgm:cxn modelId="{7C25081C-015C-407D-B33C-06C165842AA5}" type="presParOf" srcId="{B1B5F886-142B-4F9B-A546-A97D87A1E119}" destId="{80358324-2CD5-49C9-BC80-B303FD96AE4E}" srcOrd="12" destOrd="0" presId="urn:microsoft.com/office/officeart/2005/8/layout/cycle5"/>
    <dgm:cxn modelId="{F653E515-8734-49D2-B535-09C2849DB065}" type="presParOf" srcId="{B1B5F886-142B-4F9B-A546-A97D87A1E119}" destId="{E1DB4A82-044B-4868-8725-E08F58F24A40}" srcOrd="13" destOrd="0" presId="urn:microsoft.com/office/officeart/2005/8/layout/cycle5"/>
    <dgm:cxn modelId="{E8AD1D8E-4A51-4EC1-9DEC-5A775833F785}" type="presParOf" srcId="{B1B5F886-142B-4F9B-A546-A97D87A1E119}" destId="{F011ED5B-77FF-4EA3-A210-57B1B7260916}" srcOrd="14" destOrd="0" presId="urn:microsoft.com/office/officeart/2005/8/layout/cycle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7EDD3-7EB1-417F-80FE-ABDD5F10116F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48F88-80D6-412A-B544-6C4A79BC95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7EDD3-7EB1-417F-80FE-ABDD5F10116F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48F88-80D6-412A-B544-6C4A79BC95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55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55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7EDD3-7EB1-417F-80FE-ABDD5F10116F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48F88-80D6-412A-B544-6C4A79BC95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7EDD3-7EB1-417F-80FE-ABDD5F10116F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48F88-80D6-412A-B544-6C4A79BC95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7EDD3-7EB1-417F-80FE-ABDD5F10116F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48F88-80D6-412A-B544-6C4A79BC95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7EDD3-7EB1-417F-80FE-ABDD5F10116F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48F88-80D6-412A-B544-6C4A79BC95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7EDD3-7EB1-417F-80FE-ABDD5F10116F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48F88-80D6-412A-B544-6C4A79BC95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7EDD3-7EB1-417F-80FE-ABDD5F10116F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48F88-80D6-412A-B544-6C4A79BC95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7EDD3-7EB1-417F-80FE-ABDD5F10116F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48F88-80D6-412A-B544-6C4A79BC95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7EDD3-7EB1-417F-80FE-ABDD5F10116F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48F88-80D6-412A-B544-6C4A79BC95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7EDD3-7EB1-417F-80FE-ABDD5F10116F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48F88-80D6-412A-B544-6C4A79BC95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7EDD3-7EB1-417F-80FE-ABDD5F10116F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48F88-80D6-412A-B544-6C4A79BC95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WELCOME EVERYBODY | CHATTERS Ami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15.jpg"/>
          <p:cNvPicPr>
            <a:picLocks noChangeAspect="1"/>
          </p:cNvPicPr>
          <p:nvPr/>
        </p:nvPicPr>
        <p:blipFill>
          <a:blip r:embed="rId2"/>
          <a:srcRect b="43848"/>
          <a:stretch>
            <a:fillRect/>
          </a:stretch>
        </p:blipFill>
        <p:spPr>
          <a:xfrm>
            <a:off x="0" y="0"/>
            <a:ext cx="12192000" cy="5532895"/>
          </a:xfrm>
          <a:prstGeom prst="rect">
            <a:avLst/>
          </a:prstGeom>
        </p:spPr>
      </p:pic>
      <p:pic>
        <p:nvPicPr>
          <p:cNvPr id="3" name="Picture 2" descr="N15.jpg"/>
          <p:cNvPicPr>
            <a:picLocks noChangeAspect="1"/>
          </p:cNvPicPr>
          <p:nvPr/>
        </p:nvPicPr>
        <p:blipFill>
          <a:blip r:embed="rId2"/>
          <a:srcRect t="64041" b="23445"/>
          <a:stretch>
            <a:fillRect/>
          </a:stretch>
        </p:blipFill>
        <p:spPr>
          <a:xfrm>
            <a:off x="0" y="5377912"/>
            <a:ext cx="12192000" cy="1480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6694" y="337425"/>
            <a:ext cx="9899095" cy="7694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Speech  /Narration(In Short)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0930" y="2588218"/>
            <a:ext cx="1060084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       </a:t>
            </a:r>
            <a:r>
              <a:rPr lang="en-US" sz="4000" b="1" dirty="0" smtClean="0"/>
              <a:t>The</a:t>
            </a:r>
            <a:r>
              <a:rPr lang="en-US" sz="6600" b="1" dirty="0" smtClean="0"/>
              <a:t> </a:t>
            </a:r>
            <a:r>
              <a:rPr lang="en-US" sz="4000" b="1" dirty="0" smtClean="0"/>
              <a:t>way of reporting the speech of a speaker </a:t>
            </a:r>
            <a:endParaRPr lang="en-US" sz="4000" b="1" dirty="0" smtClean="0"/>
          </a:p>
          <a:p>
            <a:r>
              <a:rPr lang="en-US" sz="4000" b="1" dirty="0" smtClean="0"/>
              <a:t> </a:t>
            </a:r>
            <a:r>
              <a:rPr lang="en-US" sz="4000" b="1" dirty="0" smtClean="0"/>
              <a:t>                         is </a:t>
            </a:r>
            <a:r>
              <a:rPr lang="en-US" sz="4000" b="1" dirty="0" smtClean="0"/>
              <a:t>called narration. 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/>
          <p:cNvSpPr/>
          <p:nvPr/>
        </p:nvSpPr>
        <p:spPr>
          <a:xfrm>
            <a:off x="1717964" y="1291606"/>
            <a:ext cx="8686800" cy="4347193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Book Antiqua" pitchFamily="18" charset="0"/>
              </a:rPr>
              <a:t>Let us know the basics of </a:t>
            </a:r>
          </a:p>
          <a:p>
            <a:pPr algn="ctr"/>
            <a:r>
              <a:rPr lang="en-US" sz="4000" b="1" dirty="0" smtClean="0">
                <a:latin typeface="Book Antiqua" pitchFamily="18" charset="0"/>
              </a:rPr>
              <a:t>Speech / Narration.</a:t>
            </a:r>
            <a:endParaRPr lang="en-US" sz="4000" b="1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4277532"/>
          </a:xfrm>
          <a:prstGeom prst="rect">
            <a:avLst/>
          </a:prstGeom>
        </p:spPr>
      </p:pic>
      <p:sp>
        <p:nvSpPr>
          <p:cNvPr id="6" name="Curved Right Arrow 5"/>
          <p:cNvSpPr/>
          <p:nvPr/>
        </p:nvSpPr>
        <p:spPr>
          <a:xfrm>
            <a:off x="0" y="3704095"/>
            <a:ext cx="976393" cy="2448732"/>
          </a:xfrm>
          <a:prstGeom prst="curvedRightArrow">
            <a:avLst>
              <a:gd name="adj1" fmla="val 25000"/>
              <a:gd name="adj2" fmla="val 50000"/>
              <a:gd name="adj3" fmla="val 75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urved Left Arrow 6"/>
          <p:cNvSpPr/>
          <p:nvPr/>
        </p:nvSpPr>
        <p:spPr>
          <a:xfrm>
            <a:off x="10967634" y="3704095"/>
            <a:ext cx="1224366" cy="249522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21784" y="4360936"/>
            <a:ext cx="4381500" cy="206210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Speech spoken directly by the speaker is direct speech.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57375" y="4551428"/>
            <a:ext cx="4991438" cy="175432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Book Antiqua" pitchFamily="18" charset="0"/>
              </a:rPr>
              <a:t>Speech spoken indirectly </a:t>
            </a:r>
            <a:r>
              <a:rPr lang="en-US" sz="3600" b="1" dirty="0" smtClean="0">
                <a:latin typeface="Book Antiqua" pitchFamily="18" charset="0"/>
              </a:rPr>
              <a:t>by another </a:t>
            </a:r>
            <a:r>
              <a:rPr lang="en-US" sz="3600" b="1" dirty="0" smtClean="0">
                <a:latin typeface="Book Antiqua" pitchFamily="18" charset="0"/>
              </a:rPr>
              <a:t>is indirect speech.</a:t>
            </a:r>
            <a:endParaRPr lang="en-US" sz="3600" b="1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11098" y="5932344"/>
            <a:ext cx="8831942" cy="65314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spc="-100" dirty="0" err="1" smtClean="0">
                <a:latin typeface="Book Antiqua" pitchFamily="18" charset="0"/>
              </a:rPr>
              <a:t>Sumon</a:t>
            </a:r>
            <a:r>
              <a:rPr lang="en-US" sz="2800" b="1" spc="-100" dirty="0" smtClean="0">
                <a:latin typeface="Book Antiqua" pitchFamily="18" charset="0"/>
              </a:rPr>
              <a:t> said/told that he  </a:t>
            </a:r>
            <a:r>
              <a:rPr lang="en-US" sz="2800" b="1" i="1" spc="-100" dirty="0" smtClean="0">
                <a:solidFill>
                  <a:srgbClr val="FF0000"/>
                </a:solidFill>
                <a:latin typeface="Book Antiqua" pitchFamily="18" charset="0"/>
              </a:rPr>
              <a:t>would</a:t>
            </a:r>
            <a:r>
              <a:rPr lang="en-US" sz="2800" b="1" spc="-100" dirty="0" smtClean="0">
                <a:latin typeface="Book Antiqua" pitchFamily="18" charset="0"/>
              </a:rPr>
              <a:t>  meet me  </a:t>
            </a:r>
            <a:r>
              <a:rPr lang="en-US" sz="2800" b="1" spc="-100" dirty="0" smtClean="0">
                <a:solidFill>
                  <a:srgbClr val="FF0000"/>
                </a:solidFill>
                <a:latin typeface="Book Antiqua" pitchFamily="18" charset="0"/>
              </a:rPr>
              <a:t>the next day. </a:t>
            </a:r>
            <a:endParaRPr lang="en-US" sz="2800" b="1" spc="-100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3" name="Up Arrow Callout 2"/>
          <p:cNvSpPr/>
          <p:nvPr/>
        </p:nvSpPr>
        <p:spPr>
          <a:xfrm>
            <a:off x="6341390" y="1843006"/>
            <a:ext cx="2895600" cy="1513114"/>
          </a:xfrm>
          <a:prstGeom prst="upArrowCallout">
            <a:avLst>
              <a:gd name="adj1" fmla="val 41326"/>
              <a:gd name="adj2" fmla="val 46769"/>
              <a:gd name="adj3" fmla="val 39966"/>
              <a:gd name="adj4" fmla="val 41848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Direct speech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6439821" y="3903467"/>
            <a:ext cx="2890157" cy="1356179"/>
          </a:xfrm>
          <a:prstGeom prst="downArrowCallout">
            <a:avLst>
              <a:gd name="adj1" fmla="val 50225"/>
              <a:gd name="adj2" fmla="val 54730"/>
              <a:gd name="adj3" fmla="val 35811"/>
              <a:gd name="adj4" fmla="val 48761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Indirect speech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5146729" y="0"/>
            <a:ext cx="5562600" cy="1371600"/>
          </a:xfrm>
          <a:prstGeom prst="wedgeEllipseCallout">
            <a:avLst>
              <a:gd name="adj1" fmla="val -65201"/>
              <a:gd name="adj2" fmla="val 9213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Book Antiqua" pitchFamily="18" charset="0"/>
              </a:rPr>
              <a:t>Sumon</a:t>
            </a:r>
            <a:r>
              <a:rPr lang="en-US" sz="2800" b="1" dirty="0" smtClean="0">
                <a:latin typeface="Book Antiqua" pitchFamily="18" charset="0"/>
              </a:rPr>
              <a:t> </a:t>
            </a:r>
            <a:r>
              <a:rPr lang="en-US" sz="2800" b="1" dirty="0">
                <a:latin typeface="Book Antiqua" pitchFamily="18" charset="0"/>
              </a:rPr>
              <a:t>said, </a:t>
            </a:r>
            <a:r>
              <a:rPr lang="en-US" sz="2800" b="1" dirty="0" smtClean="0">
                <a:latin typeface="Book Antiqua" pitchFamily="18" charset="0"/>
              </a:rPr>
              <a:t>“I  </a:t>
            </a:r>
            <a:r>
              <a:rPr lang="en-US" sz="2800" b="1" i="1" dirty="0">
                <a:solidFill>
                  <a:srgbClr val="FF0000"/>
                </a:solidFill>
                <a:latin typeface="Book Antiqua" pitchFamily="18" charset="0"/>
              </a:rPr>
              <a:t>will</a:t>
            </a:r>
            <a:r>
              <a:rPr lang="en-US" sz="2800" b="1" dirty="0">
                <a:latin typeface="Book Antiqua" pitchFamily="18" charset="0"/>
              </a:rPr>
              <a:t> meet </a:t>
            </a:r>
            <a:r>
              <a:rPr lang="en-US" sz="2800" b="1" dirty="0" smtClean="0">
                <a:latin typeface="Book Antiqua" pitchFamily="18" charset="0"/>
              </a:rPr>
              <a:t>you  </a:t>
            </a:r>
            <a:r>
              <a:rPr lang="en-US" sz="2800" b="1" dirty="0">
                <a:solidFill>
                  <a:srgbClr val="FF0000"/>
                </a:solidFill>
                <a:latin typeface="Book Antiqua" pitchFamily="18" charset="0"/>
              </a:rPr>
              <a:t>tomorrow</a:t>
            </a:r>
            <a:r>
              <a:rPr lang="en-US" sz="2800" b="1" dirty="0">
                <a:latin typeface="Book Antiqua" pitchFamily="18" charset="0"/>
              </a:rPr>
              <a:t>.”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1646" y="1188510"/>
            <a:ext cx="4107546" cy="45574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0" y="0"/>
            <a:ext cx="12192000" cy="1214437"/>
          </a:xfrm>
          <a:prstGeom prst="wedgeRoundRectCallout">
            <a:avLst>
              <a:gd name="adj1" fmla="val -21752"/>
              <a:gd name="adj2" fmla="val 9897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Book Antiqua" pitchFamily="18" charset="0"/>
              </a:rPr>
              <a:t>She said to me, “ I was ill.”</a:t>
            </a:r>
            <a:endParaRPr lang="en-US" sz="4000" b="1" dirty="0">
              <a:latin typeface="Book Antiqua" pitchFamily="18" charset="0"/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1283710" y="2085975"/>
            <a:ext cx="3457575" cy="16002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Direct speech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0" y="5643563"/>
            <a:ext cx="12192000" cy="1214437"/>
          </a:xfrm>
          <a:prstGeom prst="wedgeRoundRectCallout">
            <a:avLst>
              <a:gd name="adj1" fmla="val 28929"/>
              <a:gd name="adj2" fmla="val -15543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Book Antiqua" pitchFamily="18" charset="0"/>
              </a:rPr>
              <a:t>She told me that she </a:t>
            </a:r>
            <a:r>
              <a:rPr lang="en-US" sz="4000" b="1" i="1" dirty="0" smtClean="0">
                <a:solidFill>
                  <a:srgbClr val="FF0000"/>
                </a:solidFill>
                <a:latin typeface="Book Antiqua" pitchFamily="18" charset="0"/>
              </a:rPr>
              <a:t>had been </a:t>
            </a:r>
            <a:r>
              <a:rPr lang="en-US" sz="4000" b="1" dirty="0" smtClean="0">
                <a:latin typeface="Book Antiqua" pitchFamily="18" charset="0"/>
              </a:rPr>
              <a:t>ill.</a:t>
            </a:r>
            <a:endParaRPr lang="en-US" sz="4000" b="1" dirty="0">
              <a:latin typeface="Book Antiqua" pitchFamily="18" charset="0"/>
            </a:endParaRPr>
          </a:p>
        </p:txBody>
      </p:sp>
      <p:sp>
        <p:nvSpPr>
          <p:cNvPr id="11" name="Flowchart: Terminator 10"/>
          <p:cNvSpPr/>
          <p:nvPr/>
        </p:nvSpPr>
        <p:spPr>
          <a:xfrm>
            <a:off x="7684510" y="2612448"/>
            <a:ext cx="3457575" cy="16002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Indirect speech</a:t>
            </a:r>
            <a:endParaRPr lang="en-US" sz="3200" b="1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71054" y="3778463"/>
            <a:ext cx="3293396" cy="890518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He 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said to me, 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val 2"/>
          <p:cNvSpPr/>
          <p:nvPr/>
        </p:nvSpPr>
        <p:spPr>
          <a:xfrm>
            <a:off x="8404181" y="3653042"/>
            <a:ext cx="3455087" cy="890518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“ 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You are my best friend.”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Up Arrow Callout 3"/>
          <p:cNvSpPr/>
          <p:nvPr/>
        </p:nvSpPr>
        <p:spPr>
          <a:xfrm>
            <a:off x="263237" y="4802766"/>
            <a:ext cx="3293395" cy="905307"/>
          </a:xfrm>
          <a:prstGeom prst="upArrowCallout">
            <a:avLst>
              <a:gd name="adj1" fmla="val 50397"/>
              <a:gd name="adj2" fmla="val 59921"/>
              <a:gd name="adj3" fmla="val 25000"/>
              <a:gd name="adj4" fmla="val 58724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Reporting verb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Up Arrow Callout 4"/>
          <p:cNvSpPr/>
          <p:nvPr/>
        </p:nvSpPr>
        <p:spPr>
          <a:xfrm>
            <a:off x="8387021" y="4584170"/>
            <a:ext cx="3486326" cy="916085"/>
          </a:xfrm>
          <a:prstGeom prst="upArrowCallout">
            <a:avLst>
              <a:gd name="adj1" fmla="val 50397"/>
              <a:gd name="adj2" fmla="val 59921"/>
              <a:gd name="adj3" fmla="val 25000"/>
              <a:gd name="adj4" fmla="val 50977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Reported speech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0" y="5957454"/>
            <a:ext cx="3899353" cy="900545"/>
          </a:xfrm>
          <a:prstGeom prst="wedgeEllipseCallout">
            <a:avLst>
              <a:gd name="adj1" fmla="val -105"/>
              <a:gd name="adj2" fmla="val -70894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Out of inverted comma.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8077200" y="5867400"/>
            <a:ext cx="4114800" cy="990600"/>
          </a:xfrm>
          <a:prstGeom prst="wedgeEllipseCallout">
            <a:avLst>
              <a:gd name="adj1" fmla="val -105"/>
              <a:gd name="adj2" fmla="val -70894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I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nside of inverted comma.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2764" y="193964"/>
            <a:ext cx="11373599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Book Antiqua" pitchFamily="18" charset="0"/>
              </a:rPr>
              <a:t>He said to me,   “You are my best friend.”</a:t>
            </a:r>
            <a:endParaRPr lang="en-US" sz="3600" b="1" dirty="0">
              <a:latin typeface="Book Antiqua" pitchFamily="18" charset="0"/>
            </a:endParaRPr>
          </a:p>
        </p:txBody>
      </p:sp>
      <p:sp>
        <p:nvSpPr>
          <p:cNvPr id="9" name="Down Arrow Callout 8"/>
          <p:cNvSpPr/>
          <p:nvPr/>
        </p:nvSpPr>
        <p:spPr>
          <a:xfrm>
            <a:off x="994220" y="972701"/>
            <a:ext cx="9767455" cy="1244026"/>
          </a:xfrm>
          <a:prstGeom prst="downArrowCallout">
            <a:avLst>
              <a:gd name="adj1" fmla="val 40456"/>
              <a:gd name="adj2" fmla="val 40456"/>
              <a:gd name="adj3" fmla="val 25000"/>
              <a:gd name="adj4" fmla="val 5331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Book Antiqua" pitchFamily="18" charset="0"/>
              </a:rPr>
              <a:t>There are two parts  of a direct speech.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18" y="2218306"/>
            <a:ext cx="9379527" cy="14908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6.PNG"/>
          <p:cNvPicPr>
            <a:picLocks noChangeAspect="1"/>
          </p:cNvPicPr>
          <p:nvPr/>
        </p:nvPicPr>
        <p:blipFill>
          <a:blip r:embed="rId2"/>
          <a:srcRect b="9379"/>
          <a:stretch>
            <a:fillRect/>
          </a:stretch>
        </p:blipFill>
        <p:spPr>
          <a:xfrm>
            <a:off x="0" y="945397"/>
            <a:ext cx="12192000" cy="5912603"/>
          </a:xfrm>
          <a:prstGeom prst="rect">
            <a:avLst/>
          </a:prstGeom>
        </p:spPr>
      </p:pic>
      <p:pic>
        <p:nvPicPr>
          <p:cNvPr id="3" name="Picture 2" descr="n6.PNG"/>
          <p:cNvPicPr>
            <a:picLocks noChangeAspect="1"/>
          </p:cNvPicPr>
          <p:nvPr/>
        </p:nvPicPr>
        <p:blipFill>
          <a:blip r:embed="rId2"/>
          <a:srcRect t="70998" r="53179" b="12957"/>
          <a:stretch>
            <a:fillRect/>
          </a:stretch>
        </p:blipFill>
        <p:spPr>
          <a:xfrm>
            <a:off x="7356529" y="1115877"/>
            <a:ext cx="4525505" cy="10073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5400" dirty="0" smtClean="0"/>
              <a:t>    Steps     For       changing      Narration .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1410" y="1751308"/>
            <a:ext cx="2231756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/>
              <a:t>Sentence 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4494507" y="1686733"/>
            <a:ext cx="4819973" cy="584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/>
              <a:t>Usage of R</a:t>
            </a:r>
            <a:r>
              <a:rPr lang="en-US" sz="3200" dirty="0" smtClean="0"/>
              <a:t>t</a:t>
            </a:r>
            <a:r>
              <a:rPr lang="bn-BD" sz="3200" dirty="0" smtClean="0"/>
              <a:t>eporting Verbs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9761350" y="1640236"/>
            <a:ext cx="2231756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/>
              <a:t>Linker  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01478" y="3639517"/>
            <a:ext cx="4587499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/>
              <a:t>Assertive Sentence 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263472" y="5264257"/>
            <a:ext cx="4587499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/>
              <a:t> Interrogative Sentence 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9727769" y="3605939"/>
            <a:ext cx="2231756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</a:t>
            </a:r>
            <a:r>
              <a:rPr lang="bn-BD" sz="3600" dirty="0" smtClean="0"/>
              <a:t>hat  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8973519" y="4967205"/>
            <a:ext cx="3218481" cy="107721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/>
              <a:t>Wh (word)/If/ Wheather  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5933268" y="5266840"/>
            <a:ext cx="2231756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A</a:t>
            </a:r>
            <a:r>
              <a:rPr lang="bn-BD" sz="3600" dirty="0" smtClean="0"/>
              <a:t>sked  </a:t>
            </a:r>
            <a:endParaRPr lang="en-US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5078276" y="3543946"/>
            <a:ext cx="3786754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/>
              <a:t>Say/</a:t>
            </a:r>
            <a:r>
              <a:rPr lang="en-US" sz="3600" dirty="0" smtClean="0"/>
              <a:t>S</a:t>
            </a:r>
            <a:r>
              <a:rPr lang="bn-BD" sz="3600" dirty="0" smtClean="0"/>
              <a:t>aid/(told+obj) </a:t>
            </a:r>
            <a:endParaRPr lang="en-US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0"/>
            <a:ext cx="12192000" cy="10156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/>
              <a:t>Linker &amp; Reporting verb change  </a:t>
            </a:r>
            <a:endParaRPr lang="en-US" sz="6000" dirty="0"/>
          </a:p>
        </p:txBody>
      </p:sp>
      <p:sp>
        <p:nvSpPr>
          <p:cNvPr id="20" name="Down Arrow 19"/>
          <p:cNvSpPr/>
          <p:nvPr/>
        </p:nvSpPr>
        <p:spPr>
          <a:xfrm>
            <a:off x="1658319" y="2588217"/>
            <a:ext cx="774915" cy="9918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6643607" y="2474563"/>
            <a:ext cx="774915" cy="9918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10391613" y="2394488"/>
            <a:ext cx="774915" cy="9918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 animBg="1"/>
      <p:bldP spid="13" grpId="0" animBg="1"/>
      <p:bldP spid="17" grpId="0" animBg="1"/>
      <p:bldP spid="18" grpId="0" animBg="1"/>
      <p:bldP spid="19" grpId="2" animBg="1"/>
      <p:bldP spid="20" grpId="0" animBg="1"/>
      <p:bldP spid="22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976" y="2890434"/>
            <a:ext cx="4572001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/>
              <a:t>Imperative Sentence 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01477" y="4360190"/>
            <a:ext cx="4633993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/>
              <a:t>Optative Sentence 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32473" y="5529743"/>
            <a:ext cx="4618495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/>
              <a:t>Exclamatory Sentence 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9712272" y="2779362"/>
            <a:ext cx="2231756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</a:t>
            </a:r>
            <a:r>
              <a:rPr lang="bn-BD" sz="3600" dirty="0" smtClean="0"/>
              <a:t>o /not to  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9712272" y="4466094"/>
            <a:ext cx="2231756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/>
              <a:t>That   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9696773" y="5718874"/>
            <a:ext cx="2231756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/>
              <a:t>That   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144291" y="281552"/>
            <a:ext cx="2231756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/>
              <a:t>Sentence 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4460927" y="185980"/>
            <a:ext cx="4819973" cy="584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/>
              <a:t>Usage of R</a:t>
            </a:r>
            <a:r>
              <a:rPr lang="en-US" sz="3200" dirty="0" smtClean="0"/>
              <a:t>t</a:t>
            </a:r>
            <a:r>
              <a:rPr lang="bn-BD" sz="3200" dirty="0" smtClean="0"/>
              <a:t>eporting Verbs 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9696773" y="201476"/>
            <a:ext cx="2231756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/>
              <a:t>Linker  </a:t>
            </a:r>
            <a:endParaRPr lang="en-US" sz="3600" dirty="0"/>
          </a:p>
        </p:txBody>
      </p:sp>
      <p:sp>
        <p:nvSpPr>
          <p:cNvPr id="11" name="Down Arrow 10"/>
          <p:cNvSpPr/>
          <p:nvPr/>
        </p:nvSpPr>
        <p:spPr>
          <a:xfrm>
            <a:off x="1764223" y="1146876"/>
            <a:ext cx="774915" cy="9918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6749511" y="1033222"/>
            <a:ext cx="774915" cy="9918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10606006" y="924732"/>
            <a:ext cx="774915" cy="9918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680128" y="1937288"/>
            <a:ext cx="3262393" cy="230832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O</a:t>
            </a:r>
            <a:r>
              <a:rPr lang="bn-BD" sz="3600" dirty="0" smtClean="0"/>
              <a:t>rdered</a:t>
            </a:r>
          </a:p>
          <a:p>
            <a:pPr algn="ctr"/>
            <a:r>
              <a:rPr lang="en-US" sz="3600" dirty="0" smtClean="0"/>
              <a:t>R</a:t>
            </a:r>
            <a:r>
              <a:rPr lang="bn-BD" sz="3600" dirty="0" smtClean="0"/>
              <a:t>equested</a:t>
            </a:r>
          </a:p>
          <a:p>
            <a:pPr algn="ctr"/>
            <a:r>
              <a:rPr lang="en-US" sz="3600" dirty="0" smtClean="0"/>
              <a:t>A</a:t>
            </a:r>
            <a:r>
              <a:rPr lang="bn-BD" sz="3600" dirty="0" smtClean="0"/>
              <a:t>dvised</a:t>
            </a:r>
          </a:p>
          <a:p>
            <a:pPr algn="ctr"/>
            <a:r>
              <a:rPr lang="bn-BD" sz="3600" dirty="0" smtClean="0"/>
              <a:t>   forbade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56142" y="4401519"/>
            <a:ext cx="3293389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/>
              <a:t>Wished/Prayed   </a:t>
            </a:r>
            <a:endParaRPr lang="en-US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6188990" y="5576805"/>
            <a:ext cx="2231756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/>
              <a:t>Exclaimed  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113879927_2865609113662110_2716519708258116944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724" y="914210"/>
            <a:ext cx="2897683" cy="31042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763227" y="772998"/>
            <a:ext cx="5021797" cy="842628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i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Md.Zuel</a:t>
            </a:r>
            <a:r>
              <a:rPr lang="en-US" b="1" i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Hossain </a:t>
            </a:r>
            <a:endParaRPr lang="en-US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4763227" y="2015184"/>
            <a:ext cx="6625319" cy="1431741"/>
          </a:xfrm>
          <a:prstGeom prst="rect">
            <a:avLst/>
          </a:prstGeom>
          <a:solidFill>
            <a:srgbClr val="006600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i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Assistant Teacher ( English) </a:t>
            </a:r>
            <a:br>
              <a:rPr lang="en-US" sz="2800" b="1" i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2800" b="1" i="1" dirty="0" err="1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Itbaria</a:t>
            </a:r>
            <a:r>
              <a:rPr lang="en-US" sz="2800" b="1" i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UCK High School </a:t>
            </a:r>
            <a:br>
              <a:rPr lang="en-US" sz="2800" b="1" i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2800" b="1" i="1" dirty="0" err="1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Pukurjana</a:t>
            </a:r>
            <a:r>
              <a:rPr lang="en-US" sz="2800" b="1" i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,</a:t>
            </a:r>
            <a:r>
              <a:rPr lang="en-US" sz="2800" b="1" i="1" dirty="0" err="1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Patuakhali</a:t>
            </a:r>
            <a:r>
              <a:rPr lang="en-US" sz="2800" b="1" i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br>
              <a:rPr lang="en-US" sz="2800" b="1" i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765819" y="4172376"/>
            <a:ext cx="4302767" cy="700007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i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Email:mdzuelhossain248@gmail.com</a:t>
            </a:r>
            <a:r>
              <a:rPr lang="en-US" sz="3600" b="1" i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sz="3600" b="1" i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en-US" dirty="0"/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4763227" y="5853597"/>
            <a:ext cx="3942279" cy="464308"/>
          </a:xfrm>
          <a:prstGeom prst="rect">
            <a:avLst/>
          </a:prstGeom>
          <a:solidFill>
            <a:srgbClr val="006600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i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Mobile:01728591706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88517" y="936354"/>
            <a:ext cx="658536" cy="658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6432" y="2466343"/>
            <a:ext cx="965097" cy="529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88517" y="4202858"/>
            <a:ext cx="637504" cy="669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63747" y="5634599"/>
            <a:ext cx="683307" cy="6833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5339478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irect and Indirect Speech / Narration - Spoken English Guru"/>
          <p:cNvPicPr>
            <a:picLocks noChangeAspect="1" noChangeArrowheads="1"/>
          </p:cNvPicPr>
          <p:nvPr/>
        </p:nvPicPr>
        <p:blipFill>
          <a:blip r:embed="rId2"/>
          <a:srcRect t="17853"/>
          <a:stretch>
            <a:fillRect/>
          </a:stretch>
        </p:blipFill>
        <p:spPr bwMode="auto">
          <a:xfrm>
            <a:off x="0" y="1022888"/>
            <a:ext cx="12192000" cy="583511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2192000" cy="101566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/>
              <a:t>Person Change In Narration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1999" cy="1323439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</a:rPr>
              <a:t>How to change ‘verbs’ from Direct to Indirect speech.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91440945"/>
              </p:ext>
            </p:extLst>
          </p:nvPr>
        </p:nvGraphicFramePr>
        <p:xfrm>
          <a:off x="304800" y="1371599"/>
          <a:ext cx="11485418" cy="52594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29167"/>
                <a:gridCol w="4656251"/>
              </a:tblGrid>
              <a:tr h="57742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Direct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Indirect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57742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am/is/are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57742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was/were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57742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shall/will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57742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have/has/</a:t>
                      </a:r>
                      <a:r>
                        <a:rPr lang="en-US" sz="2800" baseline="0" dirty="0" smtClean="0"/>
                        <a:t> had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aseline="0" dirty="0" smtClean="0"/>
                        <a:t>                 </a:t>
                      </a:r>
                      <a:r>
                        <a:rPr lang="en-US" sz="3600" baseline="0" dirty="0" smtClean="0"/>
                        <a:t>had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57742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can/may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57742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must/have to/has to/ought to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57742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Present indefinite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57742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Past</a:t>
                      </a:r>
                      <a:r>
                        <a:rPr lang="en-US" sz="2800" baseline="0" dirty="0" smtClean="0"/>
                        <a:t> indefinite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256956" y="2048159"/>
            <a:ext cx="2367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</a:rPr>
              <a:t>was/were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56956" y="2692494"/>
            <a:ext cx="2367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</a:rPr>
              <a:t>had been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10461" y="3281852"/>
            <a:ext cx="2902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</a:rPr>
              <a:t>should/would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10461" y="4348651"/>
            <a:ext cx="2902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</a:rPr>
              <a:t>could/might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10461" y="4870193"/>
            <a:ext cx="1451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</a:rPr>
              <a:t>had to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05850" y="5461945"/>
            <a:ext cx="2902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</a:rPr>
              <a:t>Past indefinite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94963" y="6063697"/>
            <a:ext cx="3382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</a:rPr>
              <a:t>Past perfect+v</a:t>
            </a:r>
            <a:r>
              <a:rPr lang="en-US" sz="2800" b="1" baseline="-25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</a:rPr>
              <a:t>3</a:t>
            </a:r>
            <a:endParaRPr lang="en-US" sz="2800" baseline="-25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4447" y="0"/>
            <a:ext cx="8305800" cy="64633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Book Antiqua" pitchFamily="18" charset="0"/>
              </a:rPr>
              <a:t>How to change  ‘Adverb’.</a:t>
            </a:r>
            <a:endParaRPr lang="en-US" sz="36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63914955"/>
              </p:ext>
            </p:extLst>
          </p:nvPr>
        </p:nvGraphicFramePr>
        <p:xfrm>
          <a:off x="457201" y="678877"/>
          <a:ext cx="10861964" cy="59937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29200"/>
                <a:gridCol w="5832764"/>
              </a:tblGrid>
              <a:tr h="54281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DIRECT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INDIRECT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5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FF0000"/>
                          </a:solidFill>
                          <a:effectLst/>
                          <a:latin typeface="Book Antiqua" pitchFamily="18" charset="0"/>
                        </a:rPr>
                        <a:t>now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8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FF0000"/>
                          </a:solidFill>
                          <a:effectLst/>
                          <a:latin typeface="Book Antiqua" pitchFamily="18" charset="0"/>
                        </a:rPr>
                        <a:t>tomorrow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8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FF0000"/>
                          </a:solidFill>
                          <a:effectLst/>
                          <a:latin typeface="Book Antiqua" pitchFamily="18" charset="0"/>
                        </a:rPr>
                        <a:t>tonight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817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Book Antiqua" pitchFamily="18" charset="0"/>
                        </a:rPr>
                        <a:t>today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8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Book Antiqua" pitchFamily="18" charset="0"/>
                        </a:rPr>
                        <a:t>yesterday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817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Book Antiqua" pitchFamily="18" charset="0"/>
                        </a:rPr>
                        <a:t>last night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8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Book Antiqua" pitchFamily="18" charset="0"/>
                        </a:rPr>
                        <a:t>last week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8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Book Antiqua" pitchFamily="18" charset="0"/>
                        </a:rPr>
                        <a:t>here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8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FF0000"/>
                          </a:solidFill>
                          <a:effectLst/>
                          <a:latin typeface="Book Antiqua" pitchFamily="18" charset="0"/>
                        </a:rPr>
                        <a:t>this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8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FF0000"/>
                          </a:solidFill>
                          <a:effectLst/>
                          <a:latin typeface="Book Antiqua" pitchFamily="18" charset="0"/>
                        </a:rPr>
                        <a:t>these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920346" y="1234121"/>
            <a:ext cx="18288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ook Antiqua" pitchFamily="18" charset="0"/>
              </a:rPr>
              <a:t>then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25789" y="1757342"/>
            <a:ext cx="22479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ook Antiqua" pitchFamily="18" charset="0"/>
              </a:rPr>
              <a:t>the next day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78782" y="2308271"/>
            <a:ext cx="18288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ook Antiqua" pitchFamily="18" charset="0"/>
              </a:rPr>
              <a:t>that night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78782" y="2803781"/>
            <a:ext cx="18288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ook Antiqua" pitchFamily="18" charset="0"/>
              </a:rPr>
              <a:t>that day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78782" y="3327001"/>
            <a:ext cx="36576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latin typeface="Book Antiqua" pitchFamily="18" charset="0"/>
              </a:rPr>
              <a:t>the previous </a:t>
            </a:r>
            <a:r>
              <a:rPr lang="en-US" sz="2800" b="1" dirty="0" smtClean="0">
                <a:latin typeface="Book Antiqua" pitchFamily="18" charset="0"/>
              </a:rPr>
              <a:t>day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878782" y="3824922"/>
            <a:ext cx="32766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latin typeface="Book Antiqua" pitchFamily="18" charset="0"/>
              </a:rPr>
              <a:t>the previous </a:t>
            </a:r>
            <a:r>
              <a:rPr lang="en-US" sz="2800" b="1" dirty="0" smtClean="0">
                <a:latin typeface="Book Antiqua" pitchFamily="18" charset="0"/>
              </a:rPr>
              <a:t>night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878782" y="4270454"/>
            <a:ext cx="33528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latin typeface="Book Antiqua" pitchFamily="18" charset="0"/>
              </a:rPr>
              <a:t>the previous </a:t>
            </a:r>
            <a:r>
              <a:rPr lang="en-US" sz="2800" b="1" dirty="0" smtClean="0">
                <a:latin typeface="Book Antiqua" pitchFamily="18" charset="0"/>
              </a:rPr>
              <a:t>week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878782" y="4824635"/>
            <a:ext cx="28956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ook Antiqua" pitchFamily="18" charset="0"/>
              </a:rPr>
              <a:t>there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6871855" y="5281835"/>
            <a:ext cx="27432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ook Antiqua" pitchFamily="18" charset="0"/>
              </a:rPr>
              <a:t>that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6844145" y="5808307"/>
            <a:ext cx="2124528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ook Antiqua" pitchFamily="18" charset="0"/>
              </a:rPr>
              <a:t>those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06582" y="0"/>
            <a:ext cx="10404763" cy="8382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pc="-100" dirty="0" smtClean="0">
                <a:latin typeface="Book Antiqua" pitchFamily="18" charset="0"/>
              </a:rPr>
              <a:t>How to convert </a:t>
            </a:r>
            <a:r>
              <a:rPr lang="en-US" sz="2800" b="1" spc="-100" dirty="0">
                <a:latin typeface="Book Antiqua" pitchFamily="18" charset="0"/>
              </a:rPr>
              <a:t>a</a:t>
            </a:r>
            <a:r>
              <a:rPr lang="en-US" sz="2800" b="1" spc="-100" dirty="0" smtClean="0">
                <a:latin typeface="Book Antiqua" pitchFamily="18" charset="0"/>
              </a:rPr>
              <a:t>ssertive </a:t>
            </a:r>
            <a:r>
              <a:rPr lang="en-US" sz="2800" b="1" spc="-100" dirty="0">
                <a:latin typeface="Book Antiqua" pitchFamily="18" charset="0"/>
              </a:rPr>
              <a:t>s</a:t>
            </a:r>
            <a:r>
              <a:rPr lang="en-US" sz="2800" b="1" spc="-100" dirty="0" smtClean="0">
                <a:latin typeface="Book Antiqua" pitchFamily="18" charset="0"/>
              </a:rPr>
              <a:t>entence into indirect speech.</a:t>
            </a:r>
            <a:endParaRPr lang="en-US" sz="2800" b="1" spc="-100" dirty="0">
              <a:latin typeface="Book Antiqua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63319" y="5805054"/>
            <a:ext cx="10902208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He said to me, “I am well.”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04932" y="6324600"/>
            <a:ext cx="1097445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He told me that he was well.</a:t>
            </a:r>
            <a:endParaRPr lang="en-US" sz="3200" b="1" dirty="0">
              <a:latin typeface="Book Antiqua" pitchFamily="18" charset="0"/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591127" y="775855"/>
          <a:ext cx="10256981" cy="5070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Graphic spid="10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0893" y="1518834"/>
            <a:ext cx="10668368" cy="762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He told me that he </a:t>
            </a:r>
            <a:r>
              <a:rPr lang="en-US" sz="3200" b="1" i="1" dirty="0" smtClean="0">
                <a:solidFill>
                  <a:srgbClr val="FF0000"/>
                </a:solidFill>
                <a:latin typeface="Book Antiqua" pitchFamily="18" charset="0"/>
              </a:rPr>
              <a:t>had</a:t>
            </a:r>
            <a:r>
              <a:rPr lang="en-US" sz="3200" b="1" dirty="0" smtClean="0">
                <a:latin typeface="Book Antiqua" pitchFamily="18" charset="0"/>
              </a:rPr>
              <a:t> done his job.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8311" y="340962"/>
            <a:ext cx="10686448" cy="762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Book Antiqua" pitchFamily="18" charset="0"/>
              </a:rPr>
              <a:t>1.</a:t>
            </a:r>
            <a:r>
              <a:rPr lang="en-US" sz="3200" b="1" dirty="0" smtClean="0">
                <a:latin typeface="Book Antiqua" pitchFamily="18" charset="0"/>
              </a:rPr>
              <a:t>He </a:t>
            </a:r>
            <a:r>
              <a:rPr lang="en-US" sz="3200" b="1" dirty="0" smtClean="0">
                <a:latin typeface="Book Antiqua" pitchFamily="18" charset="0"/>
              </a:rPr>
              <a:t>said to me, “ I </a:t>
            </a:r>
            <a:r>
              <a:rPr lang="en-US" sz="3200" b="1" i="1" dirty="0" smtClean="0">
                <a:solidFill>
                  <a:srgbClr val="FF0000"/>
                </a:solidFill>
                <a:latin typeface="Book Antiqua" pitchFamily="18" charset="0"/>
              </a:rPr>
              <a:t>have</a:t>
            </a:r>
            <a:r>
              <a:rPr lang="en-US" sz="3200" b="1" dirty="0" smtClean="0">
                <a:latin typeface="Book Antiqua" pitchFamily="18" charset="0"/>
              </a:rPr>
              <a:t> done my job.”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0892" y="3704147"/>
            <a:ext cx="10764863" cy="8001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spc="-100" dirty="0" smtClean="0">
                <a:latin typeface="Book Antiqua" pitchFamily="18" charset="0"/>
              </a:rPr>
              <a:t>He told that Mr. Bean  </a:t>
            </a:r>
            <a:r>
              <a:rPr lang="en-US" sz="2400" b="1" i="1" spc="-100" dirty="0" smtClean="0">
                <a:solidFill>
                  <a:srgbClr val="FF0000"/>
                </a:solidFill>
                <a:latin typeface="Book Antiqua" pitchFamily="18" charset="0"/>
              </a:rPr>
              <a:t>had  done  </a:t>
            </a:r>
            <a:r>
              <a:rPr lang="en-US" sz="2400" b="1" spc="-100" dirty="0" smtClean="0">
                <a:solidFill>
                  <a:schemeClr val="tx1"/>
                </a:solidFill>
                <a:latin typeface="Book Antiqua" pitchFamily="18" charset="0"/>
              </a:rPr>
              <a:t>the best   the previous night.</a:t>
            </a:r>
            <a:endParaRPr lang="en-US" sz="2400" b="1" spc="-100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8678" y="2570135"/>
            <a:ext cx="10670583" cy="838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2.He said to me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“Mr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. Bean  did  the best  last n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ight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.”</a:t>
            </a:r>
          </a:p>
        </p:txBody>
      </p:sp>
      <p:sp>
        <p:nvSpPr>
          <p:cNvPr id="9" name="Rectangle 8"/>
          <p:cNvSpPr/>
          <p:nvPr/>
        </p:nvSpPr>
        <p:spPr>
          <a:xfrm>
            <a:off x="546314" y="5685347"/>
            <a:ext cx="10844939" cy="8001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Book Antiqua" pitchFamily="18" charset="0"/>
              </a:rPr>
              <a:t>The student says that he has completed his home work.</a:t>
            </a:r>
            <a:endParaRPr lang="en-US" sz="24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3104" y="4706317"/>
            <a:ext cx="10766157" cy="838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Book Antiqua" pitchFamily="18" charset="0"/>
              </a:rPr>
              <a:t>3.</a:t>
            </a:r>
            <a:r>
              <a:rPr lang="en-US" sz="2400" b="1" dirty="0" smtClean="0">
                <a:solidFill>
                  <a:schemeClr val="tx1"/>
                </a:solidFill>
                <a:latin typeface="Book Antiqua" pitchFamily="18" charset="0"/>
              </a:rPr>
              <a:t>The </a:t>
            </a:r>
            <a:r>
              <a:rPr lang="en-US" sz="2400" b="1" dirty="0" smtClean="0">
                <a:solidFill>
                  <a:schemeClr val="tx1"/>
                </a:solidFill>
                <a:latin typeface="Book Antiqua" pitchFamily="18" charset="0"/>
              </a:rPr>
              <a:t>student says, “ I have completed my home work.”</a:t>
            </a:r>
            <a:endParaRPr lang="en-US" sz="24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0896" y="1456893"/>
            <a:ext cx="10011904" cy="8001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Book Antiqua" pitchFamily="18" charset="0"/>
              </a:rPr>
              <a:t>She </a:t>
            </a:r>
            <a:r>
              <a:rPr lang="en-US" sz="2400" b="1" dirty="0" smtClean="0">
                <a:latin typeface="Book Antiqua" pitchFamily="18" charset="0"/>
              </a:rPr>
              <a:t>told</a:t>
            </a:r>
            <a:r>
              <a:rPr lang="bn-BD" sz="2400" b="1" dirty="0" smtClean="0">
                <a:latin typeface="Book Antiqua" pitchFamily="18" charset="0"/>
              </a:rPr>
              <a:t> me</a:t>
            </a:r>
            <a:r>
              <a:rPr lang="en-US" sz="2400" b="1" dirty="0" smtClean="0">
                <a:latin typeface="Book Antiqua" pitchFamily="18" charset="0"/>
              </a:rPr>
              <a:t> </a:t>
            </a:r>
            <a:r>
              <a:rPr lang="en-US" sz="2400" b="1" dirty="0" smtClean="0">
                <a:latin typeface="Book Antiqua" pitchFamily="18" charset="0"/>
              </a:rPr>
              <a:t>that she </a:t>
            </a:r>
            <a:r>
              <a:rPr lang="en-US" sz="2400" b="1" i="1" dirty="0" smtClean="0">
                <a:solidFill>
                  <a:srgbClr val="FF0000"/>
                </a:solidFill>
                <a:latin typeface="Book Antiqua" pitchFamily="18" charset="0"/>
              </a:rPr>
              <a:t>had visited </a:t>
            </a:r>
            <a:r>
              <a:rPr lang="en-US" sz="2400" b="1" dirty="0" smtClean="0">
                <a:latin typeface="Book Antiqua" pitchFamily="18" charset="0"/>
              </a:rPr>
              <a:t>London in 2005</a:t>
            </a:r>
            <a:endParaRPr lang="en-US" sz="2400" b="1" dirty="0">
              <a:latin typeface="Book Antiqua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6393" y="245389"/>
            <a:ext cx="10058399" cy="838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4.She said to me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“I 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visited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London in 2005”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302790" y="2397071"/>
            <a:ext cx="6629400" cy="1143000"/>
          </a:xfrm>
          <a:prstGeom prst="ellipse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Remember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951730" y="3687153"/>
            <a:ext cx="10641002" cy="64633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Universal truth  will not be changed in indirect speech.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920734" y="4947682"/>
            <a:ext cx="10656500" cy="64633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My father  said, “Evil always remains in evil.”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967229" y="5691600"/>
            <a:ext cx="10656500" cy="646331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My father  told that evil always remains in evil.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5327" y="2161310"/>
            <a:ext cx="9229436" cy="397031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Change the following speech from direct to indirect—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The teacher said to me, “The earth moves round the sun.”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Father said to his son, ”I want to make you a man of truth.”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He said to me,” I was there in 1990.”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“Practice makes a man perfect.”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“Newspaper is a store house of knowledge,” </a:t>
            </a:r>
            <a:r>
              <a:rPr lang="en-US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s</a:t>
            </a:r>
            <a:r>
              <a:rPr lang="en-US" sz="2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aid the Principal.</a:t>
            </a:r>
            <a:endParaRPr lang="en-US" sz="28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260762" y="0"/>
            <a:ext cx="9268691" cy="2161309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Book Antiqua" pitchFamily="18" charset="0"/>
              </a:rPr>
              <a:t>Home work</a:t>
            </a:r>
            <a:endParaRPr lang="en-US" sz="4000" b="1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Thanks for Joining Us | Thankful, Church graphics, Highway sig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4164976" y="444304"/>
            <a:ext cx="7680661" cy="4931260"/>
            <a:chOff x="4511339" y="1344849"/>
            <a:chExt cx="7680661" cy="3625457"/>
          </a:xfrm>
        </p:grpSpPr>
        <p:sp>
          <p:nvSpPr>
            <p:cNvPr id="5" name="Text Placeholder 3"/>
            <p:cNvSpPr txBox="1">
              <a:spLocks/>
            </p:cNvSpPr>
            <p:nvPr/>
          </p:nvSpPr>
          <p:spPr>
            <a:xfrm>
              <a:off x="4511339" y="1344849"/>
              <a:ext cx="7680661" cy="945864"/>
            </a:xfrm>
            <a:prstGeom prst="rect">
              <a:avLst/>
            </a:prstGeom>
            <a:solidFill>
              <a:srgbClr val="006600"/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>
              <a:no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8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3600" b="1" u="sng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English </a:t>
              </a:r>
              <a:r>
                <a:rPr lang="bn-BD" sz="3600" b="1" u="sng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 </a:t>
              </a:r>
              <a:r>
                <a:rPr lang="en-US" sz="3600" b="1" u="sng" dirty="0" err="1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SecondPaper</a:t>
              </a:r>
              <a:endParaRPr lang="en-US" sz="3600" b="1" u="sng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endParaRPr>
            </a:p>
            <a:p>
              <a:pPr algn="ctr"/>
              <a:endParaRPr lang="en-US" sz="3600" b="1" u="sng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endParaRPr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6086040" y="2944303"/>
              <a:ext cx="4946897" cy="550102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horz" lIns="91440" tIns="45720" rIns="91440" bIns="45720" rtlCol="0" anchor="b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 smtClean="0">
                  <a:latin typeface="Book Antiqua" pitchFamily="18" charset="0"/>
                </a:rPr>
                <a:t>Speech /Narration</a:t>
              </a:r>
              <a:endParaRPr lang="en-US" b="1" u="sng" dirty="0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7" name="Title 1"/>
            <p:cNvSpPr txBox="1">
              <a:spLocks/>
            </p:cNvSpPr>
            <p:nvPr/>
          </p:nvSpPr>
          <p:spPr>
            <a:xfrm>
              <a:off x="6016768" y="4420204"/>
              <a:ext cx="4946897" cy="550102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horz" lIns="91440" tIns="45720" rIns="91440" bIns="45720" rtlCol="0" anchor="b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u="sng" dirty="0">
                  <a:ln>
                    <a:solidFill>
                      <a:srgbClr val="FF0000"/>
                    </a:solidFill>
                  </a:ln>
                </a:rPr>
                <a:t>Time:50 minutes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-179112" y="2432902"/>
            <a:ext cx="5554675" cy="2804772"/>
            <a:chOff x="-179111" y="2432902"/>
            <a:chExt cx="5156464" cy="2804772"/>
          </a:xfrm>
        </p:grpSpPr>
        <p:sp>
          <p:nvSpPr>
            <p:cNvPr id="29" name="Right Arrow 28"/>
            <p:cNvSpPr/>
            <p:nvPr/>
          </p:nvSpPr>
          <p:spPr>
            <a:xfrm>
              <a:off x="70701" y="2432902"/>
              <a:ext cx="4906652" cy="280477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-179111" y="3485398"/>
              <a:ext cx="50836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u="sng" dirty="0" smtClean="0">
                  <a:ln>
                    <a:solidFill>
                      <a:srgbClr val="FF0000"/>
                    </a:solidFill>
                  </a:ln>
                </a:rPr>
                <a:t>Class: Eight/Nine/Ten</a:t>
              </a:r>
              <a:endParaRPr lang="en-US" sz="3600" b="1" u="sng" dirty="0">
                <a:ln>
                  <a:solidFill>
                    <a:srgbClr val="FF0000"/>
                  </a:solidFill>
                </a:ln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0" y="6445045"/>
            <a:ext cx="12192000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Md.Zuel</a:t>
            </a:r>
            <a:r>
              <a:rPr lang="en-US" sz="2000" dirty="0" smtClean="0"/>
              <a:t> </a:t>
            </a:r>
            <a:r>
              <a:rPr lang="en-US" sz="2000" dirty="0" err="1" smtClean="0"/>
              <a:t>Hossain,Assistant</a:t>
            </a:r>
            <a:r>
              <a:rPr lang="en-US" sz="2000" dirty="0" smtClean="0"/>
              <a:t> Teacher (English),</a:t>
            </a:r>
            <a:r>
              <a:rPr lang="en-US" sz="2000" dirty="0" err="1" smtClean="0"/>
              <a:t>Itbaria</a:t>
            </a:r>
            <a:r>
              <a:rPr lang="en-US" sz="2000" dirty="0" smtClean="0"/>
              <a:t> UCK High </a:t>
            </a:r>
            <a:r>
              <a:rPr lang="en-US" sz="2000" dirty="0" err="1" smtClean="0"/>
              <a:t>School,Patuakhali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62441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736273" y="692727"/>
            <a:ext cx="6858000" cy="5597237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Book Antiqua" pitchFamily="18" charset="0"/>
              </a:rPr>
              <a:t>Let’s see some image and texts to  guess something.</a:t>
            </a:r>
            <a:endParaRPr lang="en-US" sz="3600" b="1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36470" y="653822"/>
            <a:ext cx="8041870" cy="58477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Book Antiqua" pitchFamily="18" charset="0"/>
              </a:rPr>
              <a:t>They said, “ We are happy.”</a:t>
            </a:r>
            <a:endParaRPr lang="en-US" sz="32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2737" y="5401083"/>
            <a:ext cx="8047033" cy="584775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Book Antiqua" pitchFamily="18" charset="0"/>
              </a:rPr>
              <a:t>They said that they were happy.</a:t>
            </a:r>
            <a:endParaRPr lang="en-US" sz="32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5" name="Picture 4" descr="N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630" y="1543050"/>
            <a:ext cx="7978140" cy="30746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6850" y="796291"/>
            <a:ext cx="8031480" cy="523220"/>
          </a:xfrm>
          <a:prstGeom prst="rect">
            <a:avLst/>
          </a:prstGeom>
          <a:solidFill>
            <a:srgbClr val="FFFF0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He says, “ I love music.”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3050" y="5529257"/>
            <a:ext cx="8069580" cy="523220"/>
          </a:xfrm>
          <a:prstGeom prst="rect">
            <a:avLst/>
          </a:prstGeom>
          <a:solidFill>
            <a:srgbClr val="FFFF00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Book Antiqua" pitchFamily="18" charset="0"/>
              </a:rPr>
              <a:t>He says that he loves music</a:t>
            </a:r>
            <a:r>
              <a:rPr lang="en-US" sz="2800" dirty="0" smtClean="0">
                <a:solidFill>
                  <a:schemeClr val="tx1"/>
                </a:solidFill>
                <a:latin typeface="Book Antiqua" pitchFamily="18" charset="0"/>
              </a:rPr>
              <a:t>.</a:t>
            </a:r>
            <a:endParaRPr lang="en-US" sz="2800" dirty="0" smtClean="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4" name="Picture 3" descr="N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470" y="1543050"/>
            <a:ext cx="7966710" cy="37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53352" y="335280"/>
            <a:ext cx="8422105" cy="16764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What have you guessed by </a:t>
            </a:r>
          </a:p>
          <a:p>
            <a:pPr algn="ctr"/>
            <a:r>
              <a:rPr lang="en-US" sz="3200" b="1" dirty="0" smtClean="0">
                <a:latin typeface="Book Antiqua" pitchFamily="18" charset="0"/>
              </a:rPr>
              <a:t>the images and texts</a:t>
            </a:r>
            <a:r>
              <a:rPr lang="en-US" sz="3200" b="1" dirty="0" smtClean="0">
                <a:latin typeface="Book Antiqua" pitchFamily="18" charset="0"/>
              </a:rPr>
              <a:t>?</a:t>
            </a:r>
            <a:endParaRPr lang="en-US" sz="3200" b="1" dirty="0" smtClean="0">
              <a:latin typeface="Book Antiqua" pitchFamily="18" charset="0"/>
            </a:endParaRPr>
          </a:p>
          <a:p>
            <a:pPr algn="ctr"/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11" name="Left-Right Arrow 10"/>
          <p:cNvSpPr/>
          <p:nvPr/>
        </p:nvSpPr>
        <p:spPr>
          <a:xfrm>
            <a:off x="1074419" y="2185261"/>
            <a:ext cx="9758895" cy="3358289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713367" y="3528189"/>
            <a:ext cx="629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Book Antiqua" pitchFamily="18" charset="0"/>
              </a:rPr>
              <a:t>Direct and indirect speech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156976" y="0"/>
            <a:ext cx="6858000" cy="277767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atin typeface="Book Antiqua" pitchFamily="18" charset="0"/>
              </a:rPr>
              <a:t>Our Today’s lesson is-</a:t>
            </a:r>
            <a:endParaRPr lang="en-US" sz="5400" b="1" dirty="0">
              <a:latin typeface="Book Antiqua" pitchFamily="18" charset="0"/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1623835" y="3215123"/>
            <a:ext cx="8046720" cy="1988820"/>
          </a:xfrm>
          <a:prstGeom prst="flowChartTermina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83180" y="3543300"/>
            <a:ext cx="626364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Book Antiqua" pitchFamily="18" charset="0"/>
              </a:rPr>
              <a:t>Direct and indirect </a:t>
            </a:r>
            <a:r>
              <a:rPr lang="en-US" sz="3600" b="1" dirty="0" smtClean="0">
                <a:latin typeface="Book Antiqua" pitchFamily="18" charset="0"/>
              </a:rPr>
              <a:t>speech/</a:t>
            </a:r>
            <a:endParaRPr lang="en-US" sz="3600" b="1" dirty="0" smtClean="0">
              <a:latin typeface="Book Antiqua" pitchFamily="18" charset="0"/>
            </a:endParaRPr>
          </a:p>
          <a:p>
            <a:pPr algn="ctr"/>
            <a:r>
              <a:rPr lang="en-US" sz="3600" b="1" dirty="0" smtClean="0">
                <a:latin typeface="Book Antiqua" pitchFamily="18" charset="0"/>
              </a:rPr>
              <a:t>Narration </a:t>
            </a:r>
            <a:r>
              <a:rPr lang="en-US" sz="3600" b="1" dirty="0" smtClean="0">
                <a:latin typeface="Book Antiqua" pitchFamily="18" charset="0"/>
              </a:rPr>
              <a:t>(Part-1)</a:t>
            </a:r>
            <a:endParaRPr lang="en-US" sz="3600" b="1" dirty="0" smtClean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445045"/>
            <a:ext cx="12192000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Md.Zuel</a:t>
            </a:r>
            <a:r>
              <a:rPr lang="en-US" sz="2000" dirty="0" smtClean="0"/>
              <a:t> </a:t>
            </a:r>
            <a:r>
              <a:rPr lang="en-US" sz="2000" dirty="0" err="1" smtClean="0"/>
              <a:t>Hossain,Assistant</a:t>
            </a:r>
            <a:r>
              <a:rPr lang="en-US" sz="2000" dirty="0" smtClean="0"/>
              <a:t> Teacher (English),</a:t>
            </a:r>
            <a:r>
              <a:rPr lang="en-US" sz="2000" dirty="0" err="1" smtClean="0"/>
              <a:t>Itbaria</a:t>
            </a:r>
            <a:r>
              <a:rPr lang="en-US" sz="2000" dirty="0" smtClean="0"/>
              <a:t> UCK High </a:t>
            </a:r>
            <a:r>
              <a:rPr lang="en-US" sz="2000" dirty="0" err="1" smtClean="0"/>
              <a:t>School,Patuakhali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997528" y="2438402"/>
            <a:ext cx="9545781" cy="28623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ook Antiqua" pitchFamily="18" charset="0"/>
              </a:rPr>
              <a:t>  After we have studied this </a:t>
            </a:r>
            <a:r>
              <a:rPr lang="en-US" sz="36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ook Antiqua" pitchFamily="18" charset="0"/>
              </a:rPr>
              <a:t>lesson,we</a:t>
            </a:r>
            <a:r>
              <a:rPr lang="en-US" sz="3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ook Antiqua" pitchFamily="18" charset="0"/>
              </a:rPr>
              <a:t> will    </a:t>
            </a:r>
          </a:p>
          <a:p>
            <a:r>
              <a:rPr lang="en-US" sz="3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ook Antiqua" pitchFamily="18" charset="0"/>
              </a:rPr>
              <a:t>            be able to---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ook Antiqua" pitchFamily="18" charset="0"/>
              </a:rPr>
              <a:t> define speech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ook Antiqua" pitchFamily="18" charset="0"/>
              </a:rPr>
              <a:t> identify the classification of speech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ook Antiqua" pitchFamily="18" charset="0"/>
              </a:rPr>
              <a:t> change speech from direct to indirect</a:t>
            </a:r>
          </a:p>
        </p:txBody>
      </p:sp>
      <p:sp>
        <p:nvSpPr>
          <p:cNvPr id="8" name="Down Ribbon 7"/>
          <p:cNvSpPr/>
          <p:nvPr/>
        </p:nvSpPr>
        <p:spPr>
          <a:xfrm>
            <a:off x="1066800" y="325582"/>
            <a:ext cx="8305800" cy="1447800"/>
          </a:xfrm>
          <a:prstGeom prst="ribbon">
            <a:avLst>
              <a:gd name="adj1" fmla="val 22305"/>
              <a:gd name="adj2" fmla="val 74814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Book Antiqua" pitchFamily="18" charset="0"/>
              </a:rPr>
              <a:t>Learning outcomes</a:t>
            </a:r>
            <a:endParaRPr lang="en-US" sz="44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85930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2168</TotalTime>
  <Words>687</Words>
  <Application>Microsoft Office PowerPoint</Application>
  <PresentationFormat>Custom</PresentationFormat>
  <Paragraphs>146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Md.Zuel Hossain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ARONNO ROY</dc:creator>
  <cp:lastModifiedBy>win10</cp:lastModifiedBy>
  <cp:revision>256</cp:revision>
  <dcterms:created xsi:type="dcterms:W3CDTF">2020-08-19T11:37:48Z</dcterms:created>
  <dcterms:modified xsi:type="dcterms:W3CDTF">2020-09-30T10:57:53Z</dcterms:modified>
</cp:coreProperties>
</file>