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F:\Content%20tools\You%20tube\&#2472;&#2476;&#2478;-&#2470;&#2486;&#2478;%20&#2486;&#2509;&#2480;&#2503;&#2467;&#2495;&#2480;%20&#2455;&#2467;&#2495;&#2468;,&#2488;&#2478;&#2509;&#2474;&#2494;&#2470;&#2509;&#2479;%20%20&#2541;.&#2535;%20&#2447;&#2480;-%20&#2539;.mp4" TargetMode="External"/><Relationship Id="rId1" Type="http://schemas.microsoft.com/office/2007/relationships/media" Target="file:///F:\Content%20tools\You%20tube\&#2472;&#2476;&#2478;-&#2470;&#2486;&#2478;%20&#2486;&#2509;&#2480;&#2503;&#2467;&#2495;&#2480;%20&#2455;&#2467;&#2495;&#2468;,&#2488;&#2478;&#2509;&#2474;&#2494;&#2470;&#2509;&#2479;%20%20&#2541;.&#2535;%20&#2447;&#2480;-%20&#2539;.mp4" TargetMode="Externa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F:\Content%20tools\You%20tube\&#2472;&#2476;&#2478;-&#2470;&#2486;&#2478;%20&#2486;&#2509;&#2480;&#2503;&#2467;&#2495;&#2480;%20&#2455;&#2467;&#2495;&#2468;,&#2488;&#2478;&#2509;&#2474;&#2494;&#2470;&#2509;&#2479;%20&#2541;.&#2535;%20&#2447;&#2480;%20&#2541;.mp4" TargetMode="External"/><Relationship Id="rId1" Type="http://schemas.microsoft.com/office/2007/relationships/media" Target="file:///F:\Content%20tools\You%20tube\&#2472;&#2476;&#2478;-&#2470;&#2486;&#2478;%20&#2486;&#2509;&#2480;&#2503;&#2467;&#2495;&#2480;%20&#2455;&#2467;&#2495;&#2468;,&#2488;&#2478;&#2509;&#2474;&#2494;&#2470;&#2509;&#2479;%20&#2541;.&#2535;%20&#2447;&#2480;%20&#2541;.mp4" TargetMode="Externa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F:\Content%20tools\You%20tube\&#2472;&#2476;&#2478;-&#2470;&#2486;&#2478;%20&#2486;&#2509;&#2480;&#2503;&#2467;&#2495;&#2480;%20&#2455;&#2467;&#2495;&#2468;,%20&#2437;&#2472;&#2497;&#2435;%20&#2541;.&#2535;%20&#2447;&#2480;%20%20&#2488;&#2478;&#2509;&#2474;&#2494;&#2470;&#2509;&#2479;-&#2537;.mp4" TargetMode="External"/><Relationship Id="rId1" Type="http://schemas.microsoft.com/office/2007/relationships/media" Target="file:///F:\Content%20tools\You%20tube\&#2472;&#2476;&#2478;-&#2470;&#2486;&#2478;%20&#2486;&#2509;&#2480;&#2503;&#2467;&#2495;&#2480;%20&#2455;&#2467;&#2495;&#2468;,%20&#2437;&#2472;&#2497;&#2435;%20&#2541;.&#2535;%20&#2447;&#2480;%20%20&#2488;&#2478;&#2509;&#2474;&#2494;&#2470;&#2509;&#2479;-&#2537;.mp4" TargetMode="Externa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F:\Content%20tools\You%20tube\&#2472;&#2476;&#2478;-&#2470;&#2486;&#2478;%20&#2486;&#2509;&#2480;&#2503;&#2467;&#2495;&#2480;%20&#2455;&#2467;&#2495;&#2468;,%20&#2488;&#2478;&#2509;&#2474;&#2494;&#2470;&#2509;&#2479;%20&#2541;.&#2535;%20&#2447;&#2480;-%20&#2538;.mp4" TargetMode="External"/><Relationship Id="rId1" Type="http://schemas.microsoft.com/office/2007/relationships/media" Target="file:///F:\Content%20tools\You%20tube\&#2472;&#2476;&#2478;-&#2470;&#2486;&#2478;%20&#2486;&#2509;&#2480;&#2503;&#2467;&#2495;&#2480;%20&#2455;&#2467;&#2495;&#2468;,%20&#2488;&#2478;&#2509;&#2474;&#2494;&#2470;&#2509;&#2479;%20&#2541;.&#2535;%20&#2447;&#2480;-%20&#2538;.mp4" TargetMode="Externa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lowers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874"/>
            <a:ext cx="9144000" cy="68061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228600"/>
            <a:ext cx="137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FFFF00"/>
                </a:solidFill>
              </a:rPr>
              <a:t>স্বা</a:t>
            </a:r>
            <a:r>
              <a:rPr lang="bn-BD" sz="9600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91400" y="304800"/>
            <a:ext cx="121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00B0F0"/>
                </a:solidFill>
              </a:rPr>
              <a:t>গ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4191000"/>
            <a:ext cx="121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FF0000"/>
                </a:solidFill>
              </a:rPr>
              <a:t>ত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29400" y="4267200"/>
            <a:ext cx="114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FFC000"/>
                </a:solidFill>
              </a:rPr>
              <a:t>ম</a:t>
            </a:r>
            <a:r>
              <a:rPr lang="bn-BD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w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4"/>
            <a:ext cx="9149892" cy="68535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57600" y="228600"/>
            <a:ext cx="3276600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4000" dirty="0" err="1" smtClean="0"/>
              <a:t>জোড়ায়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562600"/>
            <a:ext cx="80772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 ত্রিভুজের ভূমি সংলগ্ন একটি কোণ, উচ্চতা ও অপর দুই বাহুর সমষ্টি দেওয়া আছে। ত্রিভুজটি আঁক। 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381000"/>
            <a:ext cx="57912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dirty="0" smtClean="0"/>
              <a:t>সাধারণ নির্বচনঃ ত্রিভুজের ভূমি সংলগ্ন একটি কোণ, উচ্চতা ও অপর দুই বাহুর সমষ্টি দেওয়া আছে। ত্রিভুজটি আঁক।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676400"/>
            <a:ext cx="42672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বিশেষ নির্বচনঃ মনে করি, ত্রিভুজের ভূমি  সংলগ্ন কোণ  x উচ্চতা h এবং অপর দুই বাহুর সমষ্টি s দেওয়া আছে। ত্রিভুজটি আঁকতে হবে।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114800"/>
            <a:ext cx="8153400" cy="175432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en-US" dirty="0" err="1" smtClean="0"/>
              <a:t>অঙ্কনঃ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কোনো</a:t>
            </a:r>
            <a:r>
              <a:rPr lang="en-US" dirty="0" smtClean="0"/>
              <a:t> </a:t>
            </a:r>
            <a:r>
              <a:rPr lang="en-US" dirty="0" err="1" smtClean="0"/>
              <a:t>রশ্মি</a:t>
            </a:r>
            <a:r>
              <a:rPr lang="en-US" dirty="0" smtClean="0"/>
              <a:t> BE  </a:t>
            </a:r>
            <a:r>
              <a:rPr lang="en-US" dirty="0" err="1" smtClean="0"/>
              <a:t>নিই</a:t>
            </a:r>
            <a:r>
              <a:rPr lang="en-US" dirty="0" smtClean="0"/>
              <a:t>। BE </a:t>
            </a:r>
            <a:r>
              <a:rPr lang="en-US" dirty="0" err="1" smtClean="0"/>
              <a:t>রশ্মির</a:t>
            </a:r>
            <a:r>
              <a:rPr lang="en-US" dirty="0" smtClean="0"/>
              <a:t> B </a:t>
            </a:r>
            <a:r>
              <a:rPr lang="en-US" dirty="0" err="1" smtClean="0"/>
              <a:t>বিন্দুতে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EBG =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x  </a:t>
            </a:r>
            <a:r>
              <a:rPr lang="en-US" dirty="0" err="1" smtClean="0"/>
              <a:t>আঁকি</a:t>
            </a:r>
            <a:r>
              <a:rPr lang="en-US" dirty="0" smtClean="0"/>
              <a:t>। BG </a:t>
            </a:r>
            <a:r>
              <a:rPr lang="en-US" dirty="0" err="1" smtClean="0"/>
              <a:t>রশ্মি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s 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সমান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BF </a:t>
            </a:r>
            <a:r>
              <a:rPr lang="en-US" dirty="0" err="1" smtClean="0"/>
              <a:t>অংশ</a:t>
            </a:r>
            <a:r>
              <a:rPr lang="en-US" dirty="0" smtClean="0"/>
              <a:t> </a:t>
            </a:r>
            <a:r>
              <a:rPr lang="en-US" dirty="0" err="1" smtClean="0"/>
              <a:t>কাটি</a:t>
            </a:r>
            <a:r>
              <a:rPr lang="en-US" dirty="0" smtClean="0"/>
              <a:t> । BE </a:t>
            </a:r>
            <a:r>
              <a:rPr lang="en-US" dirty="0" err="1" smtClean="0"/>
              <a:t>রশ্মির</a:t>
            </a:r>
            <a:r>
              <a:rPr lang="en-US" dirty="0" smtClean="0"/>
              <a:t> B </a:t>
            </a:r>
            <a:r>
              <a:rPr lang="en-US" dirty="0" err="1" smtClean="0"/>
              <a:t>বিন্দুতে</a:t>
            </a:r>
            <a:r>
              <a:rPr lang="en-US" dirty="0" smtClean="0"/>
              <a:t> BQ </a:t>
            </a:r>
            <a:r>
              <a:rPr lang="en-US" dirty="0" err="1" smtClean="0"/>
              <a:t>লম্ব</a:t>
            </a:r>
            <a:r>
              <a:rPr lang="en-US" dirty="0" smtClean="0"/>
              <a:t> </a:t>
            </a:r>
            <a:r>
              <a:rPr lang="en-US" dirty="0" err="1" smtClean="0"/>
              <a:t>আঁকি</a:t>
            </a:r>
            <a:r>
              <a:rPr lang="en-US" dirty="0" smtClean="0"/>
              <a:t>। BQ </a:t>
            </a:r>
            <a:r>
              <a:rPr lang="en-US" dirty="0" err="1" smtClean="0"/>
              <a:t>থেকে</a:t>
            </a:r>
            <a:r>
              <a:rPr lang="en-US" dirty="0" smtClean="0"/>
              <a:t> h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সমান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BD </a:t>
            </a:r>
            <a:r>
              <a:rPr lang="en-US" dirty="0" err="1" smtClean="0"/>
              <a:t>অংশ</a:t>
            </a:r>
            <a:r>
              <a:rPr lang="en-US" dirty="0" smtClean="0"/>
              <a:t> </a:t>
            </a:r>
            <a:r>
              <a:rPr lang="en-US" dirty="0" err="1" smtClean="0"/>
              <a:t>কাটি</a:t>
            </a:r>
            <a:r>
              <a:rPr lang="en-US" dirty="0" smtClean="0"/>
              <a:t>। D </a:t>
            </a:r>
            <a:r>
              <a:rPr lang="en-US" dirty="0" err="1" smtClean="0"/>
              <a:t>বিন্দুতে</a:t>
            </a:r>
            <a:r>
              <a:rPr lang="en-US" dirty="0" smtClean="0"/>
              <a:t> DH </a:t>
            </a:r>
            <a:r>
              <a:rPr lang="en-US" dirty="0" err="1" smtClean="0"/>
              <a:t>লম্ব</a:t>
            </a:r>
            <a:r>
              <a:rPr lang="en-US" dirty="0" smtClean="0"/>
              <a:t> </a:t>
            </a:r>
            <a:r>
              <a:rPr lang="en-US" dirty="0" err="1" smtClean="0"/>
              <a:t>আঁকি</a:t>
            </a:r>
            <a:r>
              <a:rPr lang="en-US" dirty="0" smtClean="0"/>
              <a:t>। DH, BG </a:t>
            </a:r>
            <a:r>
              <a:rPr lang="en-US" dirty="0" err="1" smtClean="0"/>
              <a:t>কে</a:t>
            </a:r>
            <a:r>
              <a:rPr lang="en-US" dirty="0" smtClean="0"/>
              <a:t> A </a:t>
            </a:r>
            <a:r>
              <a:rPr lang="en-US" dirty="0" err="1" smtClean="0"/>
              <a:t>বিন্দুতে</a:t>
            </a:r>
            <a:r>
              <a:rPr lang="en-US" dirty="0" smtClean="0"/>
              <a:t> </a:t>
            </a:r>
            <a:r>
              <a:rPr lang="en-US" dirty="0" err="1" smtClean="0"/>
              <a:t>ছেদ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 A </a:t>
            </a:r>
            <a:r>
              <a:rPr lang="en-US" dirty="0" err="1" smtClean="0"/>
              <a:t>কে</a:t>
            </a:r>
            <a:r>
              <a:rPr lang="en-US" dirty="0" smtClean="0"/>
              <a:t> </a:t>
            </a:r>
            <a:r>
              <a:rPr lang="en-US" dirty="0" err="1" smtClean="0"/>
              <a:t>কেন্দ্র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AF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সমান</a:t>
            </a:r>
            <a:r>
              <a:rPr lang="en-US" dirty="0" smtClean="0"/>
              <a:t> </a:t>
            </a:r>
            <a:r>
              <a:rPr lang="en-US" dirty="0" err="1" smtClean="0"/>
              <a:t>ব্যাসার্ধ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বৃত্তচাপ</a:t>
            </a:r>
            <a:r>
              <a:rPr lang="en-US" dirty="0" smtClean="0"/>
              <a:t> </a:t>
            </a:r>
            <a:r>
              <a:rPr lang="en-US" dirty="0" err="1" smtClean="0"/>
              <a:t>আঁকি</a:t>
            </a:r>
            <a:r>
              <a:rPr lang="en-US" dirty="0" smtClean="0"/>
              <a:t>। </a:t>
            </a:r>
            <a:r>
              <a:rPr lang="en-US" dirty="0" err="1" smtClean="0"/>
              <a:t>বৃত্তচাপটি</a:t>
            </a:r>
            <a:r>
              <a:rPr lang="en-US" dirty="0" smtClean="0"/>
              <a:t> BE </a:t>
            </a:r>
            <a:r>
              <a:rPr lang="en-US" dirty="0" err="1" smtClean="0"/>
              <a:t>কে</a:t>
            </a:r>
            <a:r>
              <a:rPr lang="en-US" dirty="0" smtClean="0"/>
              <a:t>  C ও C’ </a:t>
            </a:r>
            <a:r>
              <a:rPr lang="en-US" dirty="0" err="1" smtClean="0"/>
              <a:t>বিন্দুতে</a:t>
            </a:r>
            <a:r>
              <a:rPr lang="en-US" dirty="0" smtClean="0"/>
              <a:t> </a:t>
            </a:r>
            <a:r>
              <a:rPr lang="en-US" dirty="0" err="1" smtClean="0"/>
              <a:t>ছেদ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 A,C </a:t>
            </a:r>
            <a:r>
              <a:rPr lang="en-US" dirty="0" err="1" smtClean="0"/>
              <a:t>এবং</a:t>
            </a:r>
            <a:r>
              <a:rPr lang="en-US" dirty="0" smtClean="0"/>
              <a:t> A,C’  </a:t>
            </a:r>
            <a:r>
              <a:rPr lang="en-US" dirty="0" err="1" smtClean="0"/>
              <a:t>যোগ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। </a:t>
            </a:r>
            <a:r>
              <a:rPr lang="en-US" dirty="0" err="1" smtClean="0"/>
              <a:t>তাহলে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∆</a:t>
            </a:r>
            <a:r>
              <a:rPr lang="en-US" dirty="0" smtClean="0"/>
              <a:t> ABC </a:t>
            </a:r>
            <a:r>
              <a:rPr lang="en-US" dirty="0" err="1" smtClean="0"/>
              <a:t>অথবা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∆</a:t>
            </a:r>
            <a:r>
              <a:rPr lang="en-US" dirty="0" smtClean="0"/>
              <a:t> ABC’ -ই </a:t>
            </a:r>
            <a:r>
              <a:rPr lang="en-US" dirty="0" err="1" smtClean="0"/>
              <a:t>উদ্দিষ্ট</a:t>
            </a:r>
            <a:r>
              <a:rPr lang="en-US" dirty="0" smtClean="0"/>
              <a:t> </a:t>
            </a:r>
            <a:r>
              <a:rPr lang="en-US" dirty="0" err="1" smtClean="0"/>
              <a:t>ত্রিভুজ</a:t>
            </a:r>
            <a:r>
              <a:rPr lang="en-US" dirty="0" smtClean="0"/>
              <a:t>। </a:t>
            </a:r>
            <a:endParaRPr lang="en-US" dirty="0"/>
          </a:p>
        </p:txBody>
      </p:sp>
      <p:pic>
        <p:nvPicPr>
          <p:cNvPr id="6" name="Picture 5" descr="20200602_024847.jpg"/>
          <p:cNvPicPr>
            <a:picLocks noChangeAspect="1"/>
          </p:cNvPicPr>
          <p:nvPr/>
        </p:nvPicPr>
        <p:blipFill>
          <a:blip r:embed="rId2" cstate="print"/>
          <a:srcRect l="2500" t="7037" r="2500" b="8519"/>
          <a:stretch>
            <a:fillRect/>
          </a:stretch>
        </p:blipFill>
        <p:spPr>
          <a:xfrm>
            <a:off x="4800600" y="1295400"/>
            <a:ext cx="4038600" cy="2514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নবম-দশম শ্রেণির গণিত,সম্পাদ্য  ৭.১ এর- ৫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219200" y="1676400"/>
            <a:ext cx="6553200" cy="4876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685800"/>
            <a:ext cx="50292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স্ক্রিনে </a:t>
            </a:r>
            <a:r>
              <a:rPr lang="en-US" dirty="0" err="1" smtClean="0"/>
              <a:t>ডাবল</a:t>
            </a:r>
            <a:r>
              <a:rPr lang="en-US" dirty="0" smtClean="0"/>
              <a:t> </a:t>
            </a:r>
            <a:r>
              <a:rPr lang="en-US" dirty="0" err="1" smtClean="0"/>
              <a:t>ক্লিক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সম্পাদ্য</a:t>
            </a:r>
            <a:r>
              <a:rPr lang="en-US" dirty="0" smtClean="0"/>
              <a:t> </a:t>
            </a:r>
            <a:r>
              <a:rPr lang="en-US" dirty="0" err="1" smtClean="0"/>
              <a:t>অঙ্কনের</a:t>
            </a:r>
            <a:r>
              <a:rPr lang="en-US" dirty="0" smtClean="0"/>
              <a:t> </a:t>
            </a:r>
            <a:r>
              <a:rPr lang="en-US" dirty="0" err="1" smtClean="0"/>
              <a:t>ভিডিওটি</a:t>
            </a:r>
            <a:r>
              <a:rPr lang="en-US" dirty="0" smtClean="0"/>
              <a:t> </a:t>
            </a:r>
            <a:r>
              <a:rPr lang="en-US" dirty="0" err="1" smtClean="0"/>
              <a:t>দেখতে</a:t>
            </a:r>
            <a:r>
              <a:rPr lang="en-US" dirty="0" smtClean="0"/>
              <a:t> </a:t>
            </a:r>
            <a:r>
              <a:rPr lang="en-US" dirty="0" err="1" smtClean="0"/>
              <a:t>পারি</a:t>
            </a:r>
            <a:r>
              <a:rPr lang="en-US" dirty="0" smtClean="0"/>
              <a:t>।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ceived_70910710317020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3200400" y="381000"/>
            <a:ext cx="2667000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4000" dirty="0" err="1" smtClean="0"/>
              <a:t>দলীয়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715000"/>
            <a:ext cx="80772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 ত্রিভুজের ভূমি, ভূমি সংলগ্ন একটি  স্থুলকোণ   ও অপর দুই বাহুর অন্তর দেওয়া আছে। ত্রিভুজটি আঁক। 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04800"/>
            <a:ext cx="518160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dirty="0" smtClean="0"/>
              <a:t>সাধারণ নির্বচনঃ  ত্রিভুজের ভূমি, ভূমি সংলগ্ন একটি  স্থূলকোণ    ও অপর দুই বাহুর অন্তর দেওয়া আছে। ত্রিভুজটি আঁক।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752600"/>
            <a:ext cx="4495800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বিশেষ নির্বচনঃ মনে করি, একটি স্থূলকোণ ত্রিভুজের ভূমি a,  ভূমি সংলগ্ন স্থূলকোণ  x  এবং অপর দুই বাহুর  অন্তর  d  দেওয়া আছে । ত্রিভুজটি আঁকতে হবে।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86200"/>
            <a:ext cx="8382000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en-US" dirty="0" err="1" smtClean="0"/>
              <a:t>অঙ্কনঃ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কোনো</a:t>
            </a:r>
            <a:r>
              <a:rPr lang="en-US" dirty="0" smtClean="0"/>
              <a:t> </a:t>
            </a:r>
            <a:r>
              <a:rPr lang="en-US" dirty="0" err="1" smtClean="0"/>
              <a:t>রশ্মি</a:t>
            </a:r>
            <a:r>
              <a:rPr lang="en-US" dirty="0" smtClean="0"/>
              <a:t> BE  </a:t>
            </a:r>
            <a:r>
              <a:rPr lang="en-US" dirty="0" err="1" smtClean="0"/>
              <a:t>নিই</a:t>
            </a:r>
            <a:r>
              <a:rPr lang="en-US" dirty="0" smtClean="0"/>
              <a:t>। BE </a:t>
            </a:r>
            <a:r>
              <a:rPr lang="en-US" dirty="0" err="1" smtClean="0"/>
              <a:t>থেকে</a:t>
            </a:r>
            <a:r>
              <a:rPr lang="en-US" dirty="0" smtClean="0"/>
              <a:t> a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সমান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BC </a:t>
            </a:r>
            <a:r>
              <a:rPr lang="en-US" dirty="0" err="1" smtClean="0"/>
              <a:t>অংশ</a:t>
            </a:r>
            <a:r>
              <a:rPr lang="en-US" dirty="0" smtClean="0"/>
              <a:t> </a:t>
            </a:r>
            <a:r>
              <a:rPr lang="en-US" dirty="0" err="1" smtClean="0"/>
              <a:t>কাটি</a:t>
            </a:r>
            <a:r>
              <a:rPr lang="en-US" dirty="0" smtClean="0"/>
              <a:t>। C </a:t>
            </a:r>
            <a:r>
              <a:rPr lang="en-US" dirty="0" err="1" smtClean="0"/>
              <a:t>বিন্দুতে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x  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সমান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BCF </a:t>
            </a:r>
            <a:r>
              <a:rPr lang="en-US" dirty="0" err="1" smtClean="0"/>
              <a:t>আঁকি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FC </a:t>
            </a:r>
            <a:r>
              <a:rPr lang="en-US" dirty="0" err="1" smtClean="0"/>
              <a:t>কে</a:t>
            </a:r>
            <a:r>
              <a:rPr lang="en-US" dirty="0" smtClean="0"/>
              <a:t> D </a:t>
            </a:r>
            <a:r>
              <a:rPr lang="en-US" dirty="0" err="1" smtClean="0"/>
              <a:t>পর্যন্ত</a:t>
            </a:r>
            <a:r>
              <a:rPr lang="en-US" dirty="0" smtClean="0"/>
              <a:t> </a:t>
            </a:r>
            <a:r>
              <a:rPr lang="en-US" dirty="0" err="1" smtClean="0"/>
              <a:t>বর্ধিত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। CG </a:t>
            </a:r>
            <a:r>
              <a:rPr lang="en-US" dirty="0" err="1" smtClean="0"/>
              <a:t>রশ্মি</a:t>
            </a:r>
            <a:r>
              <a:rPr lang="en-US" dirty="0" smtClean="0"/>
              <a:t>  </a:t>
            </a:r>
            <a:r>
              <a:rPr lang="en-US" dirty="0" err="1" smtClean="0"/>
              <a:t>থেকে</a:t>
            </a:r>
            <a:r>
              <a:rPr lang="en-US" dirty="0" smtClean="0"/>
              <a:t> d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সমান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CD </a:t>
            </a:r>
            <a:r>
              <a:rPr lang="en-US" dirty="0" err="1" smtClean="0"/>
              <a:t>অংশ</a:t>
            </a:r>
            <a:r>
              <a:rPr lang="en-US" dirty="0" smtClean="0"/>
              <a:t> </a:t>
            </a:r>
            <a:r>
              <a:rPr lang="en-US" dirty="0" err="1" smtClean="0"/>
              <a:t>কাটি</a:t>
            </a:r>
            <a:r>
              <a:rPr lang="en-US" dirty="0" smtClean="0"/>
              <a:t>। B, D </a:t>
            </a:r>
            <a:r>
              <a:rPr lang="en-US" dirty="0" err="1" smtClean="0"/>
              <a:t>যোগ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। BD </a:t>
            </a:r>
            <a:r>
              <a:rPr lang="en-US" dirty="0" err="1" smtClean="0"/>
              <a:t>রেখাংশের</a:t>
            </a:r>
            <a:r>
              <a:rPr lang="en-US" dirty="0" smtClean="0"/>
              <a:t> B </a:t>
            </a:r>
            <a:r>
              <a:rPr lang="en-US" dirty="0" err="1" smtClean="0"/>
              <a:t>বিন্দুতে</a:t>
            </a:r>
            <a:r>
              <a:rPr lang="en-US" dirty="0" smtClean="0"/>
              <a:t> 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CDB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সমান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DBA  </a:t>
            </a:r>
            <a:r>
              <a:rPr lang="en-US" dirty="0" err="1" smtClean="0"/>
              <a:t>আঁকি</a:t>
            </a:r>
            <a:r>
              <a:rPr lang="en-US" dirty="0" smtClean="0"/>
              <a:t>। BA </a:t>
            </a:r>
            <a:r>
              <a:rPr lang="en-US" dirty="0" err="1" smtClean="0"/>
              <a:t>রশ্মি</a:t>
            </a:r>
            <a:r>
              <a:rPr lang="en-US" dirty="0" smtClean="0"/>
              <a:t> CF  </a:t>
            </a:r>
            <a:r>
              <a:rPr lang="en-US" dirty="0" err="1" smtClean="0"/>
              <a:t>রশ্মিকে</a:t>
            </a:r>
            <a:r>
              <a:rPr lang="en-US" dirty="0" smtClean="0"/>
              <a:t> A </a:t>
            </a:r>
            <a:r>
              <a:rPr lang="en-US" dirty="0" err="1" smtClean="0"/>
              <a:t>বিন্দুতে</a:t>
            </a:r>
            <a:r>
              <a:rPr lang="en-US" dirty="0" smtClean="0"/>
              <a:t> </a:t>
            </a:r>
            <a:r>
              <a:rPr lang="en-US" dirty="0" err="1" smtClean="0"/>
              <a:t>ছেদ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 </a:t>
            </a:r>
            <a:r>
              <a:rPr lang="en-US" dirty="0" err="1" smtClean="0"/>
              <a:t>তাহলে</a:t>
            </a:r>
            <a:r>
              <a:rPr lang="en-US" dirty="0" smtClean="0"/>
              <a:t>, </a:t>
            </a:r>
            <a:r>
              <a:rPr lang="en-US" dirty="0" smtClean="0">
                <a:latin typeface="Algerian"/>
              </a:rPr>
              <a:t>∆</a:t>
            </a:r>
            <a:r>
              <a:rPr lang="en-US" dirty="0" smtClean="0"/>
              <a:t> ABC  -ই </a:t>
            </a:r>
            <a:r>
              <a:rPr lang="en-US" dirty="0" err="1" smtClean="0"/>
              <a:t>উদ্দিষ্ট</a:t>
            </a:r>
            <a:r>
              <a:rPr lang="en-US" dirty="0" smtClean="0"/>
              <a:t> </a:t>
            </a:r>
            <a:r>
              <a:rPr lang="en-US" dirty="0" err="1" smtClean="0"/>
              <a:t>ত্রিভুজ</a:t>
            </a:r>
            <a:r>
              <a:rPr lang="en-US" dirty="0" smtClean="0"/>
              <a:t>।  </a:t>
            </a:r>
            <a:endParaRPr lang="en-US" dirty="0"/>
          </a:p>
        </p:txBody>
      </p:sp>
      <p:pic>
        <p:nvPicPr>
          <p:cNvPr id="6" name="Picture 5" descr="20200602_030524.jpg"/>
          <p:cNvPicPr>
            <a:picLocks noChangeAspect="1"/>
          </p:cNvPicPr>
          <p:nvPr/>
        </p:nvPicPr>
        <p:blipFill>
          <a:blip r:embed="rId2" cstate="print"/>
          <a:srcRect l="7500" t="7037" r="3333"/>
          <a:stretch>
            <a:fillRect/>
          </a:stretch>
        </p:blipFill>
        <p:spPr>
          <a:xfrm>
            <a:off x="5105400" y="1447800"/>
            <a:ext cx="3810000" cy="2133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নবম-দশম শ্রেণির গণিত,সম্পাদ্য ৭.১ এর ৭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14400" y="1676400"/>
            <a:ext cx="6934200" cy="4800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685800"/>
            <a:ext cx="50292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স্ক্রিনে </a:t>
            </a:r>
            <a:r>
              <a:rPr lang="en-US" dirty="0" err="1" smtClean="0"/>
              <a:t>ডাবল</a:t>
            </a:r>
            <a:r>
              <a:rPr lang="en-US" dirty="0" smtClean="0"/>
              <a:t> </a:t>
            </a:r>
            <a:r>
              <a:rPr lang="en-US" dirty="0" err="1" smtClean="0"/>
              <a:t>ক্লিক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সম্পাদ্য</a:t>
            </a:r>
            <a:r>
              <a:rPr lang="en-US" dirty="0" smtClean="0"/>
              <a:t> </a:t>
            </a:r>
            <a:r>
              <a:rPr lang="en-US" dirty="0" err="1" smtClean="0"/>
              <a:t>অঙ্কনের</a:t>
            </a:r>
            <a:r>
              <a:rPr lang="en-US" dirty="0" smtClean="0"/>
              <a:t> </a:t>
            </a:r>
            <a:r>
              <a:rPr lang="en-US" dirty="0" err="1" smtClean="0"/>
              <a:t>ভিডিওটি</a:t>
            </a:r>
            <a:r>
              <a:rPr lang="en-US" dirty="0" smtClean="0"/>
              <a:t> </a:t>
            </a:r>
            <a:r>
              <a:rPr lang="en-US" dirty="0" err="1" smtClean="0"/>
              <a:t>দেখতে</a:t>
            </a:r>
            <a:r>
              <a:rPr lang="en-US" dirty="0" smtClean="0"/>
              <a:t> </a:t>
            </a:r>
            <a:r>
              <a:rPr lang="en-US" dirty="0" err="1" smtClean="0"/>
              <a:t>পারি</a:t>
            </a:r>
            <a:r>
              <a:rPr lang="en-US" dirty="0" smtClean="0"/>
              <a:t>।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381000"/>
            <a:ext cx="1981200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4000" dirty="0" err="1" smtClean="0"/>
              <a:t>মূল্যায়ন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752600"/>
            <a:ext cx="685800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১। ত্রিভুজের অতিভুজ ও অপর দুই বাহুর সমষ্টি দেওয়া থাকলে কোন ত্রিভুজ আঁকা সম্ভব ? </a:t>
            </a:r>
          </a:p>
          <a:p>
            <a:r>
              <a:rPr lang="bn-BD" dirty="0" smtClean="0"/>
              <a:t> (ক)  সমবাহু  ত্রিভুজ  (খ)  সমকোণী ত্রিভুজ   (গ)  সমদ্বিবাহু ত্রিভুজ   ( ঘ)   সুক্ষ্মকোণী ত্রিভুজ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3276600"/>
            <a:ext cx="34290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উত্তরঃ  (খ)  সমকোণী ত্রিভুজ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3810000"/>
            <a:ext cx="731520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২। একটিমাত্র বাহুর দৈর্ঘ দেওয়া থাকলে কোন ত্রিভুজ আঁকা সম্ভব ? </a:t>
            </a:r>
          </a:p>
          <a:p>
            <a:r>
              <a:rPr lang="bn-BD" dirty="0" smtClean="0"/>
              <a:t>    (ক) সমকোণী  (খ) সমদ্বিবাহু   (গ) সমবাহু   (ঘ)  স্থূলকোণী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4876800"/>
            <a:ext cx="31242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উত্তরঃ (গ) সমবাহু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me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2743200" y="381000"/>
            <a:ext cx="2971800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4000" dirty="0" smtClean="0"/>
              <a:t>বাড়ির কাজ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4648200"/>
            <a:ext cx="7620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2400" dirty="0" smtClean="0"/>
              <a:t>সমবাহু ত্রিভুজের পরিসীমা দেওয়া আছে । ত্রিভুজটি আঁক। 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lowers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7654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990600" y="1371600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9600" dirty="0" smtClean="0"/>
              <a:t>ধন্যবাদ</a:t>
            </a:r>
            <a:r>
              <a:rPr lang="bn-BD" dirty="0" smtClean="0"/>
              <a:t>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2980944" cy="3364992"/>
          </a:xfrm>
          <a:prstGeom prst="rect">
            <a:avLst/>
          </a:prstGeom>
        </p:spPr>
      </p:pic>
      <p:pic>
        <p:nvPicPr>
          <p:cNvPr id="3" name="Picture 2" descr="9 mat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533400"/>
            <a:ext cx="2266950" cy="27870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33800" y="685800"/>
            <a:ext cx="2057400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/>
              <a:t>পরিচিতি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4038600"/>
            <a:ext cx="3962400" cy="9233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        মোঃ বাবুল আকতার </a:t>
            </a:r>
          </a:p>
          <a:p>
            <a:r>
              <a:rPr lang="bn-BD" dirty="0" smtClean="0"/>
              <a:t>                  অধ্যক্ষ </a:t>
            </a:r>
          </a:p>
          <a:p>
            <a:r>
              <a:rPr lang="bn-BD" dirty="0" smtClean="0"/>
              <a:t>পুলিশ লাইনস স্কুল এন্ড কলেজ, পাবনা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62600" y="3962400"/>
            <a:ext cx="3124200" cy="132343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/>
              <a:t>  শ্রেণিঃ       নবম </a:t>
            </a:r>
          </a:p>
          <a:p>
            <a:r>
              <a:rPr lang="bn-BD" sz="2000" dirty="0" smtClean="0"/>
              <a:t>  বিষয়ঃ        গণিত  </a:t>
            </a:r>
          </a:p>
          <a:p>
            <a:r>
              <a:rPr lang="bn-BD" sz="2000" dirty="0" smtClean="0"/>
              <a:t>  পাঠঃ         জ্যামিতি </a:t>
            </a:r>
          </a:p>
          <a:p>
            <a:r>
              <a:rPr lang="bn-BD" sz="2000" dirty="0" smtClean="0"/>
              <a:t>  সময়ঃ        ৪০ মিনিট  </a:t>
            </a: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609600"/>
            <a:ext cx="2533650" cy="1809750"/>
          </a:xfrm>
          <a:prstGeom prst="rect">
            <a:avLst/>
          </a:prstGeom>
        </p:spPr>
      </p:pic>
      <p:pic>
        <p:nvPicPr>
          <p:cNvPr id="3" name="Picture 2" descr="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304800"/>
            <a:ext cx="2762250" cy="1657350"/>
          </a:xfrm>
          <a:prstGeom prst="rect">
            <a:avLst/>
          </a:prstGeom>
        </p:spPr>
      </p:pic>
      <p:pic>
        <p:nvPicPr>
          <p:cNvPr id="4" name="Picture 3" descr="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200" y="3276600"/>
            <a:ext cx="2352675" cy="194310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" y="2971800"/>
            <a:ext cx="2190750" cy="2085975"/>
          </a:xfrm>
          <a:prstGeom prst="rect">
            <a:avLst/>
          </a:prstGeom>
        </p:spPr>
      </p:pic>
      <p:pic>
        <p:nvPicPr>
          <p:cNvPr id="6" name="Picture 5" descr="2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53200" y="533400"/>
            <a:ext cx="2228850" cy="2057400"/>
          </a:xfrm>
          <a:prstGeom prst="rect">
            <a:avLst/>
          </a:prstGeom>
        </p:spPr>
      </p:pic>
      <p:pic>
        <p:nvPicPr>
          <p:cNvPr id="7" name="Picture 6" descr="4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00800" y="3200400"/>
            <a:ext cx="2143125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5867400"/>
            <a:ext cx="54864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উপরের</a:t>
            </a:r>
            <a:r>
              <a:rPr lang="en-US" dirty="0" smtClean="0"/>
              <a:t> </a:t>
            </a:r>
            <a:r>
              <a:rPr lang="en-US" dirty="0" err="1" smtClean="0"/>
              <a:t>চিত্রগুলো</a:t>
            </a:r>
            <a:r>
              <a:rPr lang="en-US" dirty="0" smtClean="0"/>
              <a:t> </a:t>
            </a:r>
            <a:r>
              <a:rPr lang="en-US" dirty="0" err="1" smtClean="0"/>
              <a:t>লক্ষ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। </a:t>
            </a:r>
            <a:r>
              <a:rPr lang="en-US" dirty="0" err="1" smtClean="0"/>
              <a:t>দেখতে</a:t>
            </a:r>
            <a:r>
              <a:rPr lang="en-US" dirty="0" smtClean="0"/>
              <a:t> </a:t>
            </a:r>
            <a:r>
              <a:rPr lang="en-US" dirty="0" err="1" smtClean="0"/>
              <a:t>কেমন</a:t>
            </a:r>
            <a:r>
              <a:rPr lang="en-US" dirty="0" smtClean="0"/>
              <a:t> </a:t>
            </a:r>
            <a:r>
              <a:rPr lang="en-US" dirty="0" err="1" smtClean="0"/>
              <a:t>মনে</a:t>
            </a:r>
            <a:r>
              <a:rPr lang="en-US" dirty="0" smtClean="0"/>
              <a:t> </a:t>
            </a:r>
            <a:r>
              <a:rPr lang="en-US" dirty="0" err="1" smtClean="0"/>
              <a:t>হচ্ছে</a:t>
            </a:r>
            <a:r>
              <a:rPr lang="en-US" dirty="0" smtClean="0"/>
              <a:t>?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533400"/>
            <a:ext cx="3276600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4000" dirty="0" err="1" smtClean="0"/>
              <a:t>পাঠ</a:t>
            </a:r>
            <a:r>
              <a:rPr lang="en-US" sz="4000" dirty="0" smtClean="0"/>
              <a:t> </a:t>
            </a:r>
            <a:r>
              <a:rPr lang="en-US" sz="4000" dirty="0" err="1" smtClean="0"/>
              <a:t>শিরোনাম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2819400"/>
            <a:ext cx="3505200" cy="461665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2400" dirty="0" smtClean="0"/>
              <a:t>ত্রিভুজ সংক্রান্ত সম্পাদ্য 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685800"/>
            <a:ext cx="2438400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/>
              <a:t> শিখনফল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2362200"/>
            <a:ext cx="59436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 ১। প্রদত্ত উপাত্ত ব্যবহার করে ত্রিভুজ অঙ্কন</a:t>
            </a:r>
          </a:p>
          <a:p>
            <a:r>
              <a:rPr lang="bn-BD" sz="2400" dirty="0" smtClean="0"/>
              <a:t>      করতে পারবে।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4114800"/>
            <a:ext cx="6400800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 ২। প্রদত্ত উপাত্ত ব্যবহার করে অনুশীলনীর</a:t>
            </a:r>
          </a:p>
          <a:p>
            <a:r>
              <a:rPr lang="bn-BD" sz="2400" dirty="0" smtClean="0"/>
              <a:t>      সম্পাদ্য অঙ্কন করতে পারবে। 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76962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একটি ত্রিভুজের ভূমি সংলগ্ন দুইটি কোণ এবং শীর্ষ থেকে ভূমির উপর অঙ্কিত লম্বের দৈর্ঘ দেওয়া আছে। ত্রিভুজটি আঁক।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371600"/>
            <a:ext cx="3124200" cy="175432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মনে করি, একটি ত্রিভুজের ভূমি সংলগ্ন কোণ  দুইটি যথাক্রমে   x   ও  y  এবং শীর্ষ থেকে ভূমির উপর অঙ্কিত লম্বের দৈর্ঘ  h দেওয়া আছে। ত্রিভুজটি আঁ</a:t>
            </a:r>
            <a:r>
              <a:rPr lang="en-US" dirty="0" err="1" smtClean="0"/>
              <a:t>কতে</a:t>
            </a:r>
            <a:r>
              <a:rPr lang="en-US" dirty="0" smtClean="0"/>
              <a:t> </a:t>
            </a:r>
            <a:r>
              <a:rPr lang="bn-BD" dirty="0" smtClean="0"/>
              <a:t> হবে।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85800" y="4267200"/>
            <a:ext cx="8153400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অঙ্কনঃ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রশ্মি</a:t>
            </a:r>
            <a:r>
              <a:rPr lang="en-US" dirty="0" smtClean="0"/>
              <a:t> AE </a:t>
            </a:r>
            <a:r>
              <a:rPr lang="en-US" dirty="0" err="1" smtClean="0"/>
              <a:t>নিই</a:t>
            </a:r>
            <a:r>
              <a:rPr lang="en-US" dirty="0" smtClean="0"/>
              <a:t>। AE </a:t>
            </a:r>
            <a:r>
              <a:rPr lang="en-US" dirty="0" err="1" smtClean="0"/>
              <a:t>থেকে</a:t>
            </a:r>
            <a:r>
              <a:rPr lang="en-US" dirty="0" smtClean="0"/>
              <a:t> h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সমান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AD </a:t>
            </a:r>
            <a:r>
              <a:rPr lang="en-US" dirty="0" err="1" smtClean="0"/>
              <a:t>অংশ</a:t>
            </a:r>
            <a:r>
              <a:rPr lang="en-US" dirty="0" smtClean="0"/>
              <a:t> </a:t>
            </a:r>
            <a:r>
              <a:rPr lang="en-US" dirty="0" err="1" smtClean="0"/>
              <a:t>কাটি</a:t>
            </a:r>
            <a:r>
              <a:rPr lang="en-US" dirty="0" smtClean="0"/>
              <a:t>। AD   </a:t>
            </a:r>
            <a:r>
              <a:rPr lang="en-US" dirty="0" err="1" smtClean="0"/>
              <a:t>রেখাংশের</a:t>
            </a:r>
            <a:r>
              <a:rPr lang="en-US" dirty="0" smtClean="0"/>
              <a:t> A ও D </a:t>
            </a:r>
            <a:r>
              <a:rPr lang="en-US" dirty="0" err="1" smtClean="0"/>
              <a:t>বিন্দুতে</a:t>
            </a:r>
            <a:r>
              <a:rPr lang="en-US" dirty="0" smtClean="0"/>
              <a:t> </a:t>
            </a:r>
            <a:r>
              <a:rPr lang="en-US" dirty="0" err="1" smtClean="0"/>
              <a:t>যথাক্রমে</a:t>
            </a:r>
            <a:r>
              <a:rPr lang="en-US" dirty="0" smtClean="0"/>
              <a:t> PAQ </a:t>
            </a:r>
            <a:r>
              <a:rPr lang="en-US" dirty="0" err="1" smtClean="0"/>
              <a:t>এবং</a:t>
            </a:r>
            <a:r>
              <a:rPr lang="en-US" dirty="0" smtClean="0"/>
              <a:t> MDN </a:t>
            </a:r>
            <a:r>
              <a:rPr lang="en-US" dirty="0" err="1" smtClean="0"/>
              <a:t>লম্ব</a:t>
            </a:r>
            <a:r>
              <a:rPr lang="en-US" dirty="0" smtClean="0"/>
              <a:t> </a:t>
            </a:r>
            <a:r>
              <a:rPr lang="en-US" dirty="0" err="1" smtClean="0"/>
              <a:t>আঁকি</a:t>
            </a:r>
            <a:r>
              <a:rPr lang="en-US" dirty="0" smtClean="0"/>
              <a:t>। PQ </a:t>
            </a:r>
            <a:r>
              <a:rPr lang="en-US" dirty="0" err="1" smtClean="0"/>
              <a:t>রেখার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পাশে</a:t>
            </a:r>
            <a:r>
              <a:rPr lang="en-US" dirty="0" smtClean="0"/>
              <a:t> MN   </a:t>
            </a:r>
            <a:r>
              <a:rPr lang="en-US" dirty="0" err="1" smtClean="0"/>
              <a:t>রেখা</a:t>
            </a:r>
            <a:r>
              <a:rPr lang="en-US" dirty="0" smtClean="0"/>
              <a:t> </a:t>
            </a:r>
            <a:r>
              <a:rPr lang="en-US" dirty="0" err="1" smtClean="0"/>
              <a:t>অবস্থিত</a:t>
            </a:r>
            <a:r>
              <a:rPr lang="en-US" dirty="0" smtClean="0"/>
              <a:t> </a:t>
            </a:r>
            <a:r>
              <a:rPr lang="en-US" dirty="0" err="1" smtClean="0"/>
              <a:t>সেই</a:t>
            </a:r>
            <a:r>
              <a:rPr lang="en-US" dirty="0" smtClean="0"/>
              <a:t> </a:t>
            </a:r>
            <a:r>
              <a:rPr lang="en-US" dirty="0" err="1" smtClean="0"/>
              <a:t>পাশে</a:t>
            </a:r>
            <a:r>
              <a:rPr lang="en-US" dirty="0" smtClean="0"/>
              <a:t> A </a:t>
            </a:r>
            <a:r>
              <a:rPr lang="en-US" dirty="0" err="1" smtClean="0"/>
              <a:t>বিন্দুতে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x=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PAB  </a:t>
            </a:r>
            <a:r>
              <a:rPr lang="en-US" dirty="0" err="1" smtClean="0"/>
              <a:t>এবং</a:t>
            </a:r>
            <a:r>
              <a:rPr lang="bn-BD" dirty="0" smtClean="0"/>
              <a:t>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y =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QAC  </a:t>
            </a:r>
            <a:r>
              <a:rPr lang="en-US" dirty="0" err="1" smtClean="0"/>
              <a:t>আঁকি</a:t>
            </a:r>
            <a:r>
              <a:rPr lang="en-US" dirty="0" smtClean="0"/>
              <a:t>। </a:t>
            </a:r>
            <a:r>
              <a:rPr lang="en-US" dirty="0" err="1" smtClean="0"/>
              <a:t>মনে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, AB ও AC  </a:t>
            </a:r>
            <a:r>
              <a:rPr lang="en-US" dirty="0" err="1" smtClean="0"/>
              <a:t>রেখাংশ</a:t>
            </a:r>
            <a:r>
              <a:rPr lang="en-US" dirty="0" smtClean="0"/>
              <a:t> MN </a:t>
            </a:r>
            <a:r>
              <a:rPr lang="en-US" dirty="0" err="1" smtClean="0"/>
              <a:t>রেখাংশকে</a:t>
            </a:r>
            <a:r>
              <a:rPr lang="en-US" dirty="0" smtClean="0"/>
              <a:t> B ও C </a:t>
            </a:r>
            <a:r>
              <a:rPr lang="en-US" dirty="0" err="1" smtClean="0"/>
              <a:t>বিন্দুতে</a:t>
            </a:r>
            <a:r>
              <a:rPr lang="en-US" dirty="0" smtClean="0"/>
              <a:t> </a:t>
            </a:r>
            <a:r>
              <a:rPr lang="en-US" dirty="0" err="1" smtClean="0"/>
              <a:t>ছেদ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 </a:t>
            </a:r>
            <a:r>
              <a:rPr lang="en-US" dirty="0" err="1" smtClean="0"/>
              <a:t>তাহলে</a:t>
            </a:r>
            <a:r>
              <a:rPr lang="en-US" dirty="0" smtClean="0"/>
              <a:t>, </a:t>
            </a:r>
            <a:r>
              <a:rPr lang="en-US" dirty="0" smtClean="0">
                <a:latin typeface="Algerian"/>
              </a:rPr>
              <a:t>∆</a:t>
            </a:r>
            <a:r>
              <a:rPr lang="en-US" dirty="0" smtClean="0"/>
              <a:t> ABC -ই </a:t>
            </a:r>
            <a:r>
              <a:rPr lang="en-US" dirty="0" err="1" smtClean="0"/>
              <a:t>উদ্দিষ্ট</a:t>
            </a:r>
            <a:r>
              <a:rPr lang="en-US" dirty="0" smtClean="0"/>
              <a:t> </a:t>
            </a:r>
            <a:r>
              <a:rPr lang="en-US" dirty="0" err="1" smtClean="0"/>
              <a:t>ত্রিভুজ</a:t>
            </a:r>
            <a:r>
              <a:rPr lang="en-US" dirty="0" smtClean="0"/>
              <a:t>। </a:t>
            </a:r>
            <a:endParaRPr lang="en-US" dirty="0"/>
          </a:p>
        </p:txBody>
      </p:sp>
      <p:pic>
        <p:nvPicPr>
          <p:cNvPr id="5" name="Picture 4" descr="20200602_015129.jpg"/>
          <p:cNvPicPr>
            <a:picLocks noChangeAspect="1"/>
          </p:cNvPicPr>
          <p:nvPr/>
        </p:nvPicPr>
        <p:blipFill>
          <a:blip r:embed="rId2" cstate="print"/>
          <a:srcRect l="1667" t="10000" r="6667" b="8519"/>
          <a:stretch>
            <a:fillRect/>
          </a:stretch>
        </p:blipFill>
        <p:spPr>
          <a:xfrm>
            <a:off x="4419600" y="1295400"/>
            <a:ext cx="4267200" cy="2438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নবম-দশম শ্রেণির গণিত, অনুঃ ৭.১ এর  সম্পাদ্য-৩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371600" y="1828800"/>
            <a:ext cx="62484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685800"/>
            <a:ext cx="50292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স্ক্রিনে </a:t>
            </a:r>
            <a:r>
              <a:rPr lang="en-US" dirty="0" err="1" smtClean="0"/>
              <a:t>ডাবল</a:t>
            </a:r>
            <a:r>
              <a:rPr lang="en-US" dirty="0" smtClean="0"/>
              <a:t> </a:t>
            </a:r>
            <a:r>
              <a:rPr lang="en-US" dirty="0" err="1" smtClean="0"/>
              <a:t>ক্লিক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সম্পাদ্য</a:t>
            </a:r>
            <a:r>
              <a:rPr lang="en-US" dirty="0" smtClean="0"/>
              <a:t> </a:t>
            </a:r>
            <a:r>
              <a:rPr lang="en-US" dirty="0" err="1" smtClean="0"/>
              <a:t>অঙ্কনের</a:t>
            </a:r>
            <a:r>
              <a:rPr lang="en-US" dirty="0" smtClean="0"/>
              <a:t> </a:t>
            </a:r>
            <a:r>
              <a:rPr lang="en-US" dirty="0" err="1" smtClean="0"/>
              <a:t>ভিডিওটি</a:t>
            </a:r>
            <a:r>
              <a:rPr lang="en-US" dirty="0" smtClean="0"/>
              <a:t> </a:t>
            </a:r>
            <a:r>
              <a:rPr lang="en-US" dirty="0" err="1" smtClean="0"/>
              <a:t>দেখতে</a:t>
            </a:r>
            <a:r>
              <a:rPr lang="en-US" dirty="0" smtClean="0"/>
              <a:t> </a:t>
            </a:r>
            <a:r>
              <a:rPr lang="en-US" dirty="0" err="1" smtClean="0"/>
              <a:t>পারি</a:t>
            </a:r>
            <a:r>
              <a:rPr lang="en-US" dirty="0" smtClean="0"/>
              <a:t>।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229600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সমকোণী</a:t>
            </a:r>
            <a:r>
              <a:rPr lang="en-US" dirty="0" smtClean="0"/>
              <a:t> </a:t>
            </a:r>
            <a:r>
              <a:rPr lang="en-US" dirty="0" err="1" smtClean="0"/>
              <a:t>ত্রিভুজের</a:t>
            </a:r>
            <a:r>
              <a:rPr lang="en-US" dirty="0" smtClean="0"/>
              <a:t> </a:t>
            </a:r>
            <a:r>
              <a:rPr lang="en-US" dirty="0" err="1" smtClean="0"/>
              <a:t>অতিভুজ</a:t>
            </a:r>
            <a:r>
              <a:rPr lang="en-US" dirty="0" smtClean="0"/>
              <a:t> ও </a:t>
            </a:r>
            <a:r>
              <a:rPr lang="en-US" dirty="0" err="1" smtClean="0"/>
              <a:t>অপর</a:t>
            </a:r>
            <a:r>
              <a:rPr lang="en-US" dirty="0" smtClean="0"/>
              <a:t> </a:t>
            </a:r>
            <a:r>
              <a:rPr lang="en-US" dirty="0" err="1" smtClean="0"/>
              <a:t>দুই</a:t>
            </a:r>
            <a:r>
              <a:rPr lang="en-US" dirty="0" smtClean="0"/>
              <a:t> </a:t>
            </a:r>
            <a:r>
              <a:rPr lang="en-US" dirty="0" err="1" smtClean="0"/>
              <a:t>বাহুর</a:t>
            </a:r>
            <a:r>
              <a:rPr lang="en-US" dirty="0" smtClean="0"/>
              <a:t> </a:t>
            </a:r>
            <a:r>
              <a:rPr lang="en-US" dirty="0" err="1" smtClean="0"/>
              <a:t>সমষ্টি</a:t>
            </a:r>
            <a:r>
              <a:rPr lang="en-US" dirty="0" smtClean="0"/>
              <a:t> </a:t>
            </a:r>
            <a:r>
              <a:rPr lang="en-US" dirty="0" err="1" smtClean="0"/>
              <a:t>দেওয়া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r>
              <a:rPr lang="en-US" dirty="0" smtClean="0"/>
              <a:t>। </a:t>
            </a:r>
            <a:r>
              <a:rPr lang="en-US" dirty="0" err="1" smtClean="0"/>
              <a:t>ত্রিভুজটি</a:t>
            </a:r>
            <a:r>
              <a:rPr lang="en-US" dirty="0" smtClean="0"/>
              <a:t> </a:t>
            </a:r>
            <a:r>
              <a:rPr lang="en-US" dirty="0" err="1" smtClean="0"/>
              <a:t>আঁক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447800"/>
            <a:ext cx="36576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বিশেষ নির্বচনঃ মনে করি, সমকোণী ত্রিভুজের অতিভুজ a এবং অপর দুই বাহুর সমষ্টি s দেওয়া আছে । ত্রিভুজটি আঁকতে হবে।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962400"/>
            <a:ext cx="7924800" cy="1477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en-US" dirty="0" err="1" smtClean="0"/>
              <a:t>অঙ্কনঃ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কোনো</a:t>
            </a:r>
            <a:r>
              <a:rPr lang="en-US" dirty="0" smtClean="0"/>
              <a:t> </a:t>
            </a:r>
            <a:r>
              <a:rPr lang="en-US" dirty="0" err="1" smtClean="0"/>
              <a:t>রশ্মি</a:t>
            </a:r>
            <a:r>
              <a:rPr lang="en-US" dirty="0" smtClean="0"/>
              <a:t> PQ </a:t>
            </a:r>
            <a:r>
              <a:rPr lang="en-US" dirty="0" err="1" smtClean="0"/>
              <a:t>নিই</a:t>
            </a:r>
            <a:r>
              <a:rPr lang="en-US" dirty="0" smtClean="0"/>
              <a:t>। PQ </a:t>
            </a:r>
            <a:r>
              <a:rPr lang="en-US" dirty="0" err="1" smtClean="0"/>
              <a:t>থেকে</a:t>
            </a:r>
            <a:r>
              <a:rPr lang="en-US" dirty="0" smtClean="0"/>
              <a:t> s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সমান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PC </a:t>
            </a:r>
            <a:r>
              <a:rPr lang="en-US" dirty="0" err="1" smtClean="0"/>
              <a:t>অংশ</a:t>
            </a:r>
            <a:r>
              <a:rPr lang="en-US" dirty="0" smtClean="0"/>
              <a:t> </a:t>
            </a:r>
            <a:r>
              <a:rPr lang="en-US" dirty="0" err="1" smtClean="0"/>
              <a:t>কাটি</a:t>
            </a:r>
            <a:r>
              <a:rPr lang="en-US" dirty="0" smtClean="0"/>
              <a:t>।  PC </a:t>
            </a:r>
            <a:r>
              <a:rPr lang="en-US" dirty="0" err="1" smtClean="0"/>
              <a:t>রেখাংশের</a:t>
            </a:r>
            <a:r>
              <a:rPr lang="en-US" dirty="0" smtClean="0"/>
              <a:t> P </a:t>
            </a:r>
            <a:r>
              <a:rPr lang="en-US" dirty="0" err="1" smtClean="0"/>
              <a:t>বিন্দুতে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&lt; </a:t>
            </a:r>
            <a:r>
              <a:rPr lang="en-US" dirty="0" smtClean="0"/>
              <a:t>CPR = 45 </a:t>
            </a:r>
            <a:r>
              <a:rPr lang="en-US" dirty="0" err="1" smtClean="0"/>
              <a:t>আঁকি</a:t>
            </a:r>
            <a:r>
              <a:rPr lang="en-US" dirty="0" smtClean="0"/>
              <a:t>। C </a:t>
            </a:r>
            <a:r>
              <a:rPr lang="en-US" dirty="0" err="1" smtClean="0"/>
              <a:t>কেন্দ্র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 a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সমান</a:t>
            </a:r>
            <a:r>
              <a:rPr lang="en-US" dirty="0" smtClean="0"/>
              <a:t> </a:t>
            </a:r>
            <a:r>
              <a:rPr lang="en-US" dirty="0" err="1" smtClean="0"/>
              <a:t>ব্যাসার্ধ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r>
              <a:rPr lang="en-US" dirty="0" smtClean="0"/>
              <a:t> PR 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বৃত্তচাপ</a:t>
            </a:r>
            <a:r>
              <a:rPr lang="en-US" dirty="0" smtClean="0"/>
              <a:t> </a:t>
            </a:r>
            <a:r>
              <a:rPr lang="en-US" dirty="0" err="1" smtClean="0"/>
              <a:t>আঁকি</a:t>
            </a:r>
            <a:r>
              <a:rPr lang="en-US" dirty="0" smtClean="0"/>
              <a:t>। </a:t>
            </a:r>
            <a:r>
              <a:rPr lang="en-US" dirty="0" err="1" smtClean="0"/>
              <a:t>বৃত্তচাপটি</a:t>
            </a:r>
            <a:r>
              <a:rPr lang="en-US" dirty="0" smtClean="0"/>
              <a:t> PR </a:t>
            </a:r>
            <a:r>
              <a:rPr lang="en-US" dirty="0" err="1" smtClean="0"/>
              <a:t>কে</a:t>
            </a:r>
            <a:r>
              <a:rPr lang="en-US" dirty="0" smtClean="0"/>
              <a:t> A ও A’ </a:t>
            </a:r>
            <a:r>
              <a:rPr lang="en-US" dirty="0" err="1" smtClean="0"/>
              <a:t>বিন্দুতে</a:t>
            </a:r>
            <a:r>
              <a:rPr lang="en-US" dirty="0" smtClean="0"/>
              <a:t> </a:t>
            </a:r>
            <a:r>
              <a:rPr lang="en-US" dirty="0" err="1" smtClean="0"/>
              <a:t>ছেদ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 A ও A’  </a:t>
            </a:r>
            <a:r>
              <a:rPr lang="en-US" dirty="0" err="1" smtClean="0"/>
              <a:t>থেকে</a:t>
            </a:r>
            <a:r>
              <a:rPr lang="en-US" dirty="0" smtClean="0"/>
              <a:t> PC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যথাক্রমে</a:t>
            </a:r>
            <a:r>
              <a:rPr lang="en-US" dirty="0" smtClean="0"/>
              <a:t> AB </a:t>
            </a:r>
            <a:r>
              <a:rPr lang="en-US" dirty="0" err="1" smtClean="0"/>
              <a:t>এবং</a:t>
            </a:r>
            <a:r>
              <a:rPr lang="en-US" dirty="0" smtClean="0"/>
              <a:t> A’B’  </a:t>
            </a:r>
            <a:r>
              <a:rPr lang="en-US" dirty="0" err="1" smtClean="0"/>
              <a:t>লম্ব</a:t>
            </a:r>
            <a:r>
              <a:rPr lang="en-US" dirty="0" smtClean="0"/>
              <a:t> </a:t>
            </a:r>
            <a:r>
              <a:rPr lang="en-US" dirty="0" err="1" smtClean="0"/>
              <a:t>আঁকি</a:t>
            </a:r>
            <a:r>
              <a:rPr lang="en-US" dirty="0" smtClean="0"/>
              <a:t>। </a:t>
            </a:r>
            <a:r>
              <a:rPr lang="en-US" dirty="0" err="1" smtClean="0"/>
              <a:t>এখন</a:t>
            </a:r>
            <a:r>
              <a:rPr lang="en-US" dirty="0" smtClean="0"/>
              <a:t>  A,C </a:t>
            </a:r>
            <a:r>
              <a:rPr lang="en-US" dirty="0" err="1" smtClean="0"/>
              <a:t>এবং</a:t>
            </a:r>
            <a:r>
              <a:rPr lang="en-US" dirty="0" smtClean="0"/>
              <a:t> A’,C </a:t>
            </a:r>
            <a:r>
              <a:rPr lang="en-US" dirty="0" err="1" smtClean="0"/>
              <a:t>যোগ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। </a:t>
            </a:r>
            <a:r>
              <a:rPr lang="en-US" dirty="0" err="1" smtClean="0"/>
              <a:t>তাহলে</a:t>
            </a:r>
            <a:r>
              <a:rPr lang="en-US" dirty="0" smtClean="0"/>
              <a:t>,  </a:t>
            </a:r>
            <a:r>
              <a:rPr lang="en-US" dirty="0" smtClean="0">
                <a:latin typeface="Algerian"/>
              </a:rPr>
              <a:t>∆</a:t>
            </a:r>
            <a:r>
              <a:rPr lang="en-US" dirty="0" smtClean="0"/>
              <a:t> ABC   </a:t>
            </a:r>
            <a:r>
              <a:rPr lang="en-US" dirty="0" err="1" smtClean="0"/>
              <a:t>অথবা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∆</a:t>
            </a:r>
            <a:r>
              <a:rPr lang="en-US" dirty="0" smtClean="0"/>
              <a:t> A’B’C – ই </a:t>
            </a:r>
            <a:r>
              <a:rPr lang="en-US" dirty="0" err="1" smtClean="0"/>
              <a:t>উদ্দিষ্ট</a:t>
            </a:r>
            <a:r>
              <a:rPr lang="en-US" dirty="0" smtClean="0"/>
              <a:t> </a:t>
            </a:r>
            <a:r>
              <a:rPr lang="en-US" dirty="0" err="1" smtClean="0"/>
              <a:t>ত্রিভুজ</a:t>
            </a:r>
            <a:r>
              <a:rPr lang="en-US" dirty="0" smtClean="0"/>
              <a:t>।   </a:t>
            </a:r>
            <a:endParaRPr lang="en-US" dirty="0"/>
          </a:p>
        </p:txBody>
      </p:sp>
      <p:pic>
        <p:nvPicPr>
          <p:cNvPr id="5" name="Picture 4" descr="20200602_020831.jpg"/>
          <p:cNvPicPr>
            <a:picLocks noChangeAspect="1"/>
          </p:cNvPicPr>
          <p:nvPr/>
        </p:nvPicPr>
        <p:blipFill>
          <a:blip r:embed="rId2" cstate="print"/>
          <a:srcRect l="3333" t="8519" r="3333" b="4074"/>
          <a:stretch>
            <a:fillRect/>
          </a:stretch>
        </p:blipFill>
        <p:spPr>
          <a:xfrm>
            <a:off x="4419600" y="1143000"/>
            <a:ext cx="4343400" cy="2590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নবম-দশম শ্রেণির গণিত, সম্পাদ্য ৭.১ এর- ৪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90600" y="1600200"/>
            <a:ext cx="7010400" cy="4876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685800"/>
            <a:ext cx="50292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স্ক্রিনে </a:t>
            </a:r>
            <a:r>
              <a:rPr lang="en-US" dirty="0" err="1" smtClean="0"/>
              <a:t>ডাবল</a:t>
            </a:r>
            <a:r>
              <a:rPr lang="en-US" dirty="0" smtClean="0"/>
              <a:t> </a:t>
            </a:r>
            <a:r>
              <a:rPr lang="en-US" dirty="0" err="1" smtClean="0"/>
              <a:t>ক্লিক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সম্পাদ্য</a:t>
            </a:r>
            <a:r>
              <a:rPr lang="en-US" dirty="0" smtClean="0"/>
              <a:t> </a:t>
            </a:r>
            <a:r>
              <a:rPr lang="en-US" dirty="0" err="1" smtClean="0"/>
              <a:t>অঙ্কনের</a:t>
            </a:r>
            <a:r>
              <a:rPr lang="en-US" dirty="0" smtClean="0"/>
              <a:t> </a:t>
            </a:r>
            <a:r>
              <a:rPr lang="en-US" dirty="0" err="1" smtClean="0"/>
              <a:t>ভিডিওটি</a:t>
            </a:r>
            <a:r>
              <a:rPr lang="en-US" dirty="0" smtClean="0"/>
              <a:t> </a:t>
            </a:r>
            <a:r>
              <a:rPr lang="en-US" dirty="0" err="1" smtClean="0"/>
              <a:t>দেখতে</a:t>
            </a:r>
            <a:r>
              <a:rPr lang="en-US" dirty="0" smtClean="0"/>
              <a:t> </a:t>
            </a:r>
            <a:r>
              <a:rPr lang="en-US" dirty="0" err="1" smtClean="0"/>
              <a:t>পারি</a:t>
            </a:r>
            <a:r>
              <a:rPr lang="en-US" dirty="0" smtClean="0"/>
              <a:t>।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808</Words>
  <Application>Microsoft Office PowerPoint</Application>
  <PresentationFormat>On-screen Show (4:3)</PresentationFormat>
  <Paragraphs>51</Paragraphs>
  <Slides>18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Algerian</vt:lpstr>
      <vt:lpstr>Arial</vt:lpstr>
      <vt:lpstr>Calibri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HP-NPC</dc:creator>
  <cp:lastModifiedBy>HP-NPC</cp:lastModifiedBy>
  <cp:revision>39</cp:revision>
  <dcterms:created xsi:type="dcterms:W3CDTF">2006-08-16T00:00:00Z</dcterms:created>
  <dcterms:modified xsi:type="dcterms:W3CDTF">2020-09-28T07:54:06Z</dcterms:modified>
</cp:coreProperties>
</file>