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59" r:id="rId4"/>
    <p:sldId id="26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2AA2B-6479-4256-8EF0-0028719C285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BA8-18DD-48EC-B9AB-2C12CD4A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4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BA8-18DD-48EC-B9AB-2C12CD4A37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1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7D08C1-3088-4C31-8330-0213F7ED9DCD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C83C0B-BE30-4270-A920-08E6AF249A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70205"/>
            <a:ext cx="8001000" cy="44639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900545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>
                <a:solidFill>
                  <a:srgbClr val="CC3300"/>
                </a:solidFill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25090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103671" y="304800"/>
            <a:ext cx="5334000" cy="1138084"/>
          </a:xfrm>
          <a:prstGeom prst="wedgeRectCallout">
            <a:avLst>
              <a:gd name="adj1" fmla="val -6456"/>
              <a:gd name="adj2" fmla="val 217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</a:rPr>
              <a:t>বাড়ির কাজ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403123" y="2667000"/>
            <a:ext cx="8534400" cy="3657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</a:rPr>
              <a:t>১।</a:t>
            </a:r>
            <a:r>
              <a:rPr lang="en-US" sz="4400" dirty="0" smtClean="0">
                <a:solidFill>
                  <a:srgbClr val="7030A0"/>
                </a:solidFill>
              </a:rPr>
              <a:t> A={1,3,5,7,9,11,13,15}</a:t>
            </a:r>
            <a:r>
              <a:rPr lang="bn-BD" sz="4400" dirty="0" smtClean="0">
                <a:solidFill>
                  <a:srgbClr val="7030A0"/>
                </a:solidFill>
              </a:rPr>
              <a:t> সেটটিকে সেট গঠন নিয়মে প্রকাশ কর,এবং সেটটির উপসেট নির্ণয় কর?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1524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2200" y="1828800"/>
            <a:ext cx="2819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</a:rPr>
              <a:t>শ্রেনীঃনবম</a:t>
            </a:r>
          </a:p>
          <a:p>
            <a:r>
              <a:rPr lang="bn-BD" sz="2400" b="1" dirty="0">
                <a:solidFill>
                  <a:srgbClr val="FF0000"/>
                </a:solidFill>
              </a:rPr>
              <a:t>বিষয়ঃগণিত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অধ্যায়ঃ</a:t>
            </a:r>
            <a:r>
              <a:rPr lang="en-US" b="1" dirty="0" smtClean="0">
                <a:solidFill>
                  <a:srgbClr val="FF0000"/>
                </a:solidFill>
              </a:rPr>
              <a:t> ২য়</a:t>
            </a:r>
            <a:endParaRPr lang="bn-BD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828799"/>
            <a:ext cx="5257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হাফিজুর রাহমান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IN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শেরেবাংলা বালিকা 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bn-IN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রাজবাড়ি</a:t>
            </a:r>
            <a:r>
              <a:rPr lang="bn-IN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152400"/>
            <a:ext cx="4648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95400" y="533400"/>
            <a:ext cx="5105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</a:rPr>
              <a:t>সেট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09600" y="914400"/>
            <a:ext cx="7620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</a:rPr>
              <a:t>এই পাঠ শেষে শি</a:t>
            </a:r>
            <a:r>
              <a:rPr lang="bn-BD" sz="3200" dirty="0" smtClean="0">
                <a:solidFill>
                  <a:srgbClr val="FF0000"/>
                </a:solidFill>
              </a:rPr>
              <a:t>ক্ষা</a:t>
            </a:r>
            <a:r>
              <a:rPr lang="bn-BD" sz="2800" dirty="0" smtClean="0">
                <a:solidFill>
                  <a:srgbClr val="FF0000"/>
                </a:solidFill>
              </a:rPr>
              <a:t>থীরা জানতে পারবে-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38200" y="2133600"/>
            <a:ext cx="7543800" cy="4267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66"/>
                </a:solidFill>
              </a:rPr>
              <a:t>১। সেট এর সংজ্ঞা বলতে পারবে;</a:t>
            </a:r>
          </a:p>
          <a:p>
            <a:pPr algn="ctr"/>
            <a:r>
              <a:rPr lang="bn-BD" sz="3600" dirty="0" smtClean="0">
                <a:solidFill>
                  <a:srgbClr val="FF0066"/>
                </a:solidFill>
              </a:rPr>
              <a:t>২।তালিকা ও গঠন নিয়মে সেট লিখে প্রকাশ করতে পারবে;</a:t>
            </a:r>
          </a:p>
          <a:p>
            <a:pPr algn="ctr"/>
            <a:r>
              <a:rPr lang="bn-BD" sz="3600" dirty="0" smtClean="0">
                <a:solidFill>
                  <a:srgbClr val="FF0066"/>
                </a:solidFill>
              </a:rPr>
              <a:t>৩।কোন সেট এর উপসেট নির্ণয় করতে পারবে।</a:t>
            </a:r>
            <a:endParaRPr lang="en-US" sz="3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8319" y="787436"/>
            <a:ext cx="8534400" cy="3471322"/>
            <a:chOff x="76200" y="152400"/>
            <a:chExt cx="8534400" cy="347132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152400"/>
              <a:ext cx="4762500" cy="1905000"/>
            </a:xfrm>
            <a:prstGeom prst="rect">
              <a:avLst/>
            </a:prstGeom>
          </p:spPr>
        </p:pic>
        <p:sp>
          <p:nvSpPr>
            <p:cNvPr id="3" name="Flowchart: Delay 2"/>
            <p:cNvSpPr/>
            <p:nvPr/>
          </p:nvSpPr>
          <p:spPr>
            <a:xfrm rot="5400000">
              <a:off x="5257800" y="270922"/>
              <a:ext cx="3276600" cy="3429000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4158" y="2108097"/>
              <a:ext cx="1595284" cy="119646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739877"/>
              <a:ext cx="1143000" cy="1143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661807"/>
              <a:ext cx="1149731" cy="1323615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0" y="35190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{আপেল,কলা,লিচু}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4958" y="4343400"/>
            <a:ext cx="408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{গোলাপ,সূযমুখি গাঁদা}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42104" y="79550"/>
            <a:ext cx="676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</a:rPr>
              <a:t>সেট প্রকাশের তালিকা নিয়ম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9697" y="5257800"/>
            <a:ext cx="3888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3"/>
                </a:solidFill>
              </a:rPr>
              <a:t>{</a:t>
            </a:r>
            <a:r>
              <a:rPr lang="bn-BD" sz="5400" dirty="0" smtClean="0">
                <a:solidFill>
                  <a:srgbClr val="FF0000"/>
                </a:solidFill>
              </a:rPr>
              <a:t>১,২,৩,৪,৫</a:t>
            </a:r>
            <a:r>
              <a:rPr lang="bn-BD" sz="5400" dirty="0" smtClean="0">
                <a:solidFill>
                  <a:schemeClr val="accent3"/>
                </a:solidFill>
              </a:rPr>
              <a:t>}</a:t>
            </a:r>
            <a:endParaRPr lang="en-US" sz="5400" dirty="0">
              <a:solidFill>
                <a:schemeClr val="accent3"/>
              </a:solidFill>
            </a:endParaRPr>
          </a:p>
        </p:txBody>
      </p:sp>
      <p:sp>
        <p:nvSpPr>
          <p:cNvPr id="13" name="Flowchart: Manual Operation 12"/>
          <p:cNvSpPr/>
          <p:nvPr/>
        </p:nvSpPr>
        <p:spPr>
          <a:xfrm>
            <a:off x="1013952" y="4343400"/>
            <a:ext cx="2163096" cy="224433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১,২,৩,৪,৫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398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22006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</a:rPr>
              <a:t>সেট প্রকাশের গঠন নিয়ম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43000"/>
            <a:ext cx="8229600" cy="335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A={1,2,3,4,5}</a:t>
            </a:r>
            <a:r>
              <a:rPr lang="bn-BD" sz="3600" dirty="0" smtClean="0">
                <a:solidFill>
                  <a:srgbClr val="FF0000"/>
                </a:solidFill>
              </a:rPr>
              <a:t> একটি সেট এখানে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X,</a:t>
            </a:r>
            <a:r>
              <a:rPr lang="bn-BD" sz="3600" dirty="0" smtClean="0">
                <a:solidFill>
                  <a:srgbClr val="FF0000"/>
                </a:solidFill>
              </a:rPr>
              <a:t>যদি</a:t>
            </a:r>
            <a:r>
              <a:rPr lang="en-US" sz="3600" dirty="0" smtClean="0">
                <a:solidFill>
                  <a:srgbClr val="FF0000"/>
                </a:solidFill>
              </a:rPr>
              <a:t> 1,2,3,4,5</a:t>
            </a:r>
            <a:r>
              <a:rPr lang="bn-BD" sz="3600" dirty="0" smtClean="0">
                <a:solidFill>
                  <a:srgbClr val="FF0000"/>
                </a:solidFill>
              </a:rPr>
              <a:t> হয় তবে আমরা লিখতে পারি যে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bn-BD" sz="3600" dirty="0" smtClean="0">
                <a:solidFill>
                  <a:srgbClr val="FF0000"/>
                </a:solidFill>
              </a:rPr>
              <a:t>={</a:t>
            </a:r>
            <a:r>
              <a:rPr lang="en-US" sz="3600" dirty="0" err="1" smtClean="0">
                <a:solidFill>
                  <a:srgbClr val="FF0000"/>
                </a:solidFill>
              </a:rPr>
              <a:t>x:x,x€N,x</a:t>
            </a:r>
            <a:r>
              <a:rPr lang="en-US" sz="3600" dirty="0" smtClean="0">
                <a:solidFill>
                  <a:srgbClr val="FF0000"/>
                </a:solidFill>
              </a:rPr>
              <a:t>&lt;6}</a:t>
            </a:r>
            <a:endParaRPr lang="bn-BD" sz="3600" dirty="0" smtClean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0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"/>
            <a:ext cx="8382000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4419600"/>
            <a:ext cx="63246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এখানে কোনটি কোনটির উপসেট?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4864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B </a:t>
            </a:r>
            <a:r>
              <a:rPr lang="bn-BD" sz="4400" dirty="0" smtClean="0">
                <a:solidFill>
                  <a:srgbClr val="7030A0"/>
                </a:solidFill>
              </a:rPr>
              <a:t>হছে </a:t>
            </a:r>
            <a:r>
              <a:rPr lang="en-US" sz="4400" dirty="0" smtClean="0">
                <a:solidFill>
                  <a:srgbClr val="7030A0"/>
                </a:solidFill>
              </a:rPr>
              <a:t>A </a:t>
            </a:r>
            <a:r>
              <a:rPr lang="bn-BD" sz="4400" dirty="0" smtClean="0">
                <a:solidFill>
                  <a:srgbClr val="7030A0"/>
                </a:solidFill>
              </a:rPr>
              <a:t>এর উপসেট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8" y="152400"/>
            <a:ext cx="8458200" cy="335279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Rectangle 2"/>
          <p:cNvSpPr/>
          <p:nvPr/>
        </p:nvSpPr>
        <p:spPr>
          <a:xfrm>
            <a:off x="2057400" y="3733800"/>
            <a:ext cx="5105400" cy="228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</a:rPr>
              <a:t>এখানে একটি সেট </a:t>
            </a:r>
            <a:r>
              <a:rPr lang="en-US" sz="4800" dirty="0" smtClean="0">
                <a:solidFill>
                  <a:srgbClr val="FF0000"/>
                </a:solidFill>
              </a:rPr>
              <a:t>Q </a:t>
            </a:r>
            <a:r>
              <a:rPr lang="bn-BD" sz="4800" dirty="0" smtClean="0">
                <a:solidFill>
                  <a:srgbClr val="FF0000"/>
                </a:solidFill>
              </a:rPr>
              <a:t>এর উপসেট নিণয় করা হল।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09800" y="228600"/>
            <a:ext cx="53340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FF00"/>
                </a:solidFill>
              </a:rPr>
              <a:t>একক কাজ।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84960" y="2209800"/>
            <a:ext cx="7315200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</a:rPr>
              <a:t>১। </a:t>
            </a:r>
            <a:r>
              <a:rPr lang="en-US" sz="4400" dirty="0" smtClean="0">
                <a:solidFill>
                  <a:srgbClr val="C00000"/>
                </a:solidFill>
              </a:rPr>
              <a:t>12</a:t>
            </a:r>
            <a:r>
              <a:rPr lang="bn-BD" sz="4400" dirty="0" smtClean="0">
                <a:solidFill>
                  <a:srgbClr val="C00000"/>
                </a:solidFill>
              </a:rPr>
              <a:t> এর গুননীয়কের সেট </a:t>
            </a:r>
            <a:r>
              <a:rPr lang="en-US" sz="4400" dirty="0" smtClean="0">
                <a:solidFill>
                  <a:srgbClr val="C00000"/>
                </a:solidFill>
              </a:rPr>
              <a:t>A </a:t>
            </a:r>
            <a:r>
              <a:rPr lang="bn-BD" sz="4400" dirty="0" smtClean="0">
                <a:solidFill>
                  <a:srgbClr val="C00000"/>
                </a:solidFill>
              </a:rPr>
              <a:t>হলে </a:t>
            </a:r>
            <a:r>
              <a:rPr lang="en-US" sz="4400" dirty="0" smtClean="0">
                <a:solidFill>
                  <a:srgbClr val="C00000"/>
                </a:solidFill>
              </a:rPr>
              <a:t>A </a:t>
            </a:r>
            <a:r>
              <a:rPr lang="bn-BD" sz="4400" dirty="0" smtClean="0">
                <a:solidFill>
                  <a:srgbClr val="C00000"/>
                </a:solidFill>
              </a:rPr>
              <a:t> কে তালিকা নিয়মে প্রকাশ কর।</a:t>
            </a:r>
          </a:p>
          <a:p>
            <a:pPr algn="ctr"/>
            <a:r>
              <a:rPr lang="bn-BD" sz="4400" dirty="0" smtClean="0">
                <a:solidFill>
                  <a:srgbClr val="C00000"/>
                </a:solidFill>
              </a:rPr>
              <a:t>২। </a:t>
            </a:r>
            <a:r>
              <a:rPr lang="en-US" sz="4400" dirty="0" smtClean="0">
                <a:solidFill>
                  <a:srgbClr val="C00000"/>
                </a:solidFill>
              </a:rPr>
              <a:t> X={</a:t>
            </a:r>
            <a:r>
              <a:rPr lang="en-US" sz="4400" dirty="0" err="1" smtClean="0">
                <a:solidFill>
                  <a:srgbClr val="C00000"/>
                </a:solidFill>
              </a:rPr>
              <a:t>a,b,c,d</a:t>
            </a:r>
            <a:r>
              <a:rPr lang="en-US" sz="4400" dirty="0" smtClean="0">
                <a:solidFill>
                  <a:srgbClr val="C00000"/>
                </a:solidFill>
              </a:rPr>
              <a:t>}</a:t>
            </a:r>
            <a:r>
              <a:rPr lang="bn-BD" sz="4400" dirty="0" smtClean="0">
                <a:solidFill>
                  <a:srgbClr val="C00000"/>
                </a:solidFill>
              </a:rPr>
              <a:t> হলে,</a:t>
            </a:r>
            <a:r>
              <a:rPr lang="en-US" sz="4400" dirty="0" smtClean="0">
                <a:solidFill>
                  <a:srgbClr val="C00000"/>
                </a:solidFill>
              </a:rPr>
              <a:t>X </a:t>
            </a:r>
            <a:r>
              <a:rPr lang="bn-BD" sz="4400" dirty="0" smtClean="0">
                <a:solidFill>
                  <a:srgbClr val="C00000"/>
                </a:solidFill>
              </a:rPr>
              <a:t>এর উপসেট গুলো নিণয় কর।</a:t>
            </a:r>
            <a:r>
              <a:rPr lang="bn-BD" sz="4400" dirty="0" smtClean="0">
                <a:solidFill>
                  <a:srgbClr val="66FF99"/>
                </a:solidFill>
              </a:rPr>
              <a:t>             </a:t>
            </a:r>
            <a:endParaRPr lang="en-US" sz="4400" dirty="0">
              <a:solidFill>
                <a:srgbClr val="66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304</TotalTime>
  <Words>171</Words>
  <Application>Microsoft Office PowerPoint</Application>
  <PresentationFormat>On-screen Show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Telephone Shilpa Sangstha,Limited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Lenovo</cp:lastModifiedBy>
  <cp:revision>41</cp:revision>
  <dcterms:created xsi:type="dcterms:W3CDTF">2015-09-06T13:13:24Z</dcterms:created>
  <dcterms:modified xsi:type="dcterms:W3CDTF">2020-09-30T13:24:15Z</dcterms:modified>
</cp:coreProperties>
</file>