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60" r:id="rId3"/>
    <p:sldId id="259" r:id="rId4"/>
    <p:sldId id="261" r:id="rId5"/>
    <p:sldId id="263" r:id="rId6"/>
    <p:sldId id="264" r:id="rId7"/>
    <p:sldId id="265" r:id="rId8"/>
    <p:sldId id="282" r:id="rId9"/>
    <p:sldId id="268" r:id="rId10"/>
    <p:sldId id="273" r:id="rId11"/>
    <p:sldId id="274" r:id="rId12"/>
    <p:sldId id="275" r:id="rId13"/>
    <p:sldId id="270" r:id="rId14"/>
    <p:sldId id="276" r:id="rId15"/>
    <p:sldId id="277" r:id="rId16"/>
    <p:sldId id="278" r:id="rId17"/>
    <p:sldId id="269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6600CC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FD18-7A7A-4086-BA75-FE5DFE1D584E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AD8E-CA1A-4982-9DD2-DF49F4F10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11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5AD8E-CA1A-4982-9DD2-DF49F4F108A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0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9A-0125-4F1A-B652-7E6CE2EB25C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5B84-35B7-47E6-941D-D70AF0203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619A-0125-4F1A-B652-7E6CE2EB25C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5B84-35B7-47E6-941D-D70AF0203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5986" y="457200"/>
            <a:ext cx="1675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19" y="464024"/>
            <a:ext cx="1863762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1167347"/>
            <a:ext cx="1447800" cy="253005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মোঃআজাদ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সিনিয়র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জনতা</a:t>
            </a:r>
            <a:r>
              <a:rPr lang="en-US" dirty="0" smtClean="0"/>
              <a:t> </a:t>
            </a:r>
            <a:r>
              <a:rPr lang="en-US" dirty="0" err="1" smtClean="0"/>
              <a:t>আদর্শ</a:t>
            </a:r>
            <a:r>
              <a:rPr lang="en-US" dirty="0" smtClean="0"/>
              <a:t> </a:t>
            </a:r>
            <a:r>
              <a:rPr lang="en-US" dirty="0" err="1" smtClean="0"/>
              <a:t>বিদ্যাপীঠ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স্বাগতম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899219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33400" y="444500"/>
            <a:ext cx="7772400" cy="1003300"/>
          </a:xfrm>
          <a:prstGeom prst="flowChartTerminator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3808" y="324122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463117" y="1447800"/>
                <a:ext cx="5912965" cy="4796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bn-IN" sz="36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36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bn-IN" sz="36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0</a:t>
                </a:r>
                <a:endParaRPr lang="bn-I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ea typeface="Cambria Math"/>
                    <a:cs typeface="NikoshBAN" pitchFamily="2" charset="0"/>
                  </a:rPr>
                  <a:t>⇒</a:t>
                </a:r>
                <a14:m>
                  <m:oMath xmlns:m="http://schemas.openxmlformats.org/officeDocument/2006/math">
                    <m:r>
                      <a:rPr lang="bn-IN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bn-IN" sz="36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bn-IN" sz="36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bn-IN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IN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bn-IN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0</a:t>
                </a:r>
                <a:endParaRPr lang="bn-I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36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</m:oMath>
                </a14:m>
                <a:r>
                  <a:rPr lang="bn-IN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   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𝟗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 ±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√{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𝟗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𝟑</m:t>
                                </m:r>
                              </m:e>
                            </m:d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}</m:t>
                            </m:r>
                          </m:sup>
                        </m:sSup>
                      </m:num>
                      <m:den>
                        <m: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(−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𝟑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600" b="1" i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− 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𝟗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    ±√{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𝟖𝟏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𝟐𝟒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  <a:cs typeface="NikoshBAN" pitchFamily="2" charset="0"/>
                            </a:rPr>
                            <m:t> }</m:t>
                          </m:r>
                          <m:r>
                            <m:rPr>
                              <m:nor/>
                            </m:rPr>
                            <a:rPr lang="en-US" sz="2800" b="1" i="1" dirty="0">
                              <a:solidFill>
                                <a:schemeClr val="bg1"/>
                              </a:solidFill>
                              <a:cs typeface="NikoshBAN" pitchFamily="2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NikoshBAN" pitchFamily="2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b="1" i="1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        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36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 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𝟗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   ±√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𝟏𝟎𝟓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i="1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     =</m:t>
                    </m:r>
                  </m:oMath>
                </a14:m>
                <a:r>
                  <a:rPr lang="en-US" sz="2800" b="1" i="1" dirty="0" smtClean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d>
                      <m:d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800" b="1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𝟏𝟎𝟓</m:t>
                            </m:r>
                          </m:e>
                        </m:rad>
                      </m:e>
                    </m:d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d>
                      <m:d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𝟏𝟎𝟓</m:t>
                            </m:r>
                          </m:e>
                        </m:rad>
                      </m:e>
                    </m:d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b="1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117" y="1447800"/>
                <a:ext cx="5912965" cy="4796121"/>
              </a:xfrm>
              <a:prstGeom prst="rect">
                <a:avLst/>
              </a:prstGeom>
              <a:blipFill rotWithShape="1">
                <a:blip r:embed="rId3"/>
                <a:stretch>
                  <a:fillRect l="-3299"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80860318"/>
      </p:ext>
    </p:extLst>
  </p:cSld>
  <p:clrMapOvr>
    <a:masterClrMapping/>
  </p:clrMapOvr>
  <p:transition spd="slow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62000" y="304800"/>
            <a:ext cx="7086600" cy="1219200"/>
          </a:xfrm>
          <a:prstGeom prst="flowChartTermina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সমাধানটি</a:t>
            </a:r>
            <a:r>
              <a:rPr lang="bn-IN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ভুল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কি-না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81000" y="2057399"/>
                <a:ext cx="8610600" cy="452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bn-IN" sz="32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</m:oMath>
                </a14:m>
                <a:endParaRPr lang="bn-IN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200" b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200" b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𝟖</m:t>
                            </m:r>
                            <m:r>
                              <a:rPr lang="en-US" sz="3200" b="1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</m:rad>
                      </m:e>
                      <m: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𝟓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0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bn-IN" sz="3200" b="1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IN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d>
                      <m:d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d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IN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endParaRPr lang="en-US" sz="32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endPara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7399"/>
                <a:ext cx="8610600" cy="4529510"/>
              </a:xfrm>
              <a:prstGeom prst="rect">
                <a:avLst/>
              </a:prstGeom>
              <a:blipFill rotWithShape="1">
                <a:blip r:embed="rId2"/>
                <a:stretch>
                  <a:fillRect l="-1841" t="-67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143716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85800" y="609600"/>
                <a:ext cx="8100679" cy="5065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𝟖</m:t>
                        </m:r>
                      </m:e>
                    </m:d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d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𝟔𝟒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𝟖𝟎</m:t>
                      </m:r>
                      <m:r>
                        <a:rPr lang="en-US" sz="2800" b="1" i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𝟏𝟔</m:t>
                      </m:r>
                      <m:r>
                        <a:rPr lang="en-US" sz="2800" b="1" i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𝒙</m:t>
                      </m:r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𝟔𝟒</m:t>
                      </m:r>
                    </m:oMath>
                  </m:oMathPara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𝟏𝟔</m:t>
                        </m:r>
                      </m:e>
                    </m:rad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=±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শুদ্ধি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পরীক্ষাঃ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হলে,বামপক্ষ=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bn-IN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e>
                    </m:rad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</m:oMath>
                </a14:m>
                <a:endParaRPr lang="bn-IN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:r>
                  <a:rPr lang="en-US" sz="2800" b="1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𝟔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ডানপক্ষ</a:t>
                </a:r>
              </a:p>
              <a:p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হলে,বামপক্ষ=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bn-IN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e>
                    </m:rad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</m:oMath>
                </a14:m>
                <a:endParaRPr lang="bn-IN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:r>
                  <a:rPr lang="en-US" sz="2800" b="1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𝟔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ডানপক্ষ</a:t>
                </a: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নির্ণেয়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সমাধান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  <a:r>
                  <a:rPr lang="en-US" sz="2800" b="1" dirty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/>
                </a:r>
                <a:endParaRPr lang="bn-IN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9600"/>
                <a:ext cx="8100679" cy="5065617"/>
              </a:xfrm>
              <a:prstGeom prst="rect">
                <a:avLst/>
              </a:prstGeom>
              <a:blipFill rotWithShape="1">
                <a:blip r:embed="rId2"/>
                <a:stretch>
                  <a:fillRect l="-1581" t="-361" r="-1732" b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1364539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Flowchart: Terminator 3"/>
              <p:cNvSpPr/>
              <p:nvPr/>
            </p:nvSpPr>
            <p:spPr>
              <a:xfrm>
                <a:off x="609104" y="3276600"/>
                <a:ext cx="7772896" cy="3124200"/>
              </a:xfrm>
              <a:prstGeom prst="flowChartTermina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e>
                    </m:d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400" b="1" i="1" dirty="0">
                    <a:solidFill>
                      <a:srgbClr val="002060"/>
                    </a:solidFill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24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দ্বিঘাত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(ক) সমীকরণটির নিশ্চায়ক কত?</a:t>
                </a:r>
                <a:r>
                  <a:rPr lang="bn-IN" sz="2000" b="1" dirty="0" smtClean="0">
                    <a:solidFill>
                      <a:srgbClr val="0000CC"/>
                    </a:solidFill>
                    <a:latin typeface="Calibri" pitchFamily="34" charset="0"/>
                    <a:cs typeface="NikoshBAN" pitchFamily="2" charset="0"/>
                  </a:rPr>
                  <a:t/>
                </a:r>
                <a:r>
                  <a:rPr lang="en-US" sz="2000" b="1" dirty="0">
                    <a:solidFill>
                      <a:srgbClr val="0000CC"/>
                    </a:solidFill>
                    <a:latin typeface="Calibri" pitchFamily="34" charset="0"/>
                    <a:cs typeface="NikoshBAN" pitchFamily="2" charset="0"/>
                  </a:rPr>
                  <a:t>2</a:t>
                </a:r>
                <a:endParaRPr lang="bn-IN" sz="2000" b="1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  (খ) 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k-</a:t>
                </a:r>
                <a:r>
                  <a:rPr lang="bn-IN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 মান কত হলে সমীকরণের মূলগুলো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বাস্তব ও সমান হবে।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endParaRPr lang="bn-IN" sz="2000" b="1" dirty="0" smtClean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            (গ) খ-তে প্রাপ্ত মান দিয়ে সমীকরণ গঠন করে </a:t>
                </a:r>
              </a:p>
              <a:p>
                <a:pPr algn="ctr"/>
                <a:r>
                  <a:rPr lang="bn-IN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                  সমাধান কর এবং মূলের প্রকৃতি ব্যাখ্যা কর।</a:t>
                </a:r>
                <a:r>
                  <a:rPr lang="en-US" sz="2000" b="1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2000" b="1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4" name="Flowchart: Terminator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04" y="3276600"/>
                <a:ext cx="7772896" cy="3124200"/>
              </a:xfrm>
              <a:prstGeom prst="flowChartTerminator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49096855"/>
      </p:ext>
    </p:extLst>
  </p:cSld>
  <p:clrMapOvr>
    <a:masterClrMapping/>
  </p:clrMapOvr>
  <p:transition spd="slow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85800" y="533400"/>
            <a:ext cx="8077200" cy="9144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খাতার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(ক)সমাধানঃ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57200" y="2438400"/>
                <a:ext cx="7239000" cy="1666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2060"/>
                    </a:solidFill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e>
                    </m:d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000" b="1" i="1" dirty="0" smtClean="0">
                  <a:solidFill>
                    <a:srgbClr val="00206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endParaRPr lang="en-US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∴ </m:t>
                    </m:r>
                  </m:oMath>
                </a14:m>
                <a:r>
                  <a:rPr lang="en-US" sz="20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সমীকরণের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2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{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𝒌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}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endParaRPr lang="en-US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                                                 =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endParaRPr lang="en-US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38400"/>
                <a:ext cx="7239000" cy="1666546"/>
              </a:xfrm>
              <a:prstGeom prst="rect">
                <a:avLst/>
              </a:prstGeom>
              <a:blipFill rotWithShape="1">
                <a:blip r:embed="rId2"/>
                <a:stretch>
                  <a:fillRect l="-842" t="-1465" b="-5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778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57200"/>
            <a:ext cx="3243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40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4400" b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08000" y="1371600"/>
                <a:ext cx="8229600" cy="499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 থেকে প্রাপ্ত নিশ্চায়ক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জানি,দ্বিঘাত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সমীকরণের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মূলদ্বয়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=০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  <m:r>
                      <a:rPr lang="bn-IN" sz="3200" b="1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3200" b="1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</m:oMath>
                </a14:m>
                <a:r>
                  <a:rPr lang="bn-IN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6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f>
                      <m:f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6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𝟏𝟐</m:t>
                        </m:r>
                        <m:r>
                          <a:rPr lang="bn-IN" sz="36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bn-IN" sz="36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𝟏𝟒𝟒</m:t>
                            </m:r>
                            <m:r>
                              <a:rPr lang="en-US" sz="36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6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𝟖𝟎</m:t>
                            </m:r>
                          </m:e>
                        </m:rad>
                      </m:num>
                      <m:den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𝟏𝟐</m:t>
                          </m:r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bn-IN" sz="32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NikoshBAN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𝟔</m:t>
                              </m:r>
                              <m:r>
                                <a:rPr lang="en-US" sz="32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𝟒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𝟏𝟐</m:t>
                          </m:r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±</m:t>
                          </m:r>
                          <m:r>
                            <a:rPr lang="en-US" sz="32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𝟏𝟎</m:t>
                      </m:r>
                    </m:oMath>
                  </m:oMathPara>
                </a14:m>
                <a:endParaRPr lang="en-US" sz="3200" b="1" dirty="0" smtClean="0">
                  <a:solidFill>
                    <a:schemeClr val="bg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এর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মান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ও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𝟏𝟎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মূলদ্বয়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বাস্তব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ও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সমান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হবে।</m:t>
                    </m:r>
                  </m:oMath>
                </a14:m>
                <a:endPara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371600"/>
                <a:ext cx="8229600" cy="4990533"/>
              </a:xfrm>
              <a:prstGeom prst="rect">
                <a:avLst/>
              </a:prstGeom>
              <a:blipFill rotWithShape="1">
                <a:blip r:embed="rId2"/>
                <a:stretch>
                  <a:fillRect l="-1852" t="-1465" r="-6148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2444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57200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(গ) সমাধানঃ</a:t>
            </a:r>
            <a:endParaRPr lang="en-US" sz="4000" b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533400" y="1447800"/>
                <a:ext cx="8053808" cy="4793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্রদত্ত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i="1" dirty="0">
                    <a:solidFill>
                      <a:srgbClr val="002060"/>
                    </a:solidFill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bn-IN" sz="2800" b="1" i="1" dirty="0" smtClean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K=2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b="1" dirty="0">
                    <a:solidFill>
                      <a:schemeClr val="bg1"/>
                    </a:solidFill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</m:oMath>
                </a14:m>
                <a:endParaRPr lang="en-US" sz="2800" b="1" dirty="0" smtClean="0">
                  <a:solidFill>
                    <a:schemeClr val="bg1"/>
                  </a:solidFill>
                  <a:ea typeface="Cambria Math"/>
                  <a:cs typeface="NikoshBAN" pitchFamily="2" charset="0"/>
                </a:endParaRPr>
              </a:p>
              <a:p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f>
                      <m:f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−(−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)±</m:t>
                        </m:r>
                        <m:rad>
                          <m:radPr>
                            <m:degHide m:val="on"/>
                            <m:ctrlPr>
                              <a:rPr lang="bn-IN" sz="3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bn-IN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(−</m:t>
                                </m:r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𝟒</m:t>
                                </m:r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800" b="1" dirty="0" smtClean="0">
                    <a:solidFill>
                      <a:schemeClr val="bg1"/>
                    </a:solidFill>
                    <a:ea typeface="Cambria Math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=2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2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=2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মূলদ্বয়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2  ।</a:t>
                </a:r>
              </a:p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K=10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b="1" dirty="0">
                    <a:solidFill>
                      <a:schemeClr val="bg1"/>
                    </a:solidFill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𝟗</m:t>
                        </m:r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f>
                      <m:f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−(−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𝟏𝟐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)±</m:t>
                        </m:r>
                        <m:rad>
                          <m:radPr>
                            <m:degHide m:val="on"/>
                            <m:ctrlPr>
                              <a:rPr lang="bn-IN" sz="32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bn-IN" sz="32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(−</m:t>
                                </m:r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𝟏𝟐</m:t>
                                </m:r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𝟗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𝟏𝟐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=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10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মূলদ্বয়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47800"/>
                <a:ext cx="8053808" cy="4793748"/>
              </a:xfrm>
              <a:prstGeom prst="rect">
                <a:avLst/>
              </a:prstGeom>
              <a:blipFill rotWithShape="1">
                <a:blip r:embed="rId3"/>
                <a:stretch>
                  <a:fillRect l="-1968" t="-1272" r="-1741" b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358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Up Arrow Callout 3"/>
              <p:cNvSpPr/>
              <p:nvPr/>
            </p:nvSpPr>
            <p:spPr>
              <a:xfrm>
                <a:off x="838200" y="3810000"/>
                <a:ext cx="7467600" cy="2362200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70353"/>
                </a:avLst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 algn="ctr">
                  <a:buFont typeface="Wingdings" pitchFamily="2" charset="2"/>
                  <a:buChar char="Ø"/>
                </a:pP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সমাধান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শুদ্ধি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পরীক্ষা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দেখাও</a:t>
                </a:r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Up Arrow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0000"/>
                <a:ext cx="7467600" cy="2362200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70353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7030A0"/>
                </a:solidFill>
              </a:rPr>
              <a:t>বাডির  কাজ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7" name="Content Placeholder 6" descr="maxresdefaul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1" y="1524000"/>
            <a:ext cx="7564966" cy="2514600"/>
          </a:xfrm>
        </p:spPr>
      </p:pic>
    </p:spTree>
    <p:extLst>
      <p:ext uri="{BB962C8B-B14F-4D97-AF65-F5344CB8AC3E}">
        <p14:creationId xmlns:p14="http://schemas.microsoft.com/office/powerpoint/2010/main" xmlns="" val="170662494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6D45ABC6-14CF-43A5-9F34-35D7922AA471}"/>
              </a:ext>
            </a:extLst>
          </p:cNvPr>
          <p:cNvSpPr/>
          <p:nvPr/>
        </p:nvSpPr>
        <p:spPr>
          <a:xfrm>
            <a:off x="1082040" y="1781674"/>
            <a:ext cx="7056120" cy="1818733"/>
          </a:xfrm>
          <a:prstGeom prst="roundRect">
            <a:avLst>
              <a:gd name="adj" fmla="val 40129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11500" b="1" spc="151" dirty="0" smtClean="0">
                <a:ln w="11430"/>
                <a:solidFill>
                  <a:srgbClr val="FF0000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spc="151" dirty="0">
              <a:ln w="11430"/>
              <a:solidFill>
                <a:srgbClr val="FF0000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04800"/>
            <a:ext cx="7583647" cy="4053913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মাল্টিমিডিয়াশ্রেণিতে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সহযোগীতা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আবারও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951799"/>
      </p:ext>
    </p:extLst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96296E-6 L 3.75E-6 -0.0722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245295" y="4377220"/>
                <a:ext cx="8746305" cy="1825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800" b="1" u="sng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দ্বিঘাত সমীকরণঃ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বহুপদী সমীকরণের  ঘাত  দুই হলে সেই সমীকরণকে 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দ্বিঘাত সমীকরণ  বলে।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যেখানে,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  <m:r>
                          <a:rPr lang="en-US" sz="2800" b="1" i="0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𝐚𝐱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𝐛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𝐱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𝐜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8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a,b,c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b="1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 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5" y="4377220"/>
                <a:ext cx="8746305" cy="1825628"/>
              </a:xfrm>
              <a:prstGeom prst="rect">
                <a:avLst/>
              </a:prstGeom>
              <a:blipFill rotWithShape="1">
                <a:blip r:embed="rId3"/>
                <a:stretch>
                  <a:fillRect l="-1394" t="-3667" r="-160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0"/>
            <a:ext cx="4800692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759528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762000" y="4419600"/>
            <a:ext cx="7772400" cy="1676400"/>
          </a:xfrm>
          <a:prstGeom prst="ribbon">
            <a:avLst>
              <a:gd name="adj1" fmla="val 9209"/>
              <a:gd name="adj2" fmla="val 7320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990600" y="304800"/>
            <a:ext cx="7543800" cy="342900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502254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514625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1242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---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দ্বিঘাত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সমীকরণ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জানতে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২।</a:t>
            </a:r>
            <a:r>
              <a:rPr lang="en-US" sz="3200" b="1" dirty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/>
                <a:cs typeface="NikoshBAN" pitchFamily="2" charset="0"/>
              </a:rPr>
              <a:t>দ্বিঘাত</a:t>
            </a:r>
            <a:r>
              <a:rPr lang="en-US" sz="3200" b="1" dirty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/>
                <a:cs typeface="NikoshBAN" pitchFamily="2" charset="0"/>
              </a:rPr>
              <a:t>সমীকরণ</a:t>
            </a:r>
            <a:r>
              <a:rPr lang="en-US" sz="3200" b="1" dirty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সমাধানের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সূত্র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প্রতিপাদন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৩।</a:t>
            </a:r>
            <a:r>
              <a:rPr lang="en-US" sz="3200" b="1" dirty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/>
                <a:cs typeface="NikoshBAN" pitchFamily="2" charset="0"/>
              </a:rPr>
              <a:t>দ্বিঘাত</a:t>
            </a:r>
            <a:r>
              <a:rPr lang="en-US" sz="3200" b="1" dirty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সমীকরণের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মূলের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প্রকৃতি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৪।নিশ্চায়কের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238918"/>
      </p:ext>
    </p:extLst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3968"/>
            <a:ext cx="825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সমীকরণটির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1143000"/>
            <a:ext cx="7194855" cy="5492722"/>
          </a:xfrm>
          <a:prstGeom prst="rect">
            <a:avLst/>
          </a:prstGeom>
          <a:blipFill rotWithShape="1">
            <a:blip r:embed="rId2"/>
            <a:stretch>
              <a:fillRect l="-2203" t="-1443" r="-3136"/>
            </a:stretch>
          </a:blipFill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352288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821" y="533400"/>
            <a:ext cx="7982377" cy="5294270"/>
          </a:xfrm>
          <a:prstGeom prst="rect">
            <a:avLst/>
          </a:prstGeom>
          <a:blipFill rotWithShape="1">
            <a:blip r:embed="rId3"/>
            <a:stretch>
              <a:fillRect l="-2292" b="-3341"/>
            </a:stretch>
          </a:blipFill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114800" y="2971800"/>
                <a:ext cx="643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64306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66530943"/>
      </p:ext>
    </p:extLst>
  </p:cSld>
  <p:clrMapOvr>
    <a:masterClrMapping/>
  </p:clrMapOvr>
  <p:transition spd="slow">
    <p:checke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826" y="914400"/>
            <a:ext cx="823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নিশ্চায়</a:t>
            </a:r>
            <a:r>
              <a:rPr lang="bn-IN" sz="3200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কের সাহায্যে মূলের ধরণ ও প্রকৃতি নির্ণয়</a:t>
            </a:r>
            <a:endParaRPr lang="en-US" sz="3200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36421" y="2057400"/>
                <a:ext cx="8313558" cy="367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ক)</a:t>
                </a:r>
                <a:r>
                  <a:rPr lang="en-US" sz="2800" b="1" dirty="0">
                    <a:solidFill>
                      <a:schemeClr val="bg2"/>
                    </a:solidFill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এবং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পূর্ণবর্গ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</m:oMath>
                </a14:m>
                <a:endParaRPr lang="bn-IN" sz="2800" b="1" i="1" dirty="0" smtClean="0">
                  <a:solidFill>
                    <a:schemeClr val="bg2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মূলদ্বয় বাস্তব,অসমান ও মূলদ হবে।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খ)</a:t>
                </a:r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এবং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পূর্ণবর্গ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না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</m:oMath>
                </a14:m>
                <a:endParaRPr lang="bn-IN" sz="2800" b="1" dirty="0" smtClean="0">
                  <a:solidFill>
                    <a:schemeClr val="bg2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মূলদ্বয় বাস্তব,অসমান ও </a:t>
                </a:r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অমূলদ </a:t>
                </a:r>
                <a:r>
                  <a:rPr lang="bn-IN" sz="2800" b="1" dirty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হবে</a:t>
                </a:r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।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</m:oMath>
                </a14:m>
                <a:r>
                  <a:rPr lang="bn-IN" sz="2800" b="1" dirty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 মূলদ্বয় </a:t>
                </a:r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বাস্তব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latin typeface="Cambria Math"/>
                    <a:ea typeface="Cambria Math"/>
                    <a:cs typeface="NikoshBAN" pitchFamily="2" charset="0"/>
                  </a:rPr>
                  <a:t>ও পরস্পর সমান হবে,এক্ষেত্রে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</m:t>
                    </m:r>
                  </m:oMath>
                </a14:m>
                <a:r>
                  <a:rPr lang="en-US" sz="2800" b="1" i="1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chemeClr val="bg2"/>
                    </a:solidFill>
                    <a:latin typeface="Cambria Math"/>
                    <a:ea typeface="Cambria Math"/>
                    <a:cs typeface="NikoshBAN" pitchFamily="2" charset="0"/>
                  </a:rPr>
                  <a:t> । 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latin typeface="Cambria Math"/>
                    <a:ea typeface="Cambria Math"/>
                    <a:cs typeface="NikoshBAN" pitchFamily="2" charset="0"/>
                  </a:rPr>
                  <a:t>ঘ)</a:t>
                </a:r>
                <a:r>
                  <a:rPr lang="en-US" sz="2800" b="1" dirty="0">
                    <a:solidFill>
                      <a:schemeClr val="bg2"/>
                    </a:solidFill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&lt;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  <m:r>
                      <a:rPr lang="bn-IN" sz="2800" b="1" i="0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বাস্তব মূল নেই।</a:t>
                </a:r>
                <a:endParaRPr lang="bn-IN" sz="2800" b="1" dirty="0">
                  <a:solidFill>
                    <a:schemeClr val="bg2"/>
                  </a:solidFill>
                  <a:ea typeface="Cambria Math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21" y="2057400"/>
                <a:ext cx="8313558" cy="3679020"/>
              </a:xfrm>
              <a:prstGeom prst="rect">
                <a:avLst/>
              </a:prstGeom>
              <a:blipFill rotWithShape="1">
                <a:blip r:embed="rId3"/>
                <a:stretch>
                  <a:fillRect l="-1541" r="-1761" b="-3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96436477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67250" y="3549650"/>
          <a:ext cx="114300" cy="215900"/>
        </p:xfrm>
        <a:graphic>
          <a:graphicData uri="http://schemas.openxmlformats.org/presentationml/2006/ole">
            <p:oleObj spid="_x0000_s1027" name="Equation" r:id="rId3" imgW="114120" imgH="215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66800" y="381000"/>
          <a:ext cx="2535237" cy="381000"/>
        </p:xfrm>
        <a:graphic>
          <a:graphicData uri="http://schemas.openxmlformats.org/presentationml/2006/ole">
            <p:oleObj spid="_x0000_s1028" name="Equation" r:id="rId4" imgW="914400" imgH="2030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05200" y="457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সমীকরণটি</a:t>
            </a:r>
            <a:r>
              <a:rPr lang="en-US" dirty="0" smtClean="0"/>
              <a:t> </a:t>
            </a:r>
            <a:r>
              <a:rPr lang="en-US" dirty="0" err="1" smtClean="0"/>
              <a:t>সমাধান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57200"/>
            <a:ext cx="53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667250" y="3549650"/>
          <a:ext cx="114300" cy="215900"/>
        </p:xfrm>
        <a:graphic>
          <a:graphicData uri="http://schemas.openxmlformats.org/presentationml/2006/ole">
            <p:oleObj spid="_x0000_s1030" name="Equation" r:id="rId5" imgW="114120" imgH="2156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9600" y="1066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সমাধানঃ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524000" y="1066800"/>
          <a:ext cx="2535237" cy="381000"/>
        </p:xfrm>
        <a:graphic>
          <a:graphicData uri="http://schemas.openxmlformats.org/presentationml/2006/ole">
            <p:oleObj spid="_x0000_s1031" name="Equation" r:id="rId6" imgW="914400" imgH="20304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191000" y="1066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সমীকরণটি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আদর্শ</a:t>
            </a:r>
            <a:r>
              <a:rPr lang="en-US" dirty="0" smtClean="0"/>
              <a:t> </a:t>
            </a:r>
            <a:r>
              <a:rPr lang="en-US" dirty="0" err="1" smtClean="0"/>
              <a:t>দ্বিঘাত</a:t>
            </a:r>
            <a:r>
              <a:rPr lang="en-US" dirty="0" smtClean="0"/>
              <a:t> </a:t>
            </a:r>
            <a:r>
              <a:rPr lang="en-US" dirty="0" err="1" smtClean="0"/>
              <a:t>সমীকারণ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543800" y="1066800"/>
          <a:ext cx="1600200" cy="363682"/>
        </p:xfrm>
        <a:graphic>
          <a:graphicData uri="http://schemas.openxmlformats.org/presentationml/2006/ole">
            <p:oleObj spid="_x0000_s1032" name="Equation" r:id="rId7" imgW="977760" imgH="20304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3400" y="1600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তুলনা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পাই</a:t>
            </a:r>
            <a:r>
              <a:rPr lang="en-US" dirty="0" smtClean="0"/>
              <a:t>,   a=1,   b=5   </a:t>
            </a:r>
            <a:r>
              <a:rPr lang="en-US" dirty="0" err="1" smtClean="0"/>
              <a:t>এবং</a:t>
            </a:r>
            <a:r>
              <a:rPr lang="en-US" dirty="0" smtClean="0"/>
              <a:t>      c=-6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62000" y="2133600"/>
          <a:ext cx="3886200" cy="2781600"/>
        </p:xfrm>
        <a:graphic>
          <a:graphicData uri="http://schemas.openxmlformats.org/presentationml/2006/ole">
            <p:oleObj spid="_x0000_s1033" name="Equation" r:id="rId8" imgW="1612800" imgH="154908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33400" y="5105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নির্ণেয়</a:t>
            </a:r>
            <a:r>
              <a:rPr lang="en-US" dirty="0" smtClean="0"/>
              <a:t> </a:t>
            </a:r>
            <a:r>
              <a:rPr lang="en-US" dirty="0" err="1" smtClean="0"/>
              <a:t>সমাধান</a:t>
            </a:r>
            <a:r>
              <a:rPr lang="en-US" dirty="0" smtClean="0"/>
              <a:t>, x=1,-6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059675" y="571500"/>
            <a:ext cx="4267200" cy="13716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430126" y="4267200"/>
                <a:ext cx="6740948" cy="1337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সুত্রের</a:t>
                </a:r>
                <a:r>
                  <a:rPr lang="en-US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b="1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সাহার্য্যে</a:t>
                </a:r>
                <a:r>
                  <a:rPr lang="en-US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b="1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কর;</a:t>
                </a:r>
              </a:p>
              <a:p>
                <a14:m>
                  <m:oMath xmlns:m="http://schemas.openxmlformats.org/officeDocument/2006/math">
                    <m:r>
                      <a:rPr lang="bn-IN" sz="4000" b="1" i="1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bn-IN" sz="4000" b="1" i="1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4000" b="1" i="1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𝟑</m:t>
                    </m:r>
                    <m:sSup>
                      <m:sSupPr>
                        <m:ctrlPr>
                          <a:rPr lang="bn-IN" sz="40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4000" b="1" i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𝟗</m:t>
                    </m:r>
                    <m:r>
                      <a:rPr lang="en-US" sz="4000" b="1" i="1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=0</a:t>
                </a:r>
                <a:endParaRPr lang="en-US" sz="4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126" y="4267200"/>
                <a:ext cx="6740948" cy="1337354"/>
              </a:xfrm>
              <a:prstGeom prst="rect">
                <a:avLst/>
              </a:prstGeom>
              <a:blipFill rotWithShape="1">
                <a:blip r:embed="rId3"/>
                <a:stretch>
                  <a:fillRect l="-3348" t="-8676" r="-4887" b="-2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45622284"/>
      </p:ext>
    </p:extLst>
  </p:cSld>
  <p:clrMapOvr>
    <a:masterClrMapping/>
  </p:clrMapOvr>
  <p:transition spd="slow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138</Words>
  <Application>Microsoft Office PowerPoint</Application>
  <PresentationFormat>On-screen Show (4:3)</PresentationFormat>
  <Paragraphs>45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মোঃআজাদ হোসেন সিনিয়র শিক্ষক জনতা আদর্শ বিদ্যাপীঠ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বাডির  কাজ</vt:lpstr>
      <vt:lpstr>Slide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WAHED SELINA</dc:creator>
  <cp:lastModifiedBy>masoom</cp:lastModifiedBy>
  <cp:revision>189</cp:revision>
  <dcterms:created xsi:type="dcterms:W3CDTF">2019-09-26T10:11:07Z</dcterms:created>
  <dcterms:modified xsi:type="dcterms:W3CDTF">2020-09-30T05:45:01Z</dcterms:modified>
</cp:coreProperties>
</file>