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7" r:id="rId3"/>
    <p:sldId id="278" r:id="rId4"/>
    <p:sldId id="262" r:id="rId5"/>
    <p:sldId id="263" r:id="rId6"/>
    <p:sldId id="276" r:id="rId7"/>
    <p:sldId id="266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nor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0"/>
            <a:ext cx="5029200" cy="3752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609600"/>
            <a:ext cx="6400800" cy="1371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সবাইকে</a:t>
            </a:r>
            <a:r>
              <a:rPr lang="en-US" sz="7200" dirty="0" smtClean="0"/>
              <a:t> </a:t>
            </a:r>
            <a:r>
              <a:rPr lang="en-US" sz="7200" dirty="0" err="1" smtClean="0"/>
              <a:t>স্বাগতম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223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838200"/>
            <a:ext cx="609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8382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প্রক্রিয়াজাতকরণ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শিল্প: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প্রক্রিয়ায়</a:t>
            </a:r>
            <a:r>
              <a:rPr lang="en-US" dirty="0" smtClean="0"/>
              <a:t> </a:t>
            </a:r>
            <a:r>
              <a:rPr lang="en-US" dirty="0" err="1" smtClean="0"/>
              <a:t>রূপান্তর</a:t>
            </a:r>
            <a:r>
              <a:rPr lang="en-US" dirty="0" smtClean="0"/>
              <a:t> </a:t>
            </a:r>
            <a:r>
              <a:rPr lang="en-US" dirty="0" err="1" smtClean="0"/>
              <a:t>ঘটিয়ে</a:t>
            </a:r>
            <a:r>
              <a:rPr lang="en-US" dirty="0" smtClean="0"/>
              <a:t> </a:t>
            </a:r>
            <a:r>
              <a:rPr lang="en-US" dirty="0" err="1" smtClean="0"/>
              <a:t>কাঁচামালকে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উপযোগী</a:t>
            </a:r>
            <a:r>
              <a:rPr lang="en-US" dirty="0" smtClean="0"/>
              <a:t> </a:t>
            </a:r>
            <a:r>
              <a:rPr lang="en-US" dirty="0" err="1" smtClean="0"/>
              <a:t>করাকে</a:t>
            </a:r>
            <a:r>
              <a:rPr lang="en-US" dirty="0" smtClean="0"/>
              <a:t> </a:t>
            </a:r>
            <a:r>
              <a:rPr lang="en-US" dirty="0" err="1" smtClean="0"/>
              <a:t>প্রক্রিয়াজাতকরণ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  <a:r>
              <a:rPr lang="en-US" dirty="0" err="1" smtClean="0"/>
              <a:t>যেমন</a:t>
            </a:r>
            <a:r>
              <a:rPr lang="en-US" dirty="0" smtClean="0"/>
              <a:t>:-  </a:t>
            </a:r>
            <a:r>
              <a:rPr lang="en-US" dirty="0" err="1" smtClean="0"/>
              <a:t>তুলা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বস্ত্র</a:t>
            </a:r>
            <a:r>
              <a:rPr lang="en-US" dirty="0" smtClean="0"/>
              <a:t>, </a:t>
            </a:r>
            <a:r>
              <a:rPr lang="en-US" dirty="0" err="1" smtClean="0"/>
              <a:t>আখ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চিনি,পাট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চট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।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447800" y="1890387"/>
            <a:ext cx="609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890387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সংযোজন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শিল্প: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শিল্পে</a:t>
            </a:r>
            <a:r>
              <a:rPr lang="en-US" dirty="0" smtClean="0"/>
              <a:t> </a:t>
            </a:r>
            <a:r>
              <a:rPr lang="en-US" dirty="0" err="1" smtClean="0"/>
              <a:t>পৃথক</a:t>
            </a:r>
            <a:r>
              <a:rPr lang="en-US" dirty="0" smtClean="0"/>
              <a:t> </a:t>
            </a:r>
            <a:r>
              <a:rPr lang="en-US" dirty="0" err="1" smtClean="0"/>
              <a:t>পৃথক</a:t>
            </a:r>
            <a:r>
              <a:rPr lang="en-US" dirty="0" smtClean="0"/>
              <a:t> </a:t>
            </a:r>
            <a:r>
              <a:rPr lang="en-US" dirty="0" err="1" smtClean="0"/>
              <a:t>অনেক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dirty="0" smtClean="0"/>
              <a:t> </a:t>
            </a:r>
            <a:r>
              <a:rPr lang="en-US" dirty="0" err="1" smtClean="0"/>
              <a:t>উৎপাদিত</a:t>
            </a:r>
            <a:r>
              <a:rPr lang="en-US" dirty="0" smtClean="0"/>
              <a:t> </a:t>
            </a:r>
            <a:r>
              <a:rPr lang="en-US" dirty="0" err="1" smtClean="0"/>
              <a:t>অংশকে</a:t>
            </a:r>
            <a:r>
              <a:rPr lang="en-US" dirty="0" smtClean="0"/>
              <a:t> </a:t>
            </a:r>
            <a:r>
              <a:rPr lang="en-US" dirty="0" err="1" smtClean="0"/>
              <a:t>একত্রিত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পূর্ণাঙ্গ</a:t>
            </a:r>
            <a:r>
              <a:rPr lang="en-US" dirty="0" smtClean="0"/>
              <a:t> </a:t>
            </a:r>
            <a:r>
              <a:rPr lang="en-US" dirty="0" err="1" smtClean="0"/>
              <a:t>ব্যবহারযোগ্য</a:t>
            </a:r>
            <a:r>
              <a:rPr lang="en-US" dirty="0" smtClean="0"/>
              <a:t> </a:t>
            </a:r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পণ্যদ্রব্য</a:t>
            </a:r>
            <a:r>
              <a:rPr lang="en-US" dirty="0" smtClean="0"/>
              <a:t> </a:t>
            </a:r>
            <a:r>
              <a:rPr lang="en-US" dirty="0" err="1" smtClean="0"/>
              <a:t>তৈরী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সংযোজন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বলে।যেমন</a:t>
            </a:r>
            <a:r>
              <a:rPr lang="en-US" dirty="0" smtClean="0"/>
              <a:t>:-</a:t>
            </a:r>
            <a:r>
              <a:rPr lang="en-US" dirty="0" err="1" smtClean="0"/>
              <a:t>টেলিভিশন,রেডিও,মোটর</a:t>
            </a:r>
            <a:r>
              <a:rPr lang="en-US" dirty="0" smtClean="0"/>
              <a:t> </a:t>
            </a:r>
            <a:r>
              <a:rPr lang="en-US" dirty="0" err="1" smtClean="0"/>
              <a:t>গাড়ী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।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685800" y="2906050"/>
            <a:ext cx="685800" cy="726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২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3048001"/>
            <a:ext cx="739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নির্মান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শিল্প:</a:t>
            </a:r>
            <a:r>
              <a:rPr lang="en-US" dirty="0" err="1" smtClean="0"/>
              <a:t>অবকাঠামো</a:t>
            </a:r>
            <a:r>
              <a:rPr lang="en-US" dirty="0" smtClean="0"/>
              <a:t> </a:t>
            </a:r>
            <a:r>
              <a:rPr lang="en-US" dirty="0" err="1" smtClean="0"/>
              <a:t>উন্নয়ন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স্থাপনা</a:t>
            </a:r>
            <a:r>
              <a:rPr lang="en-US" dirty="0" smtClean="0"/>
              <a:t> </a:t>
            </a:r>
            <a:r>
              <a:rPr lang="en-US" dirty="0" err="1" smtClean="0"/>
              <a:t>তৈরীর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নিয়োজিত</a:t>
            </a:r>
            <a:r>
              <a:rPr lang="en-US" dirty="0" smtClean="0"/>
              <a:t> </a:t>
            </a:r>
            <a:r>
              <a:rPr lang="en-US" dirty="0" err="1" smtClean="0"/>
              <a:t>শিল্পকে</a:t>
            </a:r>
            <a:r>
              <a:rPr lang="en-US" dirty="0" smtClean="0"/>
              <a:t> </a:t>
            </a:r>
            <a:r>
              <a:rPr lang="en-US" dirty="0" err="1" smtClean="0"/>
              <a:t>নির্মান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বলে।যেমন</a:t>
            </a:r>
            <a:r>
              <a:rPr lang="en-US" dirty="0" smtClean="0"/>
              <a:t>:- </a:t>
            </a:r>
            <a:r>
              <a:rPr lang="en-US" dirty="0" err="1" smtClean="0"/>
              <a:t>দালান-কোঠা,সেতু,কালভাট,ফ্লাইওভার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।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685800" y="3972525"/>
            <a:ext cx="685800" cy="726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4114800"/>
            <a:ext cx="739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সেবা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পরিবেশন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শিল্প: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জীবন</a:t>
            </a:r>
            <a:r>
              <a:rPr lang="en-US" dirty="0" smtClean="0"/>
              <a:t> </a:t>
            </a:r>
            <a:r>
              <a:rPr lang="en-US" dirty="0" err="1" smtClean="0"/>
              <a:t>যাত্রাকে</a:t>
            </a:r>
            <a:r>
              <a:rPr lang="en-US" dirty="0" smtClean="0"/>
              <a:t> </a:t>
            </a:r>
            <a:r>
              <a:rPr lang="en-US" dirty="0" err="1" smtClean="0"/>
              <a:t>সহজ</a:t>
            </a:r>
            <a:r>
              <a:rPr lang="en-US" dirty="0" smtClean="0"/>
              <a:t> ও </a:t>
            </a:r>
            <a:r>
              <a:rPr lang="en-US" dirty="0" err="1" smtClean="0"/>
              <a:t>আরামদায়ক</a:t>
            </a:r>
            <a:r>
              <a:rPr lang="en-US" dirty="0" smtClean="0"/>
              <a:t> </a:t>
            </a:r>
            <a:r>
              <a:rPr lang="en-US" dirty="0" err="1" smtClean="0"/>
              <a:t>করার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নিয়োজিত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,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সেবা</a:t>
            </a:r>
            <a:r>
              <a:rPr lang="en-US" dirty="0" smtClean="0"/>
              <a:t> </a:t>
            </a:r>
            <a:r>
              <a:rPr lang="en-US" dirty="0" err="1" smtClean="0"/>
              <a:t>পরিবেশন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  <a:r>
              <a:rPr lang="en-US" dirty="0" err="1" smtClean="0"/>
              <a:t>যেমন</a:t>
            </a:r>
            <a:r>
              <a:rPr lang="en-US" dirty="0" smtClean="0"/>
              <a:t>:-</a:t>
            </a:r>
            <a:r>
              <a:rPr lang="en-US" dirty="0" err="1" smtClean="0"/>
              <a:t>গ্যাস</a:t>
            </a:r>
            <a:r>
              <a:rPr lang="en-US" dirty="0" smtClean="0"/>
              <a:t>, </a:t>
            </a:r>
            <a:r>
              <a:rPr lang="en-US" dirty="0" err="1" smtClean="0"/>
              <a:t>বিদ্যু</a:t>
            </a:r>
            <a:r>
              <a:rPr lang="en-US" dirty="0" smtClean="0"/>
              <a:t>ৎ,</a:t>
            </a:r>
            <a:r>
              <a:rPr lang="en-US" dirty="0" err="1" smtClean="0"/>
              <a:t>টেলীফোন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40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685800"/>
            <a:ext cx="3733800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একক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sp>
        <p:nvSpPr>
          <p:cNvPr id="3" name="Oval 2"/>
          <p:cNvSpPr/>
          <p:nvPr/>
        </p:nvSpPr>
        <p:spPr>
          <a:xfrm>
            <a:off x="914400" y="2667000"/>
            <a:ext cx="7467600" cy="2590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প্রত্যেক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শিক্ষার্থী</a:t>
            </a:r>
            <a:r>
              <a:rPr lang="en-US" sz="3600" dirty="0" smtClean="0"/>
              <a:t> </a:t>
            </a:r>
            <a:r>
              <a:rPr lang="en-US" sz="3600" dirty="0" err="1" smtClean="0"/>
              <a:t>তিনটি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403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86000" y="685800"/>
            <a:ext cx="4800600" cy="1676400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জোড়ায়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sp>
        <p:nvSpPr>
          <p:cNvPr id="3" name="Hexagon 2"/>
          <p:cNvSpPr/>
          <p:nvPr/>
        </p:nvSpPr>
        <p:spPr>
          <a:xfrm>
            <a:off x="2057400" y="2895600"/>
            <a:ext cx="6400800" cy="1981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প্রতি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জোড়ায়</a:t>
            </a:r>
            <a:r>
              <a:rPr lang="en-US" sz="3200" dirty="0" smtClean="0"/>
              <a:t>  </a:t>
            </a:r>
            <a:r>
              <a:rPr lang="en-US" sz="3200" dirty="0" err="1" smtClean="0"/>
              <a:t>সব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শিল্পে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দুইটি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উদাহরণ</a:t>
            </a:r>
            <a:r>
              <a:rPr lang="en-US" sz="3200" dirty="0" smtClean="0"/>
              <a:t>  </a:t>
            </a:r>
            <a:r>
              <a:rPr lang="en-US" sz="3200" dirty="0" err="1" smtClean="0"/>
              <a:t>খাতায়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35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2590800" y="457200"/>
            <a:ext cx="3657600" cy="3129941"/>
          </a:xfrm>
          <a:prstGeom prst="blockArc">
            <a:avLst>
              <a:gd name="adj1" fmla="val 6685772"/>
              <a:gd name="adj2" fmla="val 4786710"/>
              <a:gd name="adj3" fmla="val 350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কাজ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09600" y="4572000"/>
            <a:ext cx="4267200" cy="1905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প্রাথমিক</a:t>
            </a:r>
            <a:r>
              <a:rPr lang="en-US" dirty="0" smtClean="0"/>
              <a:t> </a:t>
            </a:r>
            <a:r>
              <a:rPr lang="en-US" dirty="0" err="1" smtClean="0"/>
              <a:t>শিল্পে</a:t>
            </a:r>
            <a:r>
              <a:rPr lang="en-US" dirty="0" smtClean="0"/>
              <a:t> </a:t>
            </a:r>
            <a:r>
              <a:rPr lang="en-US" dirty="0" err="1" smtClean="0"/>
              <a:t>শ্রেণী</a:t>
            </a:r>
            <a:r>
              <a:rPr lang="en-US" dirty="0" smtClean="0"/>
              <a:t> </a:t>
            </a:r>
            <a:r>
              <a:rPr lang="en-US" dirty="0" err="1" smtClean="0"/>
              <a:t>বিভাগ</a:t>
            </a:r>
            <a:r>
              <a:rPr lang="en-US" dirty="0" smtClean="0"/>
              <a:t> </a:t>
            </a:r>
            <a:r>
              <a:rPr lang="en-US" dirty="0" err="1" smtClean="0"/>
              <a:t>দেখাও</a:t>
            </a:r>
            <a:endParaRPr lang="en-US" dirty="0"/>
          </a:p>
        </p:txBody>
      </p:sp>
      <p:sp>
        <p:nvSpPr>
          <p:cNvPr id="10" name="Sun 9"/>
          <p:cNvSpPr/>
          <p:nvPr/>
        </p:nvSpPr>
        <p:spPr>
          <a:xfrm>
            <a:off x="4648200" y="4392982"/>
            <a:ext cx="4267200" cy="1905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গৌণ</a:t>
            </a:r>
            <a:r>
              <a:rPr lang="en-US" dirty="0" smtClean="0"/>
              <a:t> </a:t>
            </a:r>
            <a:r>
              <a:rPr lang="en-US" dirty="0" err="1" smtClean="0"/>
              <a:t>শিল্পে</a:t>
            </a:r>
            <a:r>
              <a:rPr lang="en-US" dirty="0" smtClean="0"/>
              <a:t> </a:t>
            </a:r>
            <a:r>
              <a:rPr lang="en-US" dirty="0" err="1" smtClean="0"/>
              <a:t>শ্রেণী</a:t>
            </a:r>
            <a:r>
              <a:rPr lang="en-US" dirty="0" smtClean="0"/>
              <a:t> </a:t>
            </a:r>
            <a:r>
              <a:rPr lang="en-US" dirty="0" err="1" smtClean="0"/>
              <a:t>বিভাগ</a:t>
            </a:r>
            <a:r>
              <a:rPr lang="en-US" dirty="0" smtClean="0"/>
              <a:t> </a:t>
            </a:r>
            <a:r>
              <a:rPr lang="en-US" dirty="0" err="1" smtClean="0"/>
              <a:t>দেখাও</a:t>
            </a:r>
            <a:endParaRPr lang="en-US" dirty="0"/>
          </a:p>
        </p:txBody>
      </p:sp>
      <p:sp>
        <p:nvSpPr>
          <p:cNvPr id="11" name="Flowchart: Merge 10"/>
          <p:cNvSpPr/>
          <p:nvPr/>
        </p:nvSpPr>
        <p:spPr>
          <a:xfrm>
            <a:off x="6096000" y="3386463"/>
            <a:ext cx="2133600" cy="1006519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”</a:t>
            </a:r>
            <a:r>
              <a:rPr lang="en-US" sz="2400" dirty="0" err="1" smtClean="0"/>
              <a:t>খ”দল</a:t>
            </a:r>
            <a:endParaRPr lang="en-US" sz="2400" dirty="0"/>
          </a:p>
        </p:txBody>
      </p:sp>
      <p:sp>
        <p:nvSpPr>
          <p:cNvPr id="12" name="Flowchart: Merge 11"/>
          <p:cNvSpPr/>
          <p:nvPr/>
        </p:nvSpPr>
        <p:spPr>
          <a:xfrm>
            <a:off x="990600" y="3405773"/>
            <a:ext cx="2271386" cy="805841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”ক” </a:t>
            </a:r>
            <a:r>
              <a:rPr lang="en-US" sz="2400" dirty="0" err="1" smtClean="0"/>
              <a:t>দল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824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590800" y="762000"/>
            <a:ext cx="3810000" cy="1752600"/>
          </a:xfrm>
          <a:prstGeom prst="wedge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মূল্যায়ন</a:t>
            </a:r>
            <a:endParaRPr lang="en-US" sz="7200" dirty="0"/>
          </a:p>
        </p:txBody>
      </p:sp>
      <p:sp>
        <p:nvSpPr>
          <p:cNvPr id="3" name="Flowchart: Predefined Process 2"/>
          <p:cNvSpPr/>
          <p:nvPr/>
        </p:nvSpPr>
        <p:spPr>
          <a:xfrm>
            <a:off x="1752600" y="3429000"/>
            <a:ext cx="6553200" cy="2590800"/>
          </a:xfrm>
          <a:prstGeom prst="flowChartPredefined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প্রত্যেক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শিক্ষার্থী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প্রত্যেক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শিল্পের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পাঁচটি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উদাহরণ</a:t>
            </a:r>
            <a:r>
              <a:rPr lang="en-US" sz="4000" dirty="0" smtClean="0"/>
              <a:t> </a:t>
            </a:r>
            <a:r>
              <a:rPr lang="en-US" sz="4000" dirty="0" err="1" smtClean="0"/>
              <a:t>দাও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26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2362200" y="609600"/>
            <a:ext cx="3200400" cy="2057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      </a:t>
            </a:r>
            <a:r>
              <a:rPr lang="en-US" sz="3600" dirty="0" err="1" smtClean="0"/>
              <a:t>বাড়ীর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1828800" y="2971800"/>
            <a:ext cx="6248400" cy="30480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প্রত্যেক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শিক্ষার্থী</a:t>
            </a:r>
            <a:r>
              <a:rPr lang="en-US" sz="3600" dirty="0" smtClean="0"/>
              <a:t> </a:t>
            </a:r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শিল্পের</a:t>
            </a:r>
            <a:r>
              <a:rPr lang="en-US" sz="3600" dirty="0"/>
              <a:t>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 ও </a:t>
            </a:r>
            <a:r>
              <a:rPr lang="en-US" sz="3600" dirty="0" err="1" smtClean="0"/>
              <a:t>উদাহরণ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বাড়ী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আনবে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170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-lily-flower-animated-gif3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5398756" cy="34147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1999" y="533401"/>
            <a:ext cx="68580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0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0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0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20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650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143000" y="304800"/>
            <a:ext cx="6248400" cy="1905000"/>
          </a:xfrm>
          <a:prstGeom prst="don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914398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dirty="0" err="1" smtClean="0">
                <a:solidFill>
                  <a:srgbClr val="00B050"/>
                </a:solidFill>
              </a:rPr>
              <a:t>শিক্ষক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>
                <a:solidFill>
                  <a:srgbClr val="00B050"/>
                </a:solidFill>
              </a:rPr>
              <a:t>পরিচিতি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1" y="2743200"/>
            <a:ext cx="7010400" cy="34778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</a:rPr>
              <a:t>মো</a:t>
            </a:r>
            <a:r>
              <a:rPr lang="en-US" sz="4400" dirty="0" smtClean="0">
                <a:solidFill>
                  <a:srgbClr val="C00000"/>
                </a:solidFill>
              </a:rPr>
              <a:t>: </a:t>
            </a:r>
            <a:r>
              <a:rPr lang="en-US" sz="4400" dirty="0" err="1" smtClean="0">
                <a:solidFill>
                  <a:srgbClr val="C00000"/>
                </a:solidFill>
              </a:rPr>
              <a:t>রুস্তম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আলী</a:t>
            </a:r>
            <a:endParaRPr lang="en-US" sz="4400" dirty="0" smtClean="0">
              <a:solidFill>
                <a:srgbClr val="C00000"/>
              </a:solidFill>
            </a:endParaRPr>
          </a:p>
          <a:p>
            <a:r>
              <a:rPr lang="en-US" sz="4400" dirty="0" err="1" smtClean="0">
                <a:solidFill>
                  <a:srgbClr val="C00000"/>
                </a:solidFill>
              </a:rPr>
              <a:t>সহকারী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অধ্যাপক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ব্যবস্থাপনা</a:t>
            </a:r>
            <a:endParaRPr lang="en-US" sz="4400" dirty="0" smtClean="0">
              <a:solidFill>
                <a:srgbClr val="C00000"/>
              </a:solidFill>
            </a:endParaRPr>
          </a:p>
          <a:p>
            <a:r>
              <a:rPr lang="en-US" sz="4400" dirty="0" err="1" smtClean="0">
                <a:solidFill>
                  <a:srgbClr val="C00000"/>
                </a:solidFill>
              </a:rPr>
              <a:t>মুনছুর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আলী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কলেজ,নাড়ুয়া</a:t>
            </a:r>
            <a:r>
              <a:rPr lang="en-US" sz="4400" dirty="0" smtClean="0">
                <a:solidFill>
                  <a:srgbClr val="C00000"/>
                </a:solidFill>
              </a:rPr>
              <a:t>,</a:t>
            </a:r>
          </a:p>
          <a:p>
            <a:r>
              <a:rPr lang="en-US" sz="4400" dirty="0" err="1" smtClean="0">
                <a:solidFill>
                  <a:srgbClr val="C00000"/>
                </a:solidFill>
              </a:rPr>
              <a:t>বালিয়াকান্দি,রাজবাড়ী</a:t>
            </a:r>
            <a:r>
              <a:rPr lang="en-US" sz="4400" dirty="0" smtClean="0">
                <a:solidFill>
                  <a:srgbClr val="C00000"/>
                </a:solidFill>
              </a:rPr>
              <a:t>।</a:t>
            </a:r>
          </a:p>
          <a:p>
            <a:r>
              <a:rPr lang="en-US" sz="4400" dirty="0" smtClean="0">
                <a:solidFill>
                  <a:srgbClr val="C00000"/>
                </a:solidFill>
              </a:rPr>
              <a:t>মোবা:০১৭১৮২১৭১৭৮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0" y="1981200"/>
            <a:ext cx="76200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nip Same Side Corner Rectangle 1"/>
          <p:cNvSpPr/>
          <p:nvPr/>
        </p:nvSpPr>
        <p:spPr>
          <a:xfrm>
            <a:off x="2286000" y="685800"/>
            <a:ext cx="4114800" cy="10668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পরিচিতি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ব্যবসায়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সংগঠন</a:t>
            </a:r>
            <a:r>
              <a:rPr lang="en-US" sz="4000" dirty="0" smtClean="0"/>
              <a:t> ও </a:t>
            </a:r>
            <a:r>
              <a:rPr lang="en-US" sz="4000" dirty="0" err="1" smtClean="0"/>
              <a:t>ব্যবস্থাপনা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প্রথম</a:t>
            </a:r>
            <a:r>
              <a:rPr lang="en-US" sz="4000" dirty="0" smtClean="0"/>
              <a:t> </a:t>
            </a:r>
            <a:r>
              <a:rPr lang="en-US" sz="4000" dirty="0" err="1" smtClean="0"/>
              <a:t>পত্র</a:t>
            </a:r>
            <a:endParaRPr lang="en-US" sz="4000" dirty="0"/>
          </a:p>
        </p:txBody>
      </p:sp>
      <p:sp>
        <p:nvSpPr>
          <p:cNvPr id="8" name="Snip Same Side Corner Rectangle 7"/>
          <p:cNvSpPr/>
          <p:nvPr/>
        </p:nvSpPr>
        <p:spPr>
          <a:xfrm>
            <a:off x="1066800" y="3124200"/>
            <a:ext cx="6477000" cy="30480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অধ্যায়</a:t>
            </a:r>
            <a:r>
              <a:rPr lang="en-US" sz="3600" dirty="0" smtClean="0"/>
              <a:t> :০১</a:t>
            </a:r>
          </a:p>
          <a:p>
            <a:pPr algn="ctr"/>
            <a:r>
              <a:rPr lang="en-US" sz="3600" dirty="0" err="1" smtClean="0"/>
              <a:t>শিল্পের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শ্রেণী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বিভাগ</a:t>
            </a:r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21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609600" y="381000"/>
            <a:ext cx="8001000" cy="1981200"/>
          </a:xfrm>
          <a:prstGeom prst="wave">
            <a:avLst>
              <a:gd name="adj1" fmla="val 12500"/>
              <a:gd name="adj2" fmla="val -1108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তোমরা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দেথে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বল</a:t>
            </a:r>
            <a:r>
              <a:rPr lang="en-US" sz="4000" dirty="0" smtClean="0">
                <a:solidFill>
                  <a:schemeClr val="bg1"/>
                </a:solidFill>
              </a:rPr>
              <a:t> এ </a:t>
            </a:r>
            <a:r>
              <a:rPr lang="en-US" sz="4000" dirty="0" err="1" smtClean="0">
                <a:solidFill>
                  <a:schemeClr val="bg1"/>
                </a:solidFill>
              </a:rPr>
              <a:t>গুলো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কিসের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ছবি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362200"/>
            <a:ext cx="2667000" cy="18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4600"/>
            <a:ext cx="2286000" cy="1709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4572001"/>
            <a:ext cx="2666999" cy="160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58" y="4543424"/>
            <a:ext cx="2362199" cy="1781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21" y="4486276"/>
            <a:ext cx="2495680" cy="1838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0800"/>
            <a:ext cx="2492157" cy="16645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556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0" y="1066800"/>
            <a:ext cx="2667000" cy="18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21" y="1371600"/>
            <a:ext cx="2286000" cy="1709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3681413"/>
            <a:ext cx="2666999" cy="160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90925"/>
            <a:ext cx="2362199" cy="1781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62400"/>
            <a:ext cx="2495680" cy="1838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86630" y="304800"/>
            <a:ext cx="5638800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আমরা</a:t>
            </a:r>
            <a:r>
              <a:rPr lang="en-US" sz="4000" dirty="0" smtClean="0"/>
              <a:t>  </a:t>
            </a:r>
            <a:r>
              <a:rPr lang="en-US" sz="4000" dirty="0" err="1" smtClean="0"/>
              <a:t>ছবিতে</a:t>
            </a:r>
            <a:r>
              <a:rPr lang="en-US" sz="4000" dirty="0" smtClean="0"/>
              <a:t>  </a:t>
            </a:r>
            <a:r>
              <a:rPr lang="en-US" sz="4000" dirty="0" err="1" smtClean="0"/>
              <a:t>দেখলাম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2952750"/>
            <a:ext cx="164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উৎপাদন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শিল্প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313741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কৃষি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শিল্প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6630" y="563880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প্রজনন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শিল্প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563880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নিষ্কাষন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শিল্প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1" y="5800723"/>
            <a:ext cx="136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নির্মান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শিল্প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1276350"/>
            <a:ext cx="2733675" cy="1676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TextBox 20"/>
          <p:cNvSpPr txBox="1"/>
          <p:nvPr/>
        </p:nvSpPr>
        <p:spPr>
          <a:xfrm>
            <a:off x="4267200" y="3137416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সেবা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শিল্প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1680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3581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57200"/>
            <a:ext cx="6858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0" dirty="0" smtClean="0"/>
              <a:t> </a:t>
            </a:r>
            <a:r>
              <a:rPr lang="en-US" sz="12000" dirty="0" err="1" smtClean="0"/>
              <a:t>শিখন</a:t>
            </a:r>
            <a:r>
              <a:rPr lang="en-US" sz="12000" dirty="0" smtClean="0"/>
              <a:t> </a:t>
            </a:r>
            <a:r>
              <a:rPr lang="en-US" sz="12000" dirty="0" err="1" smtClean="0"/>
              <a:t>ফল</a:t>
            </a:r>
            <a:r>
              <a:rPr lang="en-US" sz="12000" dirty="0" smtClean="0"/>
              <a:t> </a:t>
            </a:r>
            <a:endParaRPr lang="en-US" sz="120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107035"/>
            <a:ext cx="5181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শিক্ষার্থীরা</a:t>
            </a:r>
            <a:r>
              <a:rPr lang="en-US" sz="6000" dirty="0" smtClean="0">
                <a:solidFill>
                  <a:srgbClr val="FF0000"/>
                </a:solidFill>
              </a:rPr>
              <a:t> :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2060"/>
                </a:solidFill>
              </a:rPr>
              <a:t>শিল্পের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শ্রেণী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বিভাগ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করতে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পারবে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C00000"/>
                </a:solidFill>
              </a:rPr>
              <a:t>বিভিন্ন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প্রকার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শিল্পের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ব্যাখ্যা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বলতে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লিখতে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পারবে</a:t>
            </a:r>
            <a:endParaRPr lang="en-US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 </a:t>
            </a:r>
            <a:r>
              <a:rPr lang="en-US" dirty="0" err="1" smtClean="0"/>
              <a:t>শিল্পের</a:t>
            </a:r>
            <a:r>
              <a:rPr lang="en-US" dirty="0" smtClean="0"/>
              <a:t> </a:t>
            </a:r>
            <a:r>
              <a:rPr lang="en-US" dirty="0" err="1" smtClean="0"/>
              <a:t>উদাহরণ</a:t>
            </a:r>
            <a:r>
              <a:rPr lang="en-US" dirty="0" smtClean="0"/>
              <a:t> </a:t>
            </a:r>
            <a:r>
              <a:rPr lang="en-US" dirty="0" err="1" smtClean="0"/>
              <a:t>দিতে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42900" y="457200"/>
            <a:ext cx="8496300" cy="5230660"/>
            <a:chOff x="342900" y="457200"/>
            <a:chExt cx="8496300" cy="5230660"/>
          </a:xfrm>
        </p:grpSpPr>
        <p:sp>
          <p:nvSpPr>
            <p:cNvPr id="2" name="Down Arrow Callout 1"/>
            <p:cNvSpPr/>
            <p:nvPr/>
          </p:nvSpPr>
          <p:spPr>
            <a:xfrm>
              <a:off x="2749463" y="457200"/>
              <a:ext cx="3429000" cy="13716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/>
                <a:t>মূল</a:t>
              </a:r>
              <a:r>
                <a:rPr lang="en-US" sz="4800" dirty="0" smtClean="0"/>
                <a:t> </a:t>
              </a:r>
              <a:r>
                <a:rPr lang="en-US" sz="4800" dirty="0" err="1" smtClean="0"/>
                <a:t>আলোচনা</a:t>
              </a:r>
              <a:endParaRPr lang="en-US" sz="4800" dirty="0"/>
            </a:p>
          </p:txBody>
        </p:sp>
        <p:sp>
          <p:nvSpPr>
            <p:cNvPr id="3" name="Down Arrow Callout 2"/>
            <p:cNvSpPr/>
            <p:nvPr/>
          </p:nvSpPr>
          <p:spPr>
            <a:xfrm>
              <a:off x="3886200" y="1981200"/>
              <a:ext cx="1447800" cy="6096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/>
                <a:t>শিল্প</a:t>
              </a:r>
              <a:endParaRPr lang="en-US" sz="32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00200" y="2590800"/>
              <a:ext cx="6324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Callout 5"/>
            <p:cNvSpPr/>
            <p:nvPr/>
          </p:nvSpPr>
          <p:spPr>
            <a:xfrm>
              <a:off x="1600200" y="2667000"/>
              <a:ext cx="1295400" cy="5334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প্রাথমিক</a:t>
              </a:r>
              <a:r>
                <a:rPr lang="en-US" dirty="0" smtClean="0"/>
                <a:t> </a:t>
              </a:r>
              <a:r>
                <a:rPr lang="en-US" dirty="0" err="1" smtClean="0"/>
                <a:t>শিল্প</a:t>
              </a:r>
              <a:endParaRPr lang="en-US" dirty="0"/>
            </a:p>
          </p:txBody>
        </p:sp>
        <p:sp>
          <p:nvSpPr>
            <p:cNvPr id="7" name="Down Arrow Callout 6"/>
            <p:cNvSpPr/>
            <p:nvPr/>
          </p:nvSpPr>
          <p:spPr>
            <a:xfrm>
              <a:off x="6705600" y="2667000"/>
              <a:ext cx="1219200" cy="5334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গৌণ</a:t>
              </a:r>
              <a:r>
                <a:rPr lang="en-US" dirty="0" smtClean="0"/>
                <a:t>  </a:t>
              </a:r>
              <a:r>
                <a:rPr lang="en-US" dirty="0" err="1" smtClean="0"/>
                <a:t>শিল্প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3200400"/>
              <a:ext cx="3505200" cy="95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34210" y="3248026"/>
              <a:ext cx="3534949" cy="836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Callout 13"/>
            <p:cNvSpPr/>
            <p:nvPr/>
          </p:nvSpPr>
          <p:spPr>
            <a:xfrm>
              <a:off x="4934211" y="3581400"/>
              <a:ext cx="1244252" cy="9906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উৎপাদন</a:t>
              </a:r>
              <a:r>
                <a:rPr lang="en-US" dirty="0" smtClean="0"/>
                <a:t> </a:t>
              </a:r>
              <a:r>
                <a:rPr lang="en-US" dirty="0" err="1" smtClean="0"/>
                <a:t>শিল্প</a:t>
              </a:r>
              <a:endParaRPr lang="en-US" dirty="0"/>
            </a:p>
          </p:txBody>
        </p:sp>
        <p:sp>
          <p:nvSpPr>
            <p:cNvPr id="22" name="Up Arrow Callout 21"/>
            <p:cNvSpPr/>
            <p:nvPr/>
          </p:nvSpPr>
          <p:spPr>
            <a:xfrm>
              <a:off x="342900" y="3289828"/>
              <a:ext cx="990600" cy="91440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কৃষি</a:t>
              </a:r>
              <a:r>
                <a:rPr lang="en-US" dirty="0" smtClean="0"/>
                <a:t> </a:t>
              </a:r>
              <a:r>
                <a:rPr lang="en-US" dirty="0" err="1" smtClean="0"/>
                <a:t>শিল্প</a:t>
              </a:r>
              <a:endParaRPr lang="en-US" dirty="0"/>
            </a:p>
          </p:txBody>
        </p:sp>
        <p:sp>
          <p:nvSpPr>
            <p:cNvPr id="24" name="Up Arrow Callout 23"/>
            <p:cNvSpPr/>
            <p:nvPr/>
          </p:nvSpPr>
          <p:spPr>
            <a:xfrm>
              <a:off x="7924800" y="3331629"/>
              <a:ext cx="914400" cy="864101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নিষ্কাশন</a:t>
              </a:r>
              <a:r>
                <a:rPr lang="en-US" dirty="0" smtClean="0"/>
                <a:t> </a:t>
              </a:r>
              <a:r>
                <a:rPr lang="en-US" dirty="0" err="1" smtClean="0"/>
                <a:t>শিল্প</a:t>
              </a:r>
              <a:endParaRPr lang="en-US" dirty="0"/>
            </a:p>
          </p:txBody>
        </p:sp>
        <p:sp>
          <p:nvSpPr>
            <p:cNvPr id="26" name="Up Arrow Callout 25"/>
            <p:cNvSpPr/>
            <p:nvPr/>
          </p:nvSpPr>
          <p:spPr>
            <a:xfrm>
              <a:off x="3812088" y="3299679"/>
              <a:ext cx="914400" cy="91440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নিষ্কাশন</a:t>
              </a:r>
              <a:endParaRPr lang="en-US" dirty="0" smtClean="0"/>
            </a:p>
            <a:p>
              <a:pPr algn="ctr"/>
              <a:r>
                <a:rPr lang="en-US" dirty="0" err="1" smtClean="0"/>
                <a:t>শিল্প</a:t>
              </a:r>
              <a:endParaRPr lang="en-US" dirty="0"/>
            </a:p>
          </p:txBody>
        </p:sp>
        <p:sp>
          <p:nvSpPr>
            <p:cNvPr id="29" name="Up Arrow Callout 28"/>
            <p:cNvSpPr/>
            <p:nvPr/>
          </p:nvSpPr>
          <p:spPr>
            <a:xfrm>
              <a:off x="2058444" y="3299679"/>
              <a:ext cx="914400" cy="91440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প্রজনন</a:t>
              </a:r>
              <a:r>
                <a:rPr lang="en-US" dirty="0" smtClean="0"/>
                <a:t> </a:t>
              </a:r>
              <a:r>
                <a:rPr lang="en-US" dirty="0" err="1" smtClean="0"/>
                <a:t>শিল্প</a:t>
              </a:r>
              <a:endParaRPr lang="en-US" dirty="0"/>
            </a:p>
          </p:txBody>
        </p:sp>
        <p:sp>
          <p:nvSpPr>
            <p:cNvPr id="30" name="Up Arrow Callout 29"/>
            <p:cNvSpPr/>
            <p:nvPr/>
          </p:nvSpPr>
          <p:spPr>
            <a:xfrm>
              <a:off x="6442553" y="3331630"/>
              <a:ext cx="914400" cy="91440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নির্মান</a:t>
              </a:r>
              <a:r>
                <a:rPr lang="en-US" dirty="0" smtClean="0"/>
                <a:t> </a:t>
              </a:r>
              <a:r>
                <a:rPr lang="en-US" dirty="0" err="1" smtClean="0"/>
                <a:t>শিল্প</a:t>
              </a:r>
              <a:endParaRPr lang="en-US" dirty="0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4934211" y="3331630"/>
              <a:ext cx="399789" cy="1735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" y="4610100"/>
              <a:ext cx="8001000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685800" y="4724400"/>
              <a:ext cx="1524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8536488" y="4724400"/>
              <a:ext cx="1524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4550080" y="4724400"/>
              <a:ext cx="207722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2590800" y="4724400"/>
              <a:ext cx="158663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6629400" y="4724400"/>
              <a:ext cx="762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36731" y="5078260"/>
              <a:ext cx="10668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যৌগ</a:t>
              </a:r>
              <a:r>
                <a:rPr lang="en-US" dirty="0" smtClean="0"/>
                <a:t> </a:t>
              </a:r>
              <a:r>
                <a:rPr lang="en-US" dirty="0" err="1" smtClean="0"/>
                <a:t>শিল্প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3108" y="5078260"/>
              <a:ext cx="10668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বিশ্লেষণ</a:t>
              </a:r>
              <a:r>
                <a:rPr lang="en-US" dirty="0" smtClean="0"/>
                <a:t> </a:t>
              </a:r>
              <a:r>
                <a:rPr lang="en-US" dirty="0" err="1" smtClean="0"/>
                <a:t>শিল্প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12088" y="5051120"/>
              <a:ext cx="1598112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প্রক্রিয়াজাতকরণ</a:t>
              </a:r>
              <a:r>
                <a:rPr lang="en-US" dirty="0" smtClean="0"/>
                <a:t> </a:t>
              </a:r>
              <a:r>
                <a:rPr lang="en-US" dirty="0" err="1" smtClean="0"/>
                <a:t>শিল্প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96000" y="5078260"/>
              <a:ext cx="10668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সংযোজন</a:t>
              </a:r>
              <a:r>
                <a:rPr lang="en-US" dirty="0" smtClean="0"/>
                <a:t> </a:t>
              </a:r>
              <a:r>
                <a:rPr lang="en-US" dirty="0" err="1" smtClean="0"/>
                <a:t>শিল্প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772400" y="5029200"/>
              <a:ext cx="10668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সংযুক্ত</a:t>
              </a:r>
              <a:r>
                <a:rPr lang="en-US" dirty="0" smtClean="0"/>
                <a:t> </a:t>
              </a:r>
              <a:r>
                <a:rPr lang="en-US" dirty="0" err="1" smtClean="0"/>
                <a:t>শিল্প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545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971800" y="609600"/>
            <a:ext cx="2057400" cy="990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ব্যাখ্যা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533400" y="1865334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ক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865334"/>
            <a:ext cx="754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প্রাকৃতিক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শিল্প</a:t>
            </a:r>
            <a:r>
              <a:rPr lang="en-US" sz="2400" dirty="0" smtClean="0"/>
              <a:t>: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প্রকৃতি</a:t>
            </a:r>
            <a:r>
              <a:rPr lang="en-US" i="1" dirty="0"/>
              <a:t> </a:t>
            </a:r>
            <a:r>
              <a:rPr lang="en-US" i="1" dirty="0" err="1" smtClean="0"/>
              <a:t>প্রকৃতি</a:t>
            </a:r>
            <a:r>
              <a:rPr lang="en-US" i="1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সম্পদ</a:t>
            </a:r>
            <a:r>
              <a:rPr lang="en-US" dirty="0" smtClean="0"/>
              <a:t> </a:t>
            </a:r>
            <a:r>
              <a:rPr lang="en-US" dirty="0" err="1" smtClean="0"/>
              <a:t>সংগ্রহের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কর্মপ্রচেষ্টা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কর্ম</a:t>
            </a:r>
            <a:r>
              <a:rPr lang="en-US" dirty="0" smtClean="0"/>
              <a:t>  </a:t>
            </a:r>
            <a:r>
              <a:rPr lang="en-US" dirty="0" err="1" smtClean="0"/>
              <a:t>প্রক্রিয়াকে</a:t>
            </a:r>
            <a:r>
              <a:rPr lang="en-US" dirty="0" smtClean="0"/>
              <a:t> </a:t>
            </a:r>
            <a:r>
              <a:rPr lang="en-US" dirty="0" err="1" smtClean="0"/>
              <a:t>প্রাথমিক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  <a:r>
              <a:rPr lang="en-US" dirty="0" err="1" smtClean="0"/>
              <a:t>প্রাথমিক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নিম্নে</a:t>
            </a:r>
            <a:r>
              <a:rPr lang="en-US" dirty="0" smtClean="0"/>
              <a:t> </a:t>
            </a:r>
            <a:r>
              <a:rPr lang="en-US" dirty="0" err="1" smtClean="0"/>
              <a:t>আলোচিত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3922" y="39624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২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533922" y="28956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১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2895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কৃষি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</a:t>
            </a:r>
            <a:r>
              <a:rPr lang="en-US" sz="2800" dirty="0" smtClean="0"/>
              <a:t> :</a:t>
            </a:r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শিল্প</a:t>
            </a:r>
            <a:r>
              <a:rPr lang="en-US" sz="2000" dirty="0" smtClean="0"/>
              <a:t> </a:t>
            </a:r>
            <a:r>
              <a:rPr lang="en-US" sz="2000" dirty="0" err="1" smtClean="0"/>
              <a:t>কৃষি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কাজের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সাথে</a:t>
            </a:r>
            <a:r>
              <a:rPr lang="en-US" sz="2000" dirty="0" smtClean="0"/>
              <a:t> </a:t>
            </a:r>
            <a:r>
              <a:rPr lang="en-US" sz="2000" dirty="0" err="1" smtClean="0"/>
              <a:t>জড়িত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কৃষি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শিল্প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যেমন</a:t>
            </a:r>
            <a:r>
              <a:rPr lang="en-US" sz="2000" dirty="0" smtClean="0"/>
              <a:t>:-</a:t>
            </a:r>
            <a:r>
              <a:rPr lang="en-US" sz="2000" dirty="0" err="1" smtClean="0"/>
              <a:t>ধান,পাট,গম,চা</a:t>
            </a:r>
            <a:r>
              <a:rPr lang="en-US" sz="2000" dirty="0" smtClean="0"/>
              <a:t>, </a:t>
            </a:r>
            <a:r>
              <a:rPr lang="en-US" sz="2000" dirty="0" err="1" smtClean="0"/>
              <a:t>তুলা</a:t>
            </a:r>
            <a:r>
              <a:rPr lang="en-US" sz="2000" dirty="0" smtClean="0"/>
              <a:t>, </a:t>
            </a:r>
            <a:r>
              <a:rPr lang="en-US" sz="2000" dirty="0" err="1" smtClean="0"/>
              <a:t>আখ</a:t>
            </a:r>
            <a:r>
              <a:rPr lang="en-US" sz="2000" dirty="0" smtClean="0"/>
              <a:t>, </a:t>
            </a:r>
            <a:r>
              <a:rPr lang="en-US" sz="2000" dirty="0" err="1" smtClean="0"/>
              <a:t>ডাল</a:t>
            </a:r>
            <a:r>
              <a:rPr lang="en-US" sz="2000" dirty="0" smtClean="0"/>
              <a:t>, </a:t>
            </a:r>
            <a:r>
              <a:rPr lang="en-US" sz="2000" dirty="0" err="1" smtClean="0"/>
              <a:t>ইত্যাদি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3962400"/>
            <a:ext cx="7543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প্রজনন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শিল্প:</a:t>
            </a:r>
            <a:r>
              <a:rPr lang="en-US" dirty="0" err="1" smtClean="0"/>
              <a:t>য়ে</a:t>
            </a:r>
            <a:r>
              <a:rPr lang="en-US" dirty="0" smtClean="0"/>
              <a:t> </a:t>
            </a:r>
            <a:r>
              <a:rPr lang="en-US" dirty="0" err="1" smtClean="0"/>
              <a:t>শিল্পে</a:t>
            </a:r>
            <a:r>
              <a:rPr lang="en-US" dirty="0" smtClean="0"/>
              <a:t> </a:t>
            </a:r>
            <a:r>
              <a:rPr lang="en-US" dirty="0" err="1" smtClean="0"/>
              <a:t>উৎপাদিত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সম্পদ</a:t>
            </a:r>
            <a:r>
              <a:rPr lang="en-US" dirty="0" smtClean="0"/>
              <a:t> </a:t>
            </a:r>
            <a:r>
              <a:rPr lang="en-US" dirty="0" err="1" smtClean="0"/>
              <a:t>পুনরায়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 </a:t>
            </a:r>
            <a:r>
              <a:rPr lang="en-US" dirty="0" err="1" smtClean="0"/>
              <a:t>প্রজনন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  <a:r>
              <a:rPr lang="en-US" dirty="0" err="1" smtClean="0"/>
              <a:t>এতে</a:t>
            </a:r>
            <a:r>
              <a:rPr lang="en-US" dirty="0" smtClean="0"/>
              <a:t> </a:t>
            </a:r>
            <a:r>
              <a:rPr lang="en-US" dirty="0" err="1" smtClean="0"/>
              <a:t>উদ্ভিদ</a:t>
            </a:r>
            <a:r>
              <a:rPr lang="en-US" dirty="0" smtClean="0"/>
              <a:t> ও </a:t>
            </a:r>
            <a:r>
              <a:rPr lang="en-US" dirty="0" err="1" smtClean="0"/>
              <a:t>প্রাণীর</a:t>
            </a:r>
            <a:r>
              <a:rPr lang="en-US" dirty="0" smtClean="0"/>
              <a:t> </a:t>
            </a:r>
            <a:r>
              <a:rPr lang="en-US" dirty="0" err="1" smtClean="0"/>
              <a:t>বংশ</a:t>
            </a:r>
            <a:r>
              <a:rPr lang="en-US" dirty="0" smtClean="0"/>
              <a:t> </a:t>
            </a:r>
            <a:r>
              <a:rPr lang="en-US" dirty="0" err="1" smtClean="0"/>
              <a:t>বিস্তারের</a:t>
            </a:r>
            <a:r>
              <a:rPr lang="en-US" dirty="0" smtClean="0"/>
              <a:t> </a:t>
            </a:r>
            <a:r>
              <a:rPr lang="en-US" dirty="0" err="1" smtClean="0"/>
              <a:t>প্রচেষ্টা</a:t>
            </a:r>
            <a:r>
              <a:rPr lang="en-US" dirty="0" smtClean="0"/>
              <a:t> </a:t>
            </a:r>
            <a:r>
              <a:rPr lang="en-US" dirty="0" err="1" smtClean="0"/>
              <a:t>চালানো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যেমন</a:t>
            </a:r>
            <a:r>
              <a:rPr lang="en-US" dirty="0" smtClean="0"/>
              <a:t>:- </a:t>
            </a:r>
            <a:r>
              <a:rPr lang="en-US" dirty="0" err="1" smtClean="0"/>
              <a:t>হ্যাচারি,নার্সারি,ডেইরি</a:t>
            </a:r>
            <a:r>
              <a:rPr lang="en-US" dirty="0" smtClean="0"/>
              <a:t> </a:t>
            </a:r>
            <a:r>
              <a:rPr lang="en-US" dirty="0" err="1" smtClean="0"/>
              <a:t>ফার্ম,পশুপালন,হাঁস-মুরগির</a:t>
            </a:r>
            <a:r>
              <a:rPr lang="en-US" dirty="0" smtClean="0"/>
              <a:t> </a:t>
            </a:r>
            <a:r>
              <a:rPr lang="en-US" dirty="0" err="1" smtClean="0"/>
              <a:t>খামার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। 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582460" y="5422013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৩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5422013"/>
            <a:ext cx="754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নিষ্কাশন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শিল্প</a:t>
            </a:r>
            <a:r>
              <a:rPr lang="en-US" sz="3200" dirty="0" smtClean="0"/>
              <a:t> :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প্রক্রিয়ায়</a:t>
            </a:r>
            <a:r>
              <a:rPr lang="en-US" dirty="0" smtClean="0"/>
              <a:t> </a:t>
            </a:r>
            <a:r>
              <a:rPr lang="en-US" dirty="0" err="1" smtClean="0"/>
              <a:t>প্রাকৃতিক</a:t>
            </a:r>
            <a:r>
              <a:rPr lang="en-US" dirty="0" smtClean="0"/>
              <a:t> </a:t>
            </a:r>
            <a:r>
              <a:rPr lang="en-US" dirty="0" err="1" smtClean="0"/>
              <a:t>সম্পদ</a:t>
            </a:r>
            <a:r>
              <a:rPr lang="en-US" dirty="0" smtClean="0"/>
              <a:t> </a:t>
            </a:r>
            <a:r>
              <a:rPr lang="en-US" dirty="0" err="1" smtClean="0"/>
              <a:t>আহরণ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উত্তোলন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নিষ্কাশন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বলে।যেমন</a:t>
            </a:r>
            <a:r>
              <a:rPr lang="en-US" dirty="0" smtClean="0"/>
              <a:t>:-</a:t>
            </a:r>
            <a:r>
              <a:rPr lang="en-US" dirty="0" err="1" smtClean="0"/>
              <a:t>খনি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তেল,গ্যাস,কয়লা,লৌহ</a:t>
            </a:r>
            <a:r>
              <a:rPr lang="en-US" dirty="0" smtClean="0"/>
              <a:t> </a:t>
            </a:r>
            <a:r>
              <a:rPr lang="en-US" dirty="0" err="1" smtClean="0"/>
              <a:t>উত্তোলন,বন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কাঠ</a:t>
            </a:r>
            <a:r>
              <a:rPr lang="en-US" dirty="0" smtClean="0"/>
              <a:t> </a:t>
            </a:r>
            <a:r>
              <a:rPr lang="en-US" dirty="0" err="1" smtClean="0"/>
              <a:t>সংগ্রহ,পাহাড়</a:t>
            </a:r>
            <a:r>
              <a:rPr lang="en-US" dirty="0" smtClean="0"/>
              <a:t> </a:t>
            </a:r>
            <a:r>
              <a:rPr lang="en-US" dirty="0" err="1" smtClean="0"/>
              <a:t>কেটে</a:t>
            </a:r>
            <a:r>
              <a:rPr lang="en-US" dirty="0" smtClean="0"/>
              <a:t> </a:t>
            </a:r>
            <a:r>
              <a:rPr lang="en-US" dirty="0" err="1" smtClean="0"/>
              <a:t>পাথর</a:t>
            </a:r>
            <a:r>
              <a:rPr lang="en-US" dirty="0" smtClean="0"/>
              <a:t> </a:t>
            </a:r>
            <a:r>
              <a:rPr lang="en-US" dirty="0" err="1" smtClean="0"/>
              <a:t>উত্তোলন,লবন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07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 animBg="1"/>
      <p:bldP spid="8" grpId="0" animBg="1"/>
      <p:bldP spid="10" grpId="0"/>
      <p:bldP spid="12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8216" y="685800"/>
            <a:ext cx="7162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গৌন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শিল্প:</a:t>
            </a:r>
            <a:r>
              <a:rPr lang="en-US" dirty="0" err="1" smtClean="0"/>
              <a:t>প্রাথমিক</a:t>
            </a:r>
            <a:r>
              <a:rPr lang="en-US" dirty="0" smtClean="0"/>
              <a:t> </a:t>
            </a:r>
            <a:r>
              <a:rPr lang="en-US" dirty="0" err="1" smtClean="0"/>
              <a:t>শিল্পজাত</a:t>
            </a:r>
            <a:r>
              <a:rPr lang="en-US" dirty="0" smtClean="0"/>
              <a:t> </a:t>
            </a:r>
            <a:r>
              <a:rPr lang="en-US" dirty="0" err="1" smtClean="0"/>
              <a:t>পণ্যদ্রবের</a:t>
            </a:r>
            <a:r>
              <a:rPr lang="en-US" dirty="0" smtClean="0"/>
              <a:t> </a:t>
            </a:r>
            <a:r>
              <a:rPr lang="en-US" dirty="0" err="1" smtClean="0"/>
              <a:t>ভিত্তিতে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গড়ে</a:t>
            </a:r>
            <a:r>
              <a:rPr lang="en-US" dirty="0" smtClean="0"/>
              <a:t> </a:t>
            </a:r>
            <a:r>
              <a:rPr lang="en-US" dirty="0" err="1" smtClean="0"/>
              <a:t>ওঠে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গৌন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বলে।শিল্প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প্রাপ্ত</a:t>
            </a:r>
            <a:r>
              <a:rPr lang="en-US" dirty="0" smtClean="0"/>
              <a:t> </a:t>
            </a:r>
            <a:r>
              <a:rPr lang="en-US" dirty="0" err="1" smtClean="0"/>
              <a:t>সম্পদের</a:t>
            </a:r>
            <a:r>
              <a:rPr lang="en-US" dirty="0" smtClean="0"/>
              <a:t> </a:t>
            </a:r>
            <a:r>
              <a:rPr lang="en-US" dirty="0" err="1" smtClean="0"/>
              <a:t>রূপগত</a:t>
            </a:r>
            <a:r>
              <a:rPr lang="en-US" dirty="0" smtClean="0"/>
              <a:t> </a:t>
            </a:r>
            <a:r>
              <a:rPr lang="en-US" dirty="0" err="1" smtClean="0"/>
              <a:t>উপযোগ</a:t>
            </a:r>
            <a:r>
              <a:rPr lang="en-US" dirty="0" smtClean="0"/>
              <a:t> </a:t>
            </a:r>
            <a:r>
              <a:rPr lang="en-US" dirty="0" err="1" smtClean="0"/>
              <a:t>সৃষ্টি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পুনরায়</a:t>
            </a:r>
            <a:r>
              <a:rPr lang="en-US" dirty="0" smtClean="0"/>
              <a:t> </a:t>
            </a:r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পণ্যদ্রব্র</a:t>
            </a:r>
            <a:r>
              <a:rPr lang="en-US" dirty="0" smtClean="0"/>
              <a:t> </a:t>
            </a:r>
            <a:r>
              <a:rPr lang="en-US" dirty="0" err="1" smtClean="0"/>
              <a:t>সৃষ্টি</a:t>
            </a:r>
            <a:r>
              <a:rPr lang="en-US" dirty="0" smtClean="0"/>
              <a:t> এ </a:t>
            </a:r>
            <a:r>
              <a:rPr lang="en-US" dirty="0" err="1" smtClean="0"/>
              <a:t>শিল্পের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। </a:t>
            </a:r>
          </a:p>
          <a:p>
            <a:r>
              <a:rPr lang="en-US" dirty="0" err="1" smtClean="0"/>
              <a:t>গৌণ</a:t>
            </a:r>
            <a:r>
              <a:rPr lang="en-US" dirty="0" smtClean="0"/>
              <a:t> </a:t>
            </a:r>
            <a:r>
              <a:rPr lang="en-US" dirty="0" err="1" smtClean="0"/>
              <a:t>শিল্পের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 </a:t>
            </a:r>
            <a:r>
              <a:rPr lang="en-US" dirty="0" err="1" smtClean="0"/>
              <a:t>নিচেয়</a:t>
            </a:r>
            <a:r>
              <a:rPr lang="en-US" dirty="0" smtClean="0"/>
              <a:t> </a:t>
            </a:r>
            <a:r>
              <a:rPr lang="en-US" dirty="0" err="1" smtClean="0"/>
              <a:t>আলোচনা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742950" y="2129425"/>
            <a:ext cx="419100" cy="464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১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48216" y="2209801"/>
            <a:ext cx="7162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উৎপাদন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শিল্প:</a:t>
            </a:r>
            <a:r>
              <a:rPr lang="en-US" dirty="0" err="1" smtClean="0"/>
              <a:t>শ্রম</a:t>
            </a:r>
            <a:r>
              <a:rPr lang="en-US" dirty="0" smtClean="0"/>
              <a:t> ও </a:t>
            </a:r>
            <a:r>
              <a:rPr lang="en-US" dirty="0" err="1" smtClean="0"/>
              <a:t>যন্ত্রপাতি</a:t>
            </a:r>
            <a:r>
              <a:rPr lang="en-US" dirty="0" smtClean="0"/>
              <a:t> </a:t>
            </a:r>
            <a:r>
              <a:rPr lang="en-US" dirty="0" err="1" smtClean="0"/>
              <a:t>ব্যবহারের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কাঁচামালকে</a:t>
            </a:r>
            <a:r>
              <a:rPr lang="en-US" dirty="0" smtClean="0"/>
              <a:t> </a:t>
            </a:r>
            <a:r>
              <a:rPr lang="en-US" dirty="0" err="1" smtClean="0"/>
              <a:t>ভোগ্যপণ্য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চূড়ান্ত</a:t>
            </a:r>
            <a:r>
              <a:rPr lang="en-US" dirty="0" smtClean="0"/>
              <a:t> </a:t>
            </a:r>
            <a:r>
              <a:rPr lang="en-US" dirty="0" err="1" smtClean="0"/>
              <a:t>পণ্যে</a:t>
            </a:r>
            <a:r>
              <a:rPr lang="en-US" dirty="0" smtClean="0"/>
              <a:t> </a:t>
            </a:r>
            <a:r>
              <a:rPr lang="en-US" dirty="0" err="1" smtClean="0"/>
              <a:t>রূপান্তর</a:t>
            </a:r>
            <a:r>
              <a:rPr lang="en-US" dirty="0" smtClean="0"/>
              <a:t> </a:t>
            </a:r>
            <a:r>
              <a:rPr lang="en-US" dirty="0" err="1" smtClean="0"/>
              <a:t>করার</a:t>
            </a:r>
            <a:r>
              <a:rPr lang="en-US" dirty="0" smtClean="0"/>
              <a:t> </a:t>
            </a:r>
            <a:r>
              <a:rPr lang="en-US" dirty="0" err="1" smtClean="0"/>
              <a:t>প্রক্রিয়াকে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প্রস্তুত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বলে।যেমন</a:t>
            </a:r>
            <a:r>
              <a:rPr lang="en-US" dirty="0" smtClean="0"/>
              <a:t>: </a:t>
            </a:r>
            <a:r>
              <a:rPr lang="en-US" dirty="0" err="1" smtClean="0"/>
              <a:t>কার্পাস</a:t>
            </a:r>
            <a:r>
              <a:rPr lang="en-US" dirty="0" smtClean="0"/>
              <a:t> ও </a:t>
            </a:r>
            <a:r>
              <a:rPr lang="en-US" dirty="0" err="1" smtClean="0"/>
              <a:t>বয়ন</a:t>
            </a:r>
            <a:r>
              <a:rPr lang="en-US" dirty="0" smtClean="0"/>
              <a:t> </a:t>
            </a:r>
            <a:r>
              <a:rPr lang="en-US" dirty="0" err="1" smtClean="0"/>
              <a:t>শিল্প,ঔষধ</a:t>
            </a:r>
            <a:r>
              <a:rPr lang="en-US" dirty="0" smtClean="0"/>
              <a:t> </a:t>
            </a:r>
            <a:r>
              <a:rPr lang="en-US" dirty="0" err="1" smtClean="0"/>
              <a:t>শিল্প,লৌহ</a:t>
            </a:r>
            <a:r>
              <a:rPr lang="en-US" dirty="0" smtClean="0"/>
              <a:t> ও </a:t>
            </a:r>
            <a:r>
              <a:rPr lang="en-US" dirty="0" err="1" smtClean="0"/>
              <a:t>ইস্পাত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।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1219200" y="3424857"/>
            <a:ext cx="588462" cy="445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3464011"/>
            <a:ext cx="69822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বিশ্লেষণ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শিল্প:</a:t>
            </a:r>
            <a:r>
              <a:rPr lang="en-US" dirty="0" err="1" smtClean="0"/>
              <a:t>একই</a:t>
            </a:r>
            <a:r>
              <a:rPr lang="en-US" dirty="0" smtClean="0"/>
              <a:t> </a:t>
            </a:r>
            <a:r>
              <a:rPr lang="en-US" dirty="0" err="1" smtClean="0"/>
              <a:t>পদার্থ</a:t>
            </a:r>
            <a:r>
              <a:rPr lang="en-US" dirty="0" smtClean="0"/>
              <a:t> </a:t>
            </a:r>
            <a:r>
              <a:rPr lang="en-US" dirty="0" err="1" smtClean="0"/>
              <a:t>বিশ্লেষনের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সামগ্রী</a:t>
            </a:r>
            <a:r>
              <a:rPr lang="en-US" dirty="0" smtClean="0"/>
              <a:t> </a:t>
            </a:r>
            <a:r>
              <a:rPr lang="en-US" dirty="0" err="1" smtClean="0"/>
              <a:t>তৈরী</a:t>
            </a:r>
            <a:r>
              <a:rPr lang="en-US" dirty="0" smtClean="0"/>
              <a:t> </a:t>
            </a:r>
            <a:r>
              <a:rPr lang="en-US" dirty="0" err="1" smtClean="0"/>
              <a:t>করার</a:t>
            </a:r>
            <a:r>
              <a:rPr lang="en-US" dirty="0" smtClean="0"/>
              <a:t> </a:t>
            </a:r>
            <a:r>
              <a:rPr lang="en-US" dirty="0" err="1" smtClean="0"/>
              <a:t>কাজকে</a:t>
            </a:r>
            <a:r>
              <a:rPr lang="en-US" dirty="0" smtClean="0"/>
              <a:t> </a:t>
            </a:r>
            <a:r>
              <a:rPr lang="en-US" dirty="0" err="1" smtClean="0"/>
              <a:t>বিশ্লেষণ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  <a:r>
              <a:rPr lang="en-US" dirty="0" err="1" smtClean="0"/>
              <a:t>যেমন</a:t>
            </a:r>
            <a:r>
              <a:rPr lang="en-US" dirty="0" smtClean="0"/>
              <a:t>:-</a:t>
            </a:r>
            <a:r>
              <a:rPr lang="en-US" dirty="0" err="1" smtClean="0"/>
              <a:t>থনিজ</a:t>
            </a:r>
            <a:r>
              <a:rPr lang="en-US" dirty="0" smtClean="0"/>
              <a:t> </a:t>
            </a:r>
            <a:r>
              <a:rPr lang="en-US" dirty="0" err="1" smtClean="0"/>
              <a:t>তেলকে</a:t>
            </a:r>
            <a:r>
              <a:rPr lang="en-US" dirty="0" smtClean="0"/>
              <a:t> </a:t>
            </a:r>
            <a:r>
              <a:rPr lang="en-US" dirty="0" err="1" smtClean="0"/>
              <a:t>পরিশোধনের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কেরোসিন,ডিজেল</a:t>
            </a:r>
            <a:r>
              <a:rPr lang="en-US" dirty="0" smtClean="0"/>
              <a:t>, </a:t>
            </a:r>
            <a:r>
              <a:rPr lang="en-US" dirty="0" err="1" smtClean="0"/>
              <a:t>অকটেন,পেট্রল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 </a:t>
            </a:r>
            <a:r>
              <a:rPr lang="en-US" dirty="0" err="1" smtClean="0"/>
              <a:t>প্রস্তুত</a:t>
            </a:r>
            <a:r>
              <a:rPr lang="en-US" dirty="0" smtClean="0"/>
              <a:t> </a:t>
            </a:r>
            <a:r>
              <a:rPr lang="en-US" dirty="0" err="1" smtClean="0"/>
              <a:t>করার</a:t>
            </a:r>
            <a:r>
              <a:rPr lang="en-US" dirty="0" smtClean="0"/>
              <a:t> </a:t>
            </a:r>
            <a:r>
              <a:rPr lang="en-US" dirty="0" err="1" smtClean="0"/>
              <a:t>প্রক্রিয়া</a:t>
            </a:r>
            <a:r>
              <a:rPr lang="en-US" dirty="0" smtClean="0"/>
              <a:t> এ </a:t>
            </a:r>
            <a:r>
              <a:rPr lang="en-US" dirty="0" err="1" smtClean="0"/>
              <a:t>শিল্পের</a:t>
            </a:r>
            <a:r>
              <a:rPr lang="en-US" dirty="0" smtClean="0"/>
              <a:t> </a:t>
            </a:r>
            <a:r>
              <a:rPr lang="en-US" dirty="0" err="1" smtClean="0"/>
              <a:t>আওতাভূক্ত</a:t>
            </a:r>
            <a:r>
              <a:rPr lang="en-US" dirty="0" smtClean="0"/>
              <a:t>।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219200" y="4664934"/>
            <a:ext cx="609600" cy="445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ii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" y="4664934"/>
            <a:ext cx="6982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যৌগিক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শিল্প:</a:t>
            </a:r>
            <a:r>
              <a:rPr lang="en-US" dirty="0" err="1" smtClean="0"/>
              <a:t>পৃথক</a:t>
            </a:r>
            <a:r>
              <a:rPr lang="en-US" dirty="0" smtClean="0"/>
              <a:t> </a:t>
            </a:r>
            <a:r>
              <a:rPr lang="en-US" dirty="0" err="1" smtClean="0"/>
              <a:t>পৃথক</a:t>
            </a:r>
            <a:r>
              <a:rPr lang="en-US" dirty="0" smtClean="0"/>
              <a:t> </a:t>
            </a:r>
            <a:r>
              <a:rPr lang="en-US" dirty="0" err="1" smtClean="0"/>
              <a:t>পদার্থের</a:t>
            </a:r>
            <a:r>
              <a:rPr lang="en-US" dirty="0" smtClean="0"/>
              <a:t> </a:t>
            </a:r>
            <a:r>
              <a:rPr lang="en-US" dirty="0" err="1" smtClean="0"/>
              <a:t>সংমিশ্রণে</a:t>
            </a:r>
            <a:r>
              <a:rPr lang="en-US" dirty="0" smtClean="0"/>
              <a:t> </a:t>
            </a:r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পণ্যদ্রব্য</a:t>
            </a:r>
            <a:r>
              <a:rPr lang="en-US" dirty="0" smtClean="0"/>
              <a:t> </a:t>
            </a:r>
            <a:r>
              <a:rPr lang="en-US" dirty="0" err="1" smtClean="0"/>
              <a:t>তৈরীর</a:t>
            </a:r>
            <a:r>
              <a:rPr lang="en-US" dirty="0" smtClean="0"/>
              <a:t> </a:t>
            </a:r>
            <a:r>
              <a:rPr lang="en-US" dirty="0" err="1" smtClean="0"/>
              <a:t>প্রক্রিয়াকে</a:t>
            </a:r>
            <a:r>
              <a:rPr lang="en-US" dirty="0" smtClean="0"/>
              <a:t> </a:t>
            </a:r>
            <a:r>
              <a:rPr lang="en-US" dirty="0" err="1" smtClean="0"/>
              <a:t>যৌগিক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বলে।যেমন</a:t>
            </a:r>
            <a:r>
              <a:rPr lang="en-US" dirty="0" smtClean="0"/>
              <a:t>:- </a:t>
            </a:r>
            <a:r>
              <a:rPr lang="en-US" dirty="0" err="1" smtClean="0"/>
              <a:t>চর্বির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ক্ষার</a:t>
            </a:r>
            <a:r>
              <a:rPr lang="en-US" dirty="0" smtClean="0"/>
              <a:t> </a:t>
            </a:r>
            <a:r>
              <a:rPr lang="en-US" dirty="0" err="1" smtClean="0"/>
              <a:t>মিশিয়ে</a:t>
            </a:r>
            <a:r>
              <a:rPr lang="en-US" dirty="0" smtClean="0"/>
              <a:t> </a:t>
            </a:r>
            <a:r>
              <a:rPr lang="en-US" dirty="0" err="1" smtClean="0"/>
              <a:t>সাবান</a:t>
            </a:r>
            <a:r>
              <a:rPr lang="en-US" dirty="0" smtClean="0"/>
              <a:t> </a:t>
            </a:r>
            <a:r>
              <a:rPr lang="en-US" dirty="0" err="1" smtClean="0"/>
              <a:t>তৈরী</a:t>
            </a:r>
            <a:r>
              <a:rPr lang="en-US" dirty="0" smtClean="0"/>
              <a:t> </a:t>
            </a:r>
            <a:r>
              <a:rPr lang="en-US" dirty="0" err="1" smtClean="0"/>
              <a:t>সোডিয়াম</a:t>
            </a:r>
            <a:r>
              <a:rPr lang="en-US" dirty="0" smtClean="0"/>
              <a:t> ও </a:t>
            </a:r>
            <a:r>
              <a:rPr lang="en-US" dirty="0" err="1" smtClean="0"/>
              <a:t>ক্লোরিন</a:t>
            </a:r>
            <a:r>
              <a:rPr lang="en-US" dirty="0" smtClean="0"/>
              <a:t> </a:t>
            </a:r>
            <a:r>
              <a:rPr lang="en-US" dirty="0" err="1" smtClean="0"/>
              <a:t>মিশিয়ে</a:t>
            </a:r>
            <a:r>
              <a:rPr lang="en-US" dirty="0" smtClean="0"/>
              <a:t> </a:t>
            </a:r>
            <a:r>
              <a:rPr lang="en-US" dirty="0" err="1" smtClean="0"/>
              <a:t>লবণ</a:t>
            </a:r>
            <a:r>
              <a:rPr lang="en-US" dirty="0" smtClean="0"/>
              <a:t> </a:t>
            </a:r>
            <a:r>
              <a:rPr lang="en-US" dirty="0" err="1" smtClean="0"/>
              <a:t>তৈরী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।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9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9" grpId="0" animBg="1"/>
      <p:bldP spid="11" grpId="0"/>
      <p:bldP spid="13" grpId="0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1680</TotalTime>
  <Words>535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RUSTOM</cp:lastModifiedBy>
  <cp:revision>155</cp:revision>
  <dcterms:created xsi:type="dcterms:W3CDTF">2006-08-16T00:00:00Z</dcterms:created>
  <dcterms:modified xsi:type="dcterms:W3CDTF">2020-09-30T17:17:05Z</dcterms:modified>
</cp:coreProperties>
</file>