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7" r:id="rId4"/>
    <p:sldId id="258" r:id="rId5"/>
    <p:sldId id="302" r:id="rId6"/>
    <p:sldId id="301" r:id="rId7"/>
    <p:sldId id="303" r:id="rId8"/>
    <p:sldId id="304" r:id="rId9"/>
    <p:sldId id="305" r:id="rId10"/>
    <p:sldId id="306" r:id="rId11"/>
    <p:sldId id="259" r:id="rId12"/>
    <p:sldId id="299" r:id="rId13"/>
    <p:sldId id="285" r:id="rId14"/>
    <p:sldId id="282" r:id="rId15"/>
    <p:sldId id="260" r:id="rId16"/>
    <p:sldId id="288" r:id="rId17"/>
    <p:sldId id="261" r:id="rId18"/>
    <p:sldId id="294" r:id="rId19"/>
    <p:sldId id="281" r:id="rId20"/>
    <p:sldId id="291" r:id="rId21"/>
    <p:sldId id="280" r:id="rId22"/>
    <p:sldId id="300" r:id="rId23"/>
    <p:sldId id="262" r:id="rId24"/>
    <p:sldId id="286" r:id="rId25"/>
    <p:sldId id="293" r:id="rId26"/>
    <p:sldId id="295" r:id="rId27"/>
    <p:sldId id="283" r:id="rId28"/>
    <p:sldId id="290" r:id="rId29"/>
    <p:sldId id="292" r:id="rId30"/>
    <p:sldId id="284" r:id="rId31"/>
    <p:sldId id="296" r:id="rId32"/>
    <p:sldId id="298" r:id="rId33"/>
    <p:sldId id="263" r:id="rId34"/>
    <p:sldId id="264" r:id="rId35"/>
    <p:sldId id="265" r:id="rId36"/>
    <p:sldId id="266" r:id="rId37"/>
    <p:sldId id="267" r:id="rId38"/>
    <p:sldId id="27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ers_03.gif"/>
          <p:cNvPicPr>
            <a:picLocks noChangeAspect="1"/>
          </p:cNvPicPr>
          <p:nvPr/>
        </p:nvPicPr>
        <p:blipFill>
          <a:blip r:embed="rId2" cstate="print"/>
          <a:stretch>
            <a:fillRect/>
          </a:stretch>
        </p:blipFill>
        <p:spPr>
          <a:xfrm>
            <a:off x="304800" y="228600"/>
            <a:ext cx="8458199" cy="6324600"/>
          </a:xfrm>
          <a:prstGeom prst="rect">
            <a:avLst/>
          </a:prstGeom>
        </p:spPr>
      </p:pic>
      <p:sp>
        <p:nvSpPr>
          <p:cNvPr id="3" name="TextBox 2"/>
          <p:cNvSpPr txBox="1"/>
          <p:nvPr/>
        </p:nvSpPr>
        <p:spPr>
          <a:xfrm>
            <a:off x="228600" y="6172200"/>
            <a:ext cx="8382000" cy="584775"/>
          </a:xfrm>
          <a:prstGeom prst="rect">
            <a:avLst/>
          </a:prstGeom>
          <a:solidFill>
            <a:srgbClr val="00B050"/>
          </a:solidFill>
        </p:spPr>
        <p:txBody>
          <a:bodyPr wrap="square" rtlCol="0">
            <a:spAutoFit/>
          </a:bodyPr>
          <a:lstStyle/>
          <a:p>
            <a:r>
              <a:rPr lang="en-US" sz="3200" dirty="0" smtClean="0"/>
              <a:t>Welcome to </a:t>
            </a:r>
            <a:r>
              <a:rPr lang="en-US" sz="3200" dirty="0" err="1" smtClean="0"/>
              <a:t>Chuadanga</a:t>
            </a:r>
            <a:r>
              <a:rPr lang="en-US" sz="3200" dirty="0" smtClean="0"/>
              <a:t> </a:t>
            </a:r>
            <a:r>
              <a:rPr lang="en-US" sz="3200" dirty="0" err="1" smtClean="0"/>
              <a:t>Krishnanagor</a:t>
            </a:r>
            <a:r>
              <a:rPr lang="en-US" sz="3200" dirty="0" smtClean="0"/>
              <a:t> high School</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ex.jpg"/>
          <p:cNvPicPr>
            <a:picLocks noChangeAspect="1"/>
          </p:cNvPicPr>
          <p:nvPr/>
        </p:nvPicPr>
        <p:blipFill>
          <a:blip r:embed="rId2" cstate="print"/>
          <a:stretch>
            <a:fillRect/>
          </a:stretch>
        </p:blipFill>
        <p:spPr>
          <a:xfrm>
            <a:off x="0" y="0"/>
            <a:ext cx="9143999" cy="6858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9489"/>
            <a:ext cx="9144000" cy="5632311"/>
          </a:xfrm>
          <a:prstGeom prst="rect">
            <a:avLst/>
          </a:prstGeom>
          <a:solidFill>
            <a:schemeClr val="accent2">
              <a:lumMod val="40000"/>
              <a:lumOff val="60000"/>
            </a:schemeClr>
          </a:solidFill>
          <a:ln w="76200">
            <a:solidFill>
              <a:srgbClr val="00B050"/>
            </a:solidFill>
          </a:ln>
        </p:spPr>
        <p:txBody>
          <a:bodyPr wrap="square">
            <a:spAutoFit/>
          </a:bodyPr>
          <a:lstStyle/>
          <a:p>
            <a:pPr algn="just"/>
            <a:r>
              <a:rPr lang="en-US" sz="3600" dirty="0" smtClean="0"/>
              <a:t>‘</a:t>
            </a:r>
            <a:r>
              <a:rPr lang="en-US" sz="3600" dirty="0" err="1" smtClean="0"/>
              <a:t>Pahela</a:t>
            </a:r>
            <a:r>
              <a:rPr lang="en-US" sz="3600" dirty="0" smtClean="0"/>
              <a:t> </a:t>
            </a:r>
            <a:r>
              <a:rPr lang="en-US" sz="3600" dirty="0" err="1" smtClean="0"/>
              <a:t>Boishakh</a:t>
            </a:r>
            <a:r>
              <a:rPr lang="en-US" sz="3600" dirty="0" smtClean="0"/>
              <a:t>’ is the first day of </a:t>
            </a:r>
            <a:r>
              <a:rPr lang="en-US" sz="3600" dirty="0" err="1" smtClean="0"/>
              <a:t>Bangla</a:t>
            </a:r>
            <a:r>
              <a:rPr lang="en-US" sz="3600" dirty="0" smtClean="0"/>
              <a:t> new year. The day is a public </a:t>
            </a:r>
            <a:r>
              <a:rPr lang="en-US" sz="3600" dirty="0" smtClean="0"/>
              <a:t>holiday . This </a:t>
            </a:r>
            <a:r>
              <a:rPr lang="en-US" sz="3600" dirty="0" smtClean="0"/>
              <a:t>day has a special significance for us as it forms a part of </a:t>
            </a:r>
            <a:r>
              <a:rPr lang="en-US" sz="3600" dirty="0" err="1" smtClean="0"/>
              <a:t>Bangalee</a:t>
            </a:r>
            <a:r>
              <a:rPr lang="en-US" sz="3600" dirty="0" smtClean="0"/>
              <a:t> culture and tradition. People from all walks of life, irrespective of their ethnic identity or religious beliefs, celebrate the day with traditional festivities. On this day, the whole of Bangladesh is in a festive mood. The day inspires people to start life with renewed hopes and inspirations.</a:t>
            </a:r>
            <a:endParaRPr lang="en-US" sz="3600" dirty="0"/>
          </a:p>
        </p:txBody>
      </p:sp>
      <p:sp>
        <p:nvSpPr>
          <p:cNvPr id="3" name="TextBox 2"/>
          <p:cNvSpPr txBox="1"/>
          <p:nvPr/>
        </p:nvSpPr>
        <p:spPr>
          <a:xfrm>
            <a:off x="2667000" y="206514"/>
            <a:ext cx="2895600" cy="707886"/>
          </a:xfrm>
          <a:prstGeom prst="rect">
            <a:avLst/>
          </a:prstGeom>
          <a:solidFill>
            <a:srgbClr val="92D050"/>
          </a:solidFill>
          <a:ln w="76200">
            <a:solidFill>
              <a:srgbClr val="7030A0"/>
            </a:solidFill>
          </a:ln>
        </p:spPr>
        <p:txBody>
          <a:bodyPr wrap="square" rtlCol="0">
            <a:spAutoFit/>
          </a:bodyPr>
          <a:lstStyle/>
          <a:p>
            <a:r>
              <a:rPr lang="en-US" sz="4000" dirty="0" smtClean="0"/>
              <a:t>Reading Test</a:t>
            </a: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533400" y="304800"/>
            <a:ext cx="3962400" cy="6096000"/>
          </a:xfrm>
          <a:prstGeom prst="flowChartAlternateProcess">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Alternate Process 2"/>
          <p:cNvSpPr/>
          <p:nvPr/>
        </p:nvSpPr>
        <p:spPr>
          <a:xfrm>
            <a:off x="4724400" y="228600"/>
            <a:ext cx="4038600" cy="6172200"/>
          </a:xfrm>
          <a:prstGeom prst="flowChartAlternateProcess">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strVal val="#ppt_w*2.5"/>
                                          </p:val>
                                        </p:tav>
                                        <p:tav tm="100000">
                                          <p:val>
                                            <p:strVal val="#ppt_w"/>
                                          </p:val>
                                        </p:tav>
                                      </p:tavLst>
                                    </p:anim>
                                    <p:anim calcmode="lin" valueType="num">
                                      <p:cBhvr>
                                        <p:cTn id="13" dur="2000" fill="hold"/>
                                        <p:tgtEl>
                                          <p:spTgt spid="3"/>
                                        </p:tgtEl>
                                        <p:attrNameLst>
                                          <p:attrName>ppt_h</p:attrName>
                                        </p:attrNameLst>
                                      </p:cBhvr>
                                      <p:tavLst>
                                        <p:tav tm="0">
                                          <p:val>
                                            <p:strVal val="#ppt_h*0.01"/>
                                          </p:val>
                                        </p:tav>
                                        <p:tav tm="100000">
                                          <p:val>
                                            <p:strVal val="#ppt_h"/>
                                          </p:val>
                                        </p:tav>
                                      </p:tavLst>
                                    </p:anim>
                                    <p:anim calcmode="lin" valueType="num">
                                      <p:cBhvr>
                                        <p:cTn id="14" dur="2000" fill="hold"/>
                                        <p:tgtEl>
                                          <p:spTgt spid="3"/>
                                        </p:tgtEl>
                                        <p:attrNameLst>
                                          <p:attrName>ppt_x</p:attrName>
                                        </p:attrNameLst>
                                      </p:cBhvr>
                                      <p:tavLst>
                                        <p:tav tm="0">
                                          <p:val>
                                            <p:strVal val="#ppt_x"/>
                                          </p:val>
                                        </p:tav>
                                        <p:tav tm="100000">
                                          <p:val>
                                            <p:strVal val="#ppt_x"/>
                                          </p:val>
                                        </p:tav>
                                      </p:tavLst>
                                    </p:anim>
                                    <p:anim calcmode="lin" valueType="num">
                                      <p:cBhvr>
                                        <p:cTn id="15" dur="2000" fill="hold"/>
                                        <p:tgtEl>
                                          <p:spTgt spid="3"/>
                                        </p:tgtEl>
                                        <p:attrNameLst>
                                          <p:attrName>ppt_y</p:attrName>
                                        </p:attrNameLst>
                                      </p:cBhvr>
                                      <p:tavLst>
                                        <p:tav tm="0">
                                          <p:val>
                                            <p:strVal val="#ppt_h+1"/>
                                          </p:val>
                                        </p:tav>
                                        <p:tav tm="100000">
                                          <p:val>
                                            <p:strVal val="#ppt_y"/>
                                          </p:val>
                                        </p:tav>
                                      </p:tavLst>
                                    </p:anim>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weets3-1586877058.jpg"/>
          <p:cNvPicPr>
            <a:picLocks noChangeAspect="1"/>
          </p:cNvPicPr>
          <p:nvPr/>
        </p:nvPicPr>
        <p:blipFill>
          <a:blip r:embed="rId2" cstate="print"/>
          <a:stretch>
            <a:fillRect/>
          </a:stretch>
        </p:blipFill>
        <p:spPr>
          <a:xfrm>
            <a:off x="0" y="0"/>
            <a:ext cx="9144000" cy="6857999"/>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wnload.jpg"/>
          <p:cNvPicPr>
            <a:picLocks noChangeAspect="1"/>
          </p:cNvPicPr>
          <p:nvPr/>
        </p:nvPicPr>
        <p:blipFill>
          <a:blip r:embed="rId2" cstate="print"/>
          <a:stretch>
            <a:fillRect/>
          </a:stretch>
        </p:blipFill>
        <p:spPr>
          <a:xfrm>
            <a:off x="0" y="0"/>
            <a:ext cx="9144000" cy="6857999"/>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43000"/>
            <a:ext cx="8839200" cy="4524315"/>
          </a:xfrm>
          <a:prstGeom prst="rect">
            <a:avLst/>
          </a:prstGeom>
          <a:solidFill>
            <a:schemeClr val="accent2">
              <a:lumMod val="60000"/>
              <a:lumOff val="40000"/>
            </a:schemeClr>
          </a:solidFill>
          <a:ln w="76200">
            <a:solidFill>
              <a:srgbClr val="00B050"/>
            </a:solidFill>
          </a:ln>
        </p:spPr>
        <p:txBody>
          <a:bodyPr wrap="square">
            <a:spAutoFit/>
          </a:bodyPr>
          <a:lstStyle/>
          <a:p>
            <a:pPr algn="just"/>
            <a:r>
              <a:rPr lang="en-US" sz="3600" dirty="0" smtClean="0"/>
              <a:t>Every year the day is celebrated traditionally. People wake up early in the morning, have a bath and wear their traditional </a:t>
            </a:r>
            <a:r>
              <a:rPr lang="en-US" sz="3600" dirty="0" err="1" smtClean="0"/>
              <a:t>clothes.Women</a:t>
            </a:r>
            <a:r>
              <a:rPr lang="en-US" sz="3600" dirty="0" smtClean="0"/>
              <a:t> wear white </a:t>
            </a:r>
            <a:r>
              <a:rPr lang="en-US" sz="3600" i="1" dirty="0" smtClean="0"/>
              <a:t>saris with red</a:t>
            </a:r>
            <a:r>
              <a:rPr lang="en-US" sz="3600" dirty="0" smtClean="0"/>
              <a:t> borders and adorn themselves with </a:t>
            </a:r>
            <a:r>
              <a:rPr lang="en-US" sz="3600" dirty="0" err="1" smtClean="0"/>
              <a:t>colourful</a:t>
            </a:r>
            <a:r>
              <a:rPr lang="en-US" sz="3600" dirty="0" smtClean="0"/>
              <a:t> </a:t>
            </a:r>
            <a:r>
              <a:rPr lang="en-US" sz="3600" i="1" dirty="0" err="1" smtClean="0"/>
              <a:t>churis</a:t>
            </a:r>
            <a:r>
              <a:rPr lang="en-US" sz="3600" i="1" dirty="0" smtClean="0"/>
              <a:t> and flowers, while men dress </a:t>
            </a:r>
            <a:r>
              <a:rPr lang="en-US" sz="3600" dirty="0" smtClean="0"/>
              <a:t>themselves with </a:t>
            </a:r>
            <a:r>
              <a:rPr lang="en-US" sz="3600" i="1" dirty="0" smtClean="0"/>
              <a:t>pajamas and </a:t>
            </a:r>
            <a:r>
              <a:rPr lang="en-US" sz="3600" i="1" dirty="0" err="1" smtClean="0"/>
              <a:t>punjabis</a:t>
            </a:r>
            <a:r>
              <a:rPr lang="en-US" sz="3600" i="1" dirty="0" smtClean="0"/>
              <a:t>. It is a day when people love eating traditional </a:t>
            </a:r>
            <a:r>
              <a:rPr lang="en-US" sz="3600" dirty="0" smtClean="0"/>
              <a:t>food.</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hela-Baishakh-1422-01.jpg"/>
          <p:cNvPicPr>
            <a:picLocks noChangeAspect="1"/>
          </p:cNvPicPr>
          <p:nvPr/>
        </p:nvPicPr>
        <p:blipFill>
          <a:blip r:embed="rId2" cstate="print"/>
          <a:stretch>
            <a:fillRect/>
          </a:stretch>
        </p:blipFill>
        <p:spPr>
          <a:xfrm>
            <a:off x="0" y="0"/>
            <a:ext cx="9144000" cy="6858000"/>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a:solidFill>
            <a:schemeClr val="accent2">
              <a:lumMod val="60000"/>
              <a:lumOff val="40000"/>
            </a:schemeClr>
          </a:solidFill>
          <a:ln w="76200">
            <a:solidFill>
              <a:srgbClr val="00B050"/>
            </a:solidFill>
          </a:ln>
        </p:spPr>
        <p:txBody>
          <a:bodyPr wrap="square">
            <a:spAutoFit/>
          </a:bodyPr>
          <a:lstStyle/>
          <a:p>
            <a:pPr algn="just"/>
            <a:r>
              <a:rPr lang="en-US" sz="3600" dirty="0" smtClean="0"/>
              <a:t>This day the most </a:t>
            </a:r>
            <a:r>
              <a:rPr lang="en-US" sz="3600" dirty="0" err="1" smtClean="0"/>
              <a:t>colourful</a:t>
            </a:r>
            <a:r>
              <a:rPr lang="en-US" sz="3600" dirty="0" smtClean="0"/>
              <a:t> event is held in Dhaka. Early in the morning, people in hundreds and thousands pour in from all directions to attend the cultural function at </a:t>
            </a:r>
            <a:r>
              <a:rPr lang="en-US" sz="3600" i="1" dirty="0" err="1" smtClean="0"/>
              <a:t>Ramna</a:t>
            </a:r>
            <a:r>
              <a:rPr lang="en-US" sz="3600" i="1" dirty="0" smtClean="0"/>
              <a:t> </a:t>
            </a:r>
            <a:r>
              <a:rPr lang="en-US" sz="3600" i="1" dirty="0" err="1" smtClean="0"/>
              <a:t>Batamul</a:t>
            </a:r>
            <a:r>
              <a:rPr lang="en-US" sz="3600" i="1" dirty="0" smtClean="0"/>
              <a:t> </a:t>
            </a:r>
            <a:r>
              <a:rPr lang="en-US" sz="3600" i="1" dirty="0" err="1" smtClean="0"/>
              <a:t>organised</a:t>
            </a:r>
            <a:r>
              <a:rPr lang="en-US" sz="3600" i="1" dirty="0" smtClean="0"/>
              <a:t> by </a:t>
            </a:r>
            <a:r>
              <a:rPr lang="en-US" sz="3600" i="1" dirty="0" err="1" smtClean="0"/>
              <a:t>Chhyanata</a:t>
            </a:r>
            <a:r>
              <a:rPr lang="en-US" sz="3600" i="1" dirty="0" smtClean="0"/>
              <a:t>. The cultural </a:t>
            </a:r>
            <a:r>
              <a:rPr lang="en-US" sz="3600" i="1" dirty="0" err="1" smtClean="0"/>
              <a:t>programme</a:t>
            </a:r>
            <a:r>
              <a:rPr lang="en-US" sz="3600" i="1" dirty="0" smtClean="0"/>
              <a:t> begins just with </a:t>
            </a:r>
            <a:r>
              <a:rPr lang="en-US" sz="3600" dirty="0" smtClean="0"/>
              <a:t>sunrise and the renowned artists of the country take part in the program that starts with the famous Tagore-song </a:t>
            </a:r>
            <a:r>
              <a:rPr lang="en-US" sz="3600" i="1" dirty="0" err="1" smtClean="0"/>
              <a:t>Esho</a:t>
            </a:r>
            <a:r>
              <a:rPr lang="en-US" sz="3600" i="1" dirty="0" smtClean="0"/>
              <a:t>-he-</a:t>
            </a:r>
            <a:r>
              <a:rPr lang="en-US" sz="3600" i="1" dirty="0" err="1" smtClean="0"/>
              <a:t>Boishakh</a:t>
            </a:r>
            <a:r>
              <a:rPr lang="en-US" sz="3600" i="1" dirty="0" smtClean="0"/>
              <a:t>, </a:t>
            </a:r>
            <a:r>
              <a:rPr lang="en-US" sz="3600" i="1" dirty="0" err="1" smtClean="0"/>
              <a:t>Esho</a:t>
            </a:r>
            <a:r>
              <a:rPr lang="en-US" sz="3600" i="1" dirty="0" smtClean="0"/>
              <a:t> </a:t>
            </a:r>
            <a:r>
              <a:rPr lang="en-US" sz="3600" i="1" dirty="0" err="1" smtClean="0"/>
              <a:t>Esho</a:t>
            </a:r>
            <a:r>
              <a:rPr lang="en-US" sz="3600" i="1" dirty="0" smtClean="0"/>
              <a:t> ........ . Artists also sing </a:t>
            </a:r>
            <a:r>
              <a:rPr lang="en-US" sz="3600" dirty="0" smtClean="0"/>
              <a:t>traditional folk songs, and display classical dances with the rhythm of musical</a:t>
            </a:r>
          </a:p>
          <a:p>
            <a:pPr algn="just"/>
            <a:r>
              <a:rPr lang="en-US" sz="3600" dirty="0" smtClean="0"/>
              <a:t>instruments.</a:t>
            </a: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vajatra.jpg"/>
          <p:cNvPicPr>
            <a:picLocks noChangeAspect="1"/>
          </p:cNvPicPr>
          <p:nvPr/>
        </p:nvPicPr>
        <p:blipFill>
          <a:blip r:embed="rId2" cstate="print"/>
          <a:stretch>
            <a:fillRect/>
          </a:stretch>
        </p:blipFill>
        <p:spPr>
          <a:xfrm>
            <a:off x="0" y="0"/>
            <a:ext cx="9144000" cy="6858000"/>
          </a:xfrm>
          <a:prstGeom prst="rect">
            <a:avLst/>
          </a:prstGeom>
          <a:ln w="57150">
            <a:solidFill>
              <a:schemeClr val="accent6">
                <a:lumMod val="75000"/>
              </a:schemeClr>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ngol-shovajatra-300x156.jpg"/>
          <p:cNvPicPr>
            <a:picLocks noChangeAspect="1"/>
          </p:cNvPicPr>
          <p:nvPr/>
        </p:nvPicPr>
        <p:blipFill>
          <a:blip r:embed="rId2" cstate="print"/>
          <a:stretch>
            <a:fillRect/>
          </a:stretch>
        </p:blipFill>
        <p:spPr>
          <a:xfrm>
            <a:off x="0" y="0"/>
            <a:ext cx="9144000" cy="6858000"/>
          </a:xfrm>
          <a:prstGeom prst="rect">
            <a:avLst/>
          </a:prstGeom>
          <a:ln w="88900" cap="sq" cmpd="thickThin">
            <a:solidFill>
              <a:schemeClr val="accent6">
                <a:lumMod val="75000"/>
              </a:schemeClr>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60130_173336.jpg"/>
          <p:cNvPicPr>
            <a:picLocks noChangeAspect="1"/>
          </p:cNvPicPr>
          <p:nvPr/>
        </p:nvPicPr>
        <p:blipFill>
          <a:blip r:embed="rId2" cstate="print"/>
          <a:stretch>
            <a:fillRect/>
          </a:stretch>
        </p:blipFill>
        <p:spPr>
          <a:xfrm>
            <a:off x="4905375" y="0"/>
            <a:ext cx="4162425" cy="6858000"/>
          </a:xfrm>
          <a:prstGeom prst="roundRect">
            <a:avLst>
              <a:gd name="adj" fmla="val 8594"/>
            </a:avLst>
          </a:prstGeom>
          <a:solidFill>
            <a:srgbClr val="FFFFFF">
              <a:shade val="85000"/>
            </a:srgbClr>
          </a:solidFill>
          <a:ln w="38100">
            <a:solidFill>
              <a:schemeClr val="accent6">
                <a:lumMod val="75000"/>
              </a:schemeClr>
            </a:solidFill>
          </a:ln>
          <a:effectLst>
            <a:reflection blurRad="12700" stA="38000" endPos="28000" dist="5000" dir="5400000" sy="-100000" algn="bl" rotWithShape="0"/>
          </a:effectLst>
        </p:spPr>
      </p:pic>
      <p:sp>
        <p:nvSpPr>
          <p:cNvPr id="3" name="TextBox 2"/>
          <p:cNvSpPr txBox="1"/>
          <p:nvPr/>
        </p:nvSpPr>
        <p:spPr>
          <a:xfrm>
            <a:off x="0" y="118408"/>
            <a:ext cx="4800600" cy="1938992"/>
          </a:xfrm>
          <a:prstGeom prst="rect">
            <a:avLst/>
          </a:prstGeom>
          <a:solidFill>
            <a:schemeClr val="tx2">
              <a:lumMod val="40000"/>
              <a:lumOff val="60000"/>
            </a:schemeClr>
          </a:solidFill>
          <a:ln w="57150">
            <a:solidFill>
              <a:schemeClr val="accent6">
                <a:lumMod val="75000"/>
              </a:schemeClr>
            </a:solidFill>
          </a:ln>
        </p:spPr>
        <p:txBody>
          <a:bodyPr wrap="square" rtlCol="0">
            <a:spAutoFit/>
          </a:bodyPr>
          <a:lstStyle/>
          <a:p>
            <a:r>
              <a:rPr lang="en-US" sz="2400" dirty="0" err="1" smtClean="0"/>
              <a:t>Ujjal</a:t>
            </a:r>
            <a:r>
              <a:rPr lang="en-US" sz="2400" dirty="0" smtClean="0"/>
              <a:t> Kumar </a:t>
            </a:r>
            <a:r>
              <a:rPr lang="en-US" sz="2400" dirty="0" err="1" smtClean="0"/>
              <a:t>Ghosh</a:t>
            </a:r>
            <a:endParaRPr lang="en-US" sz="2400" dirty="0" smtClean="0"/>
          </a:p>
          <a:p>
            <a:r>
              <a:rPr lang="en-US" sz="2400" dirty="0" smtClean="0"/>
              <a:t>Assistant Teacher (English)</a:t>
            </a:r>
          </a:p>
          <a:p>
            <a:r>
              <a:rPr lang="en-US" sz="2400" dirty="0" err="1" smtClean="0"/>
              <a:t>Chuadanga</a:t>
            </a:r>
            <a:r>
              <a:rPr lang="en-US" sz="2400" dirty="0" smtClean="0"/>
              <a:t> </a:t>
            </a:r>
            <a:r>
              <a:rPr lang="en-US" sz="2400" dirty="0" err="1" smtClean="0"/>
              <a:t>Krishnanagor</a:t>
            </a:r>
            <a:r>
              <a:rPr lang="en-US" sz="2400" dirty="0" smtClean="0"/>
              <a:t> high School</a:t>
            </a:r>
          </a:p>
          <a:p>
            <a:r>
              <a:rPr lang="en-US" sz="2400" dirty="0" err="1" smtClean="0"/>
              <a:t>Panjia</a:t>
            </a:r>
            <a:r>
              <a:rPr lang="en-US" sz="2400" dirty="0" smtClean="0"/>
              <a:t> </a:t>
            </a:r>
            <a:r>
              <a:rPr lang="en-US" sz="2400" dirty="0" err="1" smtClean="0"/>
              <a:t>Keshabpur</a:t>
            </a:r>
            <a:r>
              <a:rPr lang="en-US" sz="2400" dirty="0" smtClean="0"/>
              <a:t> </a:t>
            </a:r>
            <a:r>
              <a:rPr lang="en-US" sz="2400" dirty="0" err="1" smtClean="0"/>
              <a:t>Jassore</a:t>
            </a:r>
            <a:endParaRPr lang="en-US" sz="2400" dirty="0" smtClean="0"/>
          </a:p>
          <a:p>
            <a:r>
              <a:rPr lang="en-US" sz="2400" dirty="0" smtClean="0"/>
              <a:t>Email-ujjalkumar106@gmail.com</a:t>
            </a:r>
          </a:p>
        </p:txBody>
      </p:sp>
      <p:pic>
        <p:nvPicPr>
          <p:cNvPr id="4" name="Picture 3" descr="48d25bb160cb06820f189f25baa37db5.jpg"/>
          <p:cNvPicPr>
            <a:picLocks noChangeAspect="1"/>
          </p:cNvPicPr>
          <p:nvPr/>
        </p:nvPicPr>
        <p:blipFill>
          <a:blip r:embed="rId3" cstate="print"/>
          <a:stretch>
            <a:fillRect/>
          </a:stretch>
        </p:blipFill>
        <p:spPr>
          <a:xfrm>
            <a:off x="76200" y="2209800"/>
            <a:ext cx="4724400" cy="4648200"/>
          </a:xfrm>
          <a:prstGeom prst="rect">
            <a:avLst/>
          </a:prstGeom>
          <a:ln w="88900" cap="sq" cmpd="thickThin">
            <a:solidFill>
              <a:schemeClr val="accent6">
                <a:lumMod val="75000"/>
              </a:schemeClr>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cstate="print"/>
          <a:stretch>
            <a:fillRect/>
          </a:stretch>
        </p:blipFill>
        <p:spPr>
          <a:xfrm>
            <a:off x="0" y="0"/>
            <a:ext cx="9144000" cy="6857999"/>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cstate="print"/>
          <a:stretch>
            <a:fillRect/>
          </a:stretch>
        </p:blipFill>
        <p:spPr>
          <a:xfrm>
            <a:off x="0" y="0"/>
            <a:ext cx="9144000" cy="6858000"/>
          </a:xfrm>
          <a:prstGeom prst="rect">
            <a:avLst/>
          </a:prstGeom>
          <a:ln w="88900" cap="sq" cmpd="thickThin">
            <a:solidFill>
              <a:srgbClr val="00B05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b-boishakh-foreigners-mehedi-1555222515351.jpg"/>
          <p:cNvPicPr>
            <a:picLocks noChangeAspect="1"/>
          </p:cNvPicPr>
          <p:nvPr/>
        </p:nvPicPr>
        <p:blipFill>
          <a:blip r:embed="rId2" cstate="print"/>
          <a:stretch>
            <a:fillRect/>
          </a:stretch>
        </p:blipFill>
        <p:spPr>
          <a:xfrm>
            <a:off x="0" y="1"/>
            <a:ext cx="9144000" cy="685800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9889"/>
            <a:ext cx="9144000" cy="5632311"/>
          </a:xfrm>
          <a:prstGeom prst="rect">
            <a:avLst/>
          </a:prstGeom>
          <a:solidFill>
            <a:schemeClr val="accent2">
              <a:lumMod val="60000"/>
              <a:lumOff val="40000"/>
            </a:schemeClr>
          </a:solidFill>
          <a:ln w="76200">
            <a:solidFill>
              <a:srgbClr val="00B050"/>
            </a:solidFill>
          </a:ln>
        </p:spPr>
        <p:txBody>
          <a:bodyPr wrap="square">
            <a:spAutoFit/>
          </a:bodyPr>
          <a:lstStyle/>
          <a:p>
            <a:pPr algn="just"/>
            <a:r>
              <a:rPr lang="en-US" sz="3600" dirty="0" smtClean="0"/>
              <a:t>People also come to join the </a:t>
            </a:r>
            <a:r>
              <a:rPr lang="en-US" sz="3600" dirty="0" err="1" smtClean="0"/>
              <a:t>colourful</a:t>
            </a:r>
            <a:r>
              <a:rPr lang="en-US" sz="3600" dirty="0" smtClean="0"/>
              <a:t> processions, the biggest carnival of the country, </a:t>
            </a:r>
            <a:r>
              <a:rPr lang="en-US" sz="3600" dirty="0" err="1" smtClean="0"/>
              <a:t>organised</a:t>
            </a:r>
            <a:r>
              <a:rPr lang="en-US" sz="3600" dirty="0" smtClean="0"/>
              <a:t> by the Fine Arts students of Dhaka University. The procession usually displays the traditional practices of </a:t>
            </a:r>
            <a:r>
              <a:rPr lang="en-US" sz="3600" i="1" dirty="0" err="1" smtClean="0"/>
              <a:t>Bangalee</a:t>
            </a:r>
            <a:r>
              <a:rPr lang="en-US" sz="3600" i="1" dirty="0" smtClean="0"/>
              <a:t> culture. The masks and wreaths </a:t>
            </a:r>
            <a:r>
              <a:rPr lang="en-US" sz="3600" dirty="0" smtClean="0"/>
              <a:t>worn by the people are so fascinating! Often they </a:t>
            </a:r>
            <a:r>
              <a:rPr lang="en-US" sz="3600" dirty="0" err="1" smtClean="0"/>
              <a:t>symbolise</a:t>
            </a:r>
            <a:r>
              <a:rPr lang="en-US" sz="3600" dirty="0" smtClean="0"/>
              <a:t> contemporary worries or happiness in the national life. It attracts increasing number of foreign tourists every year.</a:t>
            </a: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thomalo_import_media_2020_04_14_80f8014c9142b0c2a78d3b57fa949f62-5e952803f1315.jpg"/>
          <p:cNvPicPr>
            <a:picLocks noChangeAspect="1"/>
          </p:cNvPicPr>
          <p:nvPr/>
        </p:nvPicPr>
        <p:blipFill>
          <a:blip r:embed="rId2" cstate="print"/>
          <a:stretch>
            <a:fillRect/>
          </a:stretch>
        </p:blipFill>
        <p:spPr>
          <a:xfrm>
            <a:off x="0" y="0"/>
            <a:ext cx="9144000" cy="6858000"/>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ex.jpg"/>
          <p:cNvPicPr>
            <a:picLocks noChangeAspect="1"/>
          </p:cNvPicPr>
          <p:nvPr/>
        </p:nvPicPr>
        <p:blipFill>
          <a:blip r:embed="rId2" cstate="print"/>
          <a:stretch>
            <a:fillRect/>
          </a:stretch>
        </p:blipFill>
        <p:spPr>
          <a:xfrm>
            <a:off x="0" y="0"/>
            <a:ext cx="9144000" cy="6857999"/>
          </a:xfrm>
          <a:prstGeom prst="rect">
            <a:avLst/>
          </a:prstGeom>
          <a:ln w="88900" cap="sq" cmpd="thickThin">
            <a:solidFill>
              <a:srgbClr val="00B0F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cstate="print"/>
          <a:stretch>
            <a:fillRect/>
          </a:stretch>
        </p:blipFill>
        <p:spPr>
          <a:xfrm>
            <a:off x="0" y="0"/>
            <a:ext cx="9144000" cy="6858000"/>
          </a:xfrm>
          <a:prstGeom prst="rect">
            <a:avLst/>
          </a:prstGeom>
          <a:ln w="88900" cap="sq" cmpd="thickThin">
            <a:solidFill>
              <a:srgbClr val="00B05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026189b899aefd5cd612808b935845e.jpg"/>
          <p:cNvPicPr>
            <a:picLocks noChangeAspect="1"/>
          </p:cNvPicPr>
          <p:nvPr/>
        </p:nvPicPr>
        <p:blipFill>
          <a:blip r:embed="rId2" cstate="print"/>
          <a:stretch>
            <a:fillRect/>
          </a:stretch>
        </p:blipFill>
        <p:spPr>
          <a:xfrm>
            <a:off x="0" y="0"/>
            <a:ext cx="9144000" cy="6858000"/>
          </a:xfrm>
          <a:prstGeom prst="rect">
            <a:avLst/>
          </a:prstGeom>
          <a:ln w="88900" cap="sq" cmpd="thickThin">
            <a:solidFill>
              <a:srgbClr val="00B0F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obid_10174016005169621729c8b6.96200337.jpg_xlarge.jpg"/>
          <p:cNvPicPr>
            <a:picLocks noChangeAspect="1"/>
          </p:cNvPicPr>
          <p:nvPr/>
        </p:nvPicPr>
        <p:blipFill>
          <a:blip r:embed="rId2" cstate="print"/>
          <a:stretch>
            <a:fillRect/>
          </a:stretch>
        </p:blipFill>
        <p:spPr>
          <a:xfrm>
            <a:off x="0" y="0"/>
            <a:ext cx="9144000" cy="6858000"/>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4_202465.jpg"/>
          <p:cNvPicPr>
            <a:picLocks noChangeAspect="1"/>
          </p:cNvPicPr>
          <p:nvPr/>
        </p:nvPicPr>
        <p:blipFill>
          <a:blip r:embed="rId2" cstate="print"/>
          <a:stretch>
            <a:fillRect/>
          </a:stretch>
        </p:blipFill>
        <p:spPr>
          <a:xfrm>
            <a:off x="0" y="0"/>
            <a:ext cx="9144000" cy="6858000"/>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hela-Boishakh-09.jpg"/>
          <p:cNvPicPr>
            <a:picLocks noChangeAspect="1"/>
          </p:cNvPicPr>
          <p:nvPr/>
        </p:nvPicPr>
        <p:blipFill>
          <a:blip r:embed="rId2" cstate="print"/>
          <a:stretch>
            <a:fillRect/>
          </a:stretch>
        </p:blipFill>
        <p:spPr>
          <a:xfrm>
            <a:off x="0" y="0"/>
            <a:ext cx="9144000" cy="5562600"/>
          </a:xfrm>
          <a:prstGeom prst="rect">
            <a:avLst/>
          </a:prstGeom>
        </p:spPr>
      </p:pic>
      <p:sp>
        <p:nvSpPr>
          <p:cNvPr id="3" name="Rectangle 2"/>
          <p:cNvSpPr/>
          <p:nvPr/>
        </p:nvSpPr>
        <p:spPr>
          <a:xfrm>
            <a:off x="76200" y="5830669"/>
            <a:ext cx="5068952" cy="646331"/>
          </a:xfrm>
          <a:prstGeom prst="rect">
            <a:avLst/>
          </a:prstGeom>
          <a:solidFill>
            <a:schemeClr val="accent6">
              <a:lumMod val="75000"/>
            </a:schemeClr>
          </a:solidFill>
          <a:ln w="76200">
            <a:solidFill>
              <a:srgbClr val="7030A0"/>
            </a:solidFill>
          </a:ln>
        </p:spPr>
        <p:txBody>
          <a:bodyPr wrap="none">
            <a:spAutoFit/>
          </a:bodyPr>
          <a:lstStyle/>
          <a:p>
            <a:r>
              <a:rPr lang="en-US" sz="3600" dirty="0" smtClean="0"/>
              <a:t>What’s the picture about?</a:t>
            </a:r>
            <a:endParaRPr lang="en-US" sz="3600" dirty="0"/>
          </a:p>
        </p:txBody>
      </p:sp>
      <p:sp>
        <p:nvSpPr>
          <p:cNvPr id="4" name="Rectangle 3"/>
          <p:cNvSpPr/>
          <p:nvPr/>
        </p:nvSpPr>
        <p:spPr>
          <a:xfrm>
            <a:off x="5562600" y="5791200"/>
            <a:ext cx="3321487" cy="646331"/>
          </a:xfrm>
          <a:prstGeom prst="rect">
            <a:avLst/>
          </a:prstGeom>
          <a:solidFill>
            <a:srgbClr val="FFFF00"/>
          </a:solidFill>
          <a:ln w="76200">
            <a:solidFill>
              <a:schemeClr val="accent6">
                <a:lumMod val="75000"/>
              </a:schemeClr>
            </a:solidFill>
          </a:ln>
        </p:spPr>
        <p:txBody>
          <a:bodyPr wrap="none">
            <a:spAutoFit/>
          </a:bodyPr>
          <a:lstStyle/>
          <a:p>
            <a:r>
              <a:rPr lang="en-US" sz="3600" dirty="0" err="1" smtClean="0"/>
              <a:t>Bangalee</a:t>
            </a:r>
            <a:r>
              <a:rPr lang="en-US" sz="3600" dirty="0" smtClean="0"/>
              <a:t> culture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cstate="print"/>
          <a:stretch>
            <a:fillRect/>
          </a:stretch>
        </p:blipFill>
        <p:spPr>
          <a:xfrm>
            <a:off x="0" y="0"/>
            <a:ext cx="9144000" cy="6858000"/>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qdefault.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cstate="print"/>
          <a:stretch>
            <a:fillRect/>
          </a:stretch>
        </p:blipFill>
        <p:spPr>
          <a:xfrm>
            <a:off x="0" y="0"/>
            <a:ext cx="9144000" cy="6858000"/>
          </a:xfrm>
          <a:prstGeom prst="rect">
            <a:avLst/>
          </a:prstGeom>
          <a:ln w="88900" cap="sq" cmpd="thickThin">
            <a:solidFill>
              <a:srgbClr val="00B05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2289"/>
            <a:ext cx="9144000" cy="5632311"/>
          </a:xfrm>
          <a:prstGeom prst="rect">
            <a:avLst/>
          </a:prstGeom>
          <a:solidFill>
            <a:schemeClr val="accent2">
              <a:lumMod val="60000"/>
              <a:lumOff val="40000"/>
            </a:schemeClr>
          </a:solidFill>
          <a:ln w="76200">
            <a:solidFill>
              <a:srgbClr val="00B050"/>
            </a:solidFill>
          </a:ln>
        </p:spPr>
        <p:txBody>
          <a:bodyPr wrap="square">
            <a:spAutoFit/>
          </a:bodyPr>
          <a:lstStyle/>
          <a:p>
            <a:r>
              <a:rPr lang="en-US" sz="3600" dirty="0" smtClean="0"/>
              <a:t>The day is also observed all over the country. Different social and cultural </a:t>
            </a:r>
            <a:r>
              <a:rPr lang="en-US" sz="3600" dirty="0" err="1" smtClean="0"/>
              <a:t>organisations</a:t>
            </a:r>
            <a:r>
              <a:rPr lang="en-US" sz="3600" dirty="0" smtClean="0"/>
              <a:t> and educational institutions celebrate the day with their own cultural </a:t>
            </a:r>
            <a:r>
              <a:rPr lang="en-US" sz="3600" dirty="0" err="1" smtClean="0"/>
              <a:t>programmes</a:t>
            </a:r>
            <a:r>
              <a:rPr lang="en-US" sz="3600" dirty="0" smtClean="0"/>
              <a:t>. On this day, newspapers bring out special supplements. There are also special </a:t>
            </a:r>
            <a:r>
              <a:rPr lang="en-US" sz="3600" dirty="0" err="1" smtClean="0"/>
              <a:t>programmes</a:t>
            </a:r>
            <a:r>
              <a:rPr lang="en-US" sz="3600" dirty="0" smtClean="0"/>
              <a:t> on the radio and television channels. The celebration of </a:t>
            </a:r>
            <a:r>
              <a:rPr lang="en-US" sz="3600" dirty="0" err="1" smtClean="0"/>
              <a:t>Pahela</a:t>
            </a:r>
            <a:r>
              <a:rPr lang="en-US" sz="3600" dirty="0" smtClean="0"/>
              <a:t> </a:t>
            </a:r>
            <a:r>
              <a:rPr lang="en-US" sz="3600" dirty="0" err="1" smtClean="0"/>
              <a:t>Boishakh</a:t>
            </a:r>
            <a:r>
              <a:rPr lang="en-US" sz="3600" dirty="0" smtClean="0"/>
              <a:t> marks a day of cultural unity for the whole nation irrespective of caste and creed.</a:t>
            </a:r>
            <a:endParaRPr lang="en-US"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81285"/>
            <a:ext cx="9144000" cy="4524315"/>
          </a:xfrm>
          <a:prstGeom prst="rect">
            <a:avLst/>
          </a:prstGeom>
          <a:solidFill>
            <a:schemeClr val="accent5"/>
          </a:solidFill>
          <a:ln w="76200">
            <a:solidFill>
              <a:srgbClr val="00B050"/>
            </a:solidFill>
          </a:ln>
        </p:spPr>
        <p:txBody>
          <a:bodyPr wrap="square">
            <a:spAutoFit/>
          </a:bodyPr>
          <a:lstStyle/>
          <a:p>
            <a:r>
              <a:rPr lang="en-US" sz="3600" b="1" dirty="0" smtClean="0"/>
              <a:t>C Ask and answer these questions in pairs.</a:t>
            </a:r>
          </a:p>
          <a:p>
            <a:r>
              <a:rPr lang="en-US" sz="3600" dirty="0" smtClean="0"/>
              <a:t>1 Do you go out in the morning of </a:t>
            </a:r>
            <a:r>
              <a:rPr lang="en-US" sz="3600" i="1" dirty="0" err="1" smtClean="0"/>
              <a:t>Pahela</a:t>
            </a:r>
            <a:r>
              <a:rPr lang="en-US" sz="3600" i="1" dirty="0" smtClean="0"/>
              <a:t> </a:t>
            </a:r>
            <a:r>
              <a:rPr lang="en-US" sz="3600" i="1" dirty="0" err="1" smtClean="0"/>
              <a:t>Boishakh</a:t>
            </a:r>
            <a:r>
              <a:rPr lang="en-US" sz="3600" i="1" dirty="0" smtClean="0"/>
              <a:t>? If you do, where do</a:t>
            </a:r>
          </a:p>
          <a:p>
            <a:r>
              <a:rPr lang="en-US" sz="3600" dirty="0" smtClean="0"/>
              <a:t>you go? If not, what do you do?</a:t>
            </a:r>
          </a:p>
          <a:p>
            <a:r>
              <a:rPr lang="en-US" sz="3600" dirty="0" smtClean="0"/>
              <a:t>2 What kind of food do you eat in the morning of </a:t>
            </a:r>
            <a:r>
              <a:rPr lang="en-US" sz="3600" i="1" dirty="0" err="1" smtClean="0"/>
              <a:t>Pahela</a:t>
            </a:r>
            <a:r>
              <a:rPr lang="en-US" sz="3600" i="1" dirty="0" smtClean="0"/>
              <a:t> </a:t>
            </a:r>
            <a:r>
              <a:rPr lang="en-US" sz="3600" i="1" dirty="0" err="1" smtClean="0"/>
              <a:t>Boishakh</a:t>
            </a:r>
            <a:r>
              <a:rPr lang="en-US" sz="3600" i="1" dirty="0" smtClean="0"/>
              <a:t>?</a:t>
            </a:r>
          </a:p>
          <a:p>
            <a:r>
              <a:rPr lang="en-US" sz="3600" dirty="0" smtClean="0"/>
              <a:t>3 Do you wear any special clothes on this occasion?</a:t>
            </a:r>
            <a:endParaRPr lang="en-US" sz="3600" dirty="0"/>
          </a:p>
        </p:txBody>
      </p:sp>
      <p:sp>
        <p:nvSpPr>
          <p:cNvPr id="3" name="TextBox 2"/>
          <p:cNvSpPr txBox="1"/>
          <p:nvPr/>
        </p:nvSpPr>
        <p:spPr>
          <a:xfrm>
            <a:off x="2895600" y="533400"/>
            <a:ext cx="3200400" cy="1015663"/>
          </a:xfrm>
          <a:prstGeom prst="rect">
            <a:avLst/>
          </a:prstGeom>
          <a:solidFill>
            <a:schemeClr val="accent2"/>
          </a:solidFill>
          <a:ln w="76200">
            <a:solidFill>
              <a:srgbClr val="92D050"/>
            </a:solidFill>
          </a:ln>
        </p:spPr>
        <p:txBody>
          <a:bodyPr wrap="square" rtlCol="0">
            <a:spAutoFit/>
          </a:bodyPr>
          <a:lstStyle/>
          <a:p>
            <a:r>
              <a:rPr lang="en-US" sz="6000" dirty="0" smtClean="0"/>
              <a:t>Pair work</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49708"/>
            <a:ext cx="9144000" cy="4832092"/>
          </a:xfrm>
          <a:prstGeom prst="rect">
            <a:avLst/>
          </a:prstGeom>
          <a:solidFill>
            <a:schemeClr val="accent6">
              <a:lumMod val="40000"/>
              <a:lumOff val="60000"/>
            </a:schemeClr>
          </a:solidFill>
          <a:ln w="76200">
            <a:solidFill>
              <a:srgbClr val="00B0F0"/>
            </a:solidFill>
          </a:ln>
        </p:spPr>
        <p:txBody>
          <a:bodyPr wrap="square">
            <a:spAutoFit/>
          </a:bodyPr>
          <a:lstStyle/>
          <a:p>
            <a:r>
              <a:rPr lang="en-US" sz="2800" b="1" dirty="0" smtClean="0"/>
              <a:t>D Complete the passage with suitable words.</a:t>
            </a:r>
          </a:p>
          <a:p>
            <a:pPr algn="just"/>
            <a:r>
              <a:rPr lang="en-US" sz="2800" dirty="0" smtClean="0"/>
              <a:t>The word </a:t>
            </a:r>
            <a:r>
              <a:rPr lang="en-US" sz="2800" i="1" dirty="0" err="1" smtClean="0"/>
              <a:t>Pahela</a:t>
            </a:r>
            <a:r>
              <a:rPr lang="en-US" sz="2800" i="1" dirty="0" smtClean="0"/>
              <a:t> means the first and </a:t>
            </a:r>
            <a:r>
              <a:rPr lang="en-US" sz="2800" i="1" dirty="0" err="1" smtClean="0"/>
              <a:t>Boishakh</a:t>
            </a:r>
            <a:r>
              <a:rPr lang="en-US" sz="2800" i="1" dirty="0" smtClean="0"/>
              <a:t> is the _____ month of </a:t>
            </a:r>
            <a:r>
              <a:rPr lang="en-US" sz="2800" i="1" dirty="0" err="1" smtClean="0"/>
              <a:t>Bangla</a:t>
            </a:r>
            <a:r>
              <a:rPr lang="en-US" sz="2800" i="1" dirty="0" smtClean="0"/>
              <a:t> </a:t>
            </a:r>
            <a:r>
              <a:rPr lang="en-US" sz="2800" dirty="0" smtClean="0"/>
              <a:t>calendar. The day is observed not _____ in Bangladesh but _____ in some other parts of the world. It is celebrated in West Bengal, Assam and Tripura. It is also ______ in Australia and the UK. In Australia, the largest ______ for </a:t>
            </a:r>
            <a:r>
              <a:rPr lang="en-US" sz="2800" dirty="0" err="1" smtClean="0"/>
              <a:t>Bangla</a:t>
            </a:r>
            <a:r>
              <a:rPr lang="en-US" sz="2800" dirty="0" smtClean="0"/>
              <a:t> new year is the Sydney </a:t>
            </a:r>
            <a:r>
              <a:rPr lang="en-US" sz="2800" i="1" dirty="0" err="1" smtClean="0"/>
              <a:t>Boishakhi</a:t>
            </a:r>
            <a:r>
              <a:rPr lang="en-US" sz="2800" i="1" dirty="0" smtClean="0"/>
              <a:t> </a:t>
            </a:r>
            <a:r>
              <a:rPr lang="en-US" sz="2800" i="1" dirty="0" err="1" smtClean="0"/>
              <a:t>Mela</a:t>
            </a:r>
            <a:r>
              <a:rPr lang="en-US" sz="2800" i="1" dirty="0" smtClean="0"/>
              <a:t> held ______ Sydney Olympic Park. In England, the</a:t>
            </a:r>
          </a:p>
          <a:p>
            <a:pPr algn="just"/>
            <a:r>
              <a:rPr lang="en-US" sz="2800" dirty="0" err="1" smtClean="0"/>
              <a:t>Bangalees</a:t>
            </a:r>
            <a:r>
              <a:rPr lang="en-US" sz="2800" dirty="0" smtClean="0"/>
              <a:t> ______ celebrate the day with a street ________ in London. It is the ______ Asian festival in Europe, _______ Bangladesh and West Bengal.</a:t>
            </a:r>
            <a:endParaRPr lang="en-US" sz="2800" dirty="0"/>
          </a:p>
        </p:txBody>
      </p:sp>
      <p:sp>
        <p:nvSpPr>
          <p:cNvPr id="3" name="TextBox 2"/>
          <p:cNvSpPr txBox="1"/>
          <p:nvPr/>
        </p:nvSpPr>
        <p:spPr>
          <a:xfrm>
            <a:off x="2286000" y="381000"/>
            <a:ext cx="3962400" cy="1015663"/>
          </a:xfrm>
          <a:prstGeom prst="rect">
            <a:avLst/>
          </a:prstGeom>
          <a:solidFill>
            <a:schemeClr val="accent2">
              <a:lumMod val="60000"/>
              <a:lumOff val="40000"/>
            </a:schemeClr>
          </a:solidFill>
          <a:ln w="76200">
            <a:solidFill>
              <a:schemeClr val="accent6">
                <a:lumMod val="75000"/>
              </a:schemeClr>
            </a:solidFill>
          </a:ln>
        </p:spPr>
        <p:txBody>
          <a:bodyPr wrap="square" rtlCol="0">
            <a:spAutoFit/>
          </a:bodyPr>
          <a:lstStyle/>
          <a:p>
            <a:r>
              <a:rPr lang="en-US" sz="6000" dirty="0" smtClean="0"/>
              <a:t>Group work</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71800"/>
            <a:ext cx="9144000" cy="3416320"/>
          </a:xfrm>
          <a:prstGeom prst="rect">
            <a:avLst/>
          </a:prstGeom>
          <a:solidFill>
            <a:schemeClr val="accent6">
              <a:lumMod val="60000"/>
              <a:lumOff val="40000"/>
            </a:schemeClr>
          </a:solidFill>
          <a:ln w="76200">
            <a:solidFill>
              <a:srgbClr val="00B050"/>
            </a:solidFill>
          </a:ln>
        </p:spPr>
        <p:txBody>
          <a:bodyPr wrap="square">
            <a:spAutoFit/>
          </a:bodyPr>
          <a:lstStyle/>
          <a:p>
            <a:r>
              <a:rPr lang="en-US" sz="3600" b="1" dirty="0" smtClean="0"/>
              <a:t>E Describe your own cultural or religious festival that you celebrate. You can use the following words. You can also use other words relevant to the festival.</a:t>
            </a:r>
          </a:p>
          <a:p>
            <a:r>
              <a:rPr lang="en-US" sz="3600" dirty="0" err="1" smtClean="0"/>
              <a:t>Colourful</a:t>
            </a:r>
            <a:r>
              <a:rPr lang="en-US" sz="3600" dirty="0" smtClean="0"/>
              <a:t>, special, traditional ,religious, dance,</a:t>
            </a:r>
          </a:p>
          <a:p>
            <a:r>
              <a:rPr lang="en-US" sz="3600" dirty="0" smtClean="0"/>
              <a:t>Cultural, flowers, food, songs, festive.</a:t>
            </a:r>
            <a:endParaRPr lang="en-US" sz="3600" dirty="0"/>
          </a:p>
        </p:txBody>
      </p:sp>
      <p:sp>
        <p:nvSpPr>
          <p:cNvPr id="3" name="TextBox 2"/>
          <p:cNvSpPr txBox="1"/>
          <p:nvPr/>
        </p:nvSpPr>
        <p:spPr>
          <a:xfrm>
            <a:off x="1676400" y="533400"/>
            <a:ext cx="5181600" cy="1015663"/>
          </a:xfrm>
          <a:prstGeom prst="rect">
            <a:avLst/>
          </a:prstGeom>
          <a:solidFill>
            <a:srgbClr val="00B050"/>
          </a:solidFill>
          <a:ln w="76200">
            <a:solidFill>
              <a:schemeClr val="accent2">
                <a:lumMod val="75000"/>
              </a:schemeClr>
            </a:solidFill>
          </a:ln>
        </p:spPr>
        <p:txBody>
          <a:bodyPr wrap="square" rtlCol="0">
            <a:spAutoFit/>
          </a:bodyPr>
          <a:lstStyle/>
          <a:p>
            <a:r>
              <a:rPr lang="en-US" sz="6000" dirty="0" smtClean="0"/>
              <a:t>Individual work</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28600"/>
            <a:ext cx="3657600" cy="1015663"/>
          </a:xfrm>
          <a:prstGeom prst="rect">
            <a:avLst/>
          </a:prstGeom>
          <a:solidFill>
            <a:schemeClr val="accent6"/>
          </a:solidFill>
          <a:ln w="76200">
            <a:solidFill>
              <a:schemeClr val="accent6">
                <a:lumMod val="75000"/>
              </a:schemeClr>
            </a:solidFill>
          </a:ln>
        </p:spPr>
        <p:txBody>
          <a:bodyPr wrap="square" rtlCol="0">
            <a:spAutoFit/>
          </a:bodyPr>
          <a:lstStyle/>
          <a:p>
            <a:r>
              <a:rPr lang="en-US" sz="6000" dirty="0" smtClean="0"/>
              <a:t>Homework</a:t>
            </a:r>
            <a:endParaRPr lang="en-US" sz="6000" dirty="0"/>
          </a:p>
        </p:txBody>
      </p:sp>
      <p:pic>
        <p:nvPicPr>
          <p:cNvPr id="3" name="Picture 2" descr="images.png"/>
          <p:cNvPicPr>
            <a:picLocks noChangeAspect="1"/>
          </p:cNvPicPr>
          <p:nvPr/>
        </p:nvPicPr>
        <p:blipFill>
          <a:blip r:embed="rId2" cstate="print"/>
          <a:stretch>
            <a:fillRect/>
          </a:stretch>
        </p:blipFill>
        <p:spPr>
          <a:xfrm>
            <a:off x="609600" y="1447800"/>
            <a:ext cx="7924800" cy="2890837"/>
          </a:xfrm>
          <a:prstGeom prst="rect">
            <a:avLst/>
          </a:prstGeom>
        </p:spPr>
      </p:pic>
      <p:sp>
        <p:nvSpPr>
          <p:cNvPr id="4" name="TextBox 3"/>
          <p:cNvSpPr txBox="1"/>
          <p:nvPr/>
        </p:nvSpPr>
        <p:spPr>
          <a:xfrm>
            <a:off x="304800" y="5276671"/>
            <a:ext cx="8458200" cy="1200329"/>
          </a:xfrm>
          <a:prstGeom prst="rect">
            <a:avLst/>
          </a:prstGeom>
          <a:solidFill>
            <a:schemeClr val="accent2">
              <a:lumMod val="60000"/>
              <a:lumOff val="40000"/>
            </a:schemeClr>
          </a:solidFill>
          <a:ln w="76200">
            <a:solidFill>
              <a:srgbClr val="0070C0"/>
            </a:solidFill>
          </a:ln>
        </p:spPr>
        <p:txBody>
          <a:bodyPr wrap="square" rtlCol="0">
            <a:spAutoFit/>
          </a:bodyPr>
          <a:lstStyle/>
          <a:p>
            <a:r>
              <a:rPr lang="en-US" sz="3600" dirty="0" smtClean="0"/>
              <a:t>Write a dialogue between two friends about </a:t>
            </a:r>
            <a:r>
              <a:rPr lang="en-US" sz="3600" dirty="0" err="1" smtClean="0"/>
              <a:t>Bangla</a:t>
            </a:r>
            <a:r>
              <a:rPr lang="en-US" sz="3600" dirty="0" smtClean="0"/>
              <a:t> new year.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15-11.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5867400" y="127337"/>
            <a:ext cx="3124200" cy="1015663"/>
          </a:xfrm>
          <a:prstGeom prst="rect">
            <a:avLst/>
          </a:prstGeom>
          <a:noFill/>
        </p:spPr>
        <p:txBody>
          <a:bodyPr wrap="square" rtlCol="0">
            <a:spAutoFit/>
          </a:bodyPr>
          <a:lstStyle/>
          <a:p>
            <a:r>
              <a:rPr lang="en-US" sz="6000" dirty="0" smtClean="0">
                <a:solidFill>
                  <a:schemeClr val="accent6">
                    <a:lumMod val="75000"/>
                  </a:schemeClr>
                </a:solidFill>
              </a:rPr>
              <a:t>Goodbye</a:t>
            </a:r>
            <a:endParaRPr lang="en-US" sz="60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76200"/>
            <a:ext cx="8534400" cy="4724400"/>
          </a:xfrm>
          <a:prstGeom prst="rect">
            <a:avLst/>
          </a:prstGeom>
          <a:noFill/>
          <a:ln w="9525">
            <a:noFill/>
            <a:miter lim="800000"/>
            <a:headEnd/>
            <a:tailEnd/>
          </a:ln>
        </p:spPr>
      </p:pic>
      <p:sp>
        <p:nvSpPr>
          <p:cNvPr id="3" name="Rectangle 2"/>
          <p:cNvSpPr/>
          <p:nvPr/>
        </p:nvSpPr>
        <p:spPr>
          <a:xfrm>
            <a:off x="304800" y="4876800"/>
            <a:ext cx="4858766" cy="646331"/>
          </a:xfrm>
          <a:prstGeom prst="rect">
            <a:avLst/>
          </a:prstGeom>
          <a:solidFill>
            <a:schemeClr val="accent2"/>
          </a:solidFill>
          <a:ln w="38100">
            <a:solidFill>
              <a:srgbClr val="00B050"/>
            </a:solidFill>
          </a:ln>
        </p:spPr>
        <p:txBody>
          <a:bodyPr wrap="none">
            <a:spAutoFit/>
          </a:bodyPr>
          <a:lstStyle/>
          <a:p>
            <a:r>
              <a:rPr lang="en-US" sz="3600" dirty="0" smtClean="0"/>
              <a:t>Where do you think it is?</a:t>
            </a:r>
            <a:endParaRPr lang="en-US" sz="3600" dirty="0"/>
          </a:p>
        </p:txBody>
      </p:sp>
      <p:sp>
        <p:nvSpPr>
          <p:cNvPr id="4" name="Rectangle 3"/>
          <p:cNvSpPr/>
          <p:nvPr/>
        </p:nvSpPr>
        <p:spPr>
          <a:xfrm>
            <a:off x="0" y="5638800"/>
            <a:ext cx="8991600" cy="1077218"/>
          </a:xfrm>
          <a:prstGeom prst="rect">
            <a:avLst/>
          </a:prstGeom>
          <a:solidFill>
            <a:srgbClr val="FFFF00"/>
          </a:solidFill>
          <a:ln w="38100">
            <a:solidFill>
              <a:srgbClr val="00B0F0"/>
            </a:solidFill>
          </a:ln>
        </p:spPr>
        <p:txBody>
          <a:bodyPr wrap="square">
            <a:spAutoFit/>
          </a:bodyPr>
          <a:lstStyle/>
          <a:p>
            <a:r>
              <a:rPr lang="en-US" sz="3200" dirty="0" smtClean="0"/>
              <a:t>the cultural function at </a:t>
            </a:r>
            <a:r>
              <a:rPr lang="en-US" sz="3200" i="1" dirty="0" err="1" smtClean="0"/>
              <a:t>Ramna</a:t>
            </a:r>
            <a:r>
              <a:rPr lang="en-US" sz="3200" i="1" dirty="0" smtClean="0"/>
              <a:t> </a:t>
            </a:r>
            <a:r>
              <a:rPr lang="en-US" sz="3200" i="1" dirty="0" err="1" smtClean="0"/>
              <a:t>Batamul</a:t>
            </a:r>
            <a:r>
              <a:rPr lang="en-US" sz="3200" i="1" dirty="0" smtClean="0"/>
              <a:t> </a:t>
            </a:r>
            <a:r>
              <a:rPr lang="en-US" sz="3200" i="1" dirty="0" err="1" smtClean="0"/>
              <a:t>organised</a:t>
            </a:r>
            <a:r>
              <a:rPr lang="en-US" sz="3200" i="1" dirty="0" smtClean="0"/>
              <a:t> by </a:t>
            </a:r>
            <a:r>
              <a:rPr lang="en-US" sz="3200" i="1" dirty="0" err="1" smtClean="0"/>
              <a:t>Chhyanata</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39804"/>
            <a:ext cx="7467600" cy="1107996"/>
          </a:xfrm>
          <a:prstGeom prst="rect">
            <a:avLst/>
          </a:prstGeom>
          <a:solidFill>
            <a:srgbClr val="00B0F0"/>
          </a:solidFill>
          <a:ln w="76200">
            <a:solidFill>
              <a:srgbClr val="92D050"/>
            </a:solidFill>
          </a:ln>
        </p:spPr>
        <p:txBody>
          <a:bodyPr wrap="square" rtlCol="0">
            <a:spAutoFit/>
          </a:bodyPr>
          <a:lstStyle/>
          <a:p>
            <a:r>
              <a:rPr lang="en-US" sz="6600" dirty="0" err="1" smtClean="0"/>
              <a:t>Today,s</a:t>
            </a:r>
            <a:r>
              <a:rPr lang="en-US" sz="6600" dirty="0" smtClean="0"/>
              <a:t> Lesson is------</a:t>
            </a:r>
            <a:endParaRPr lang="en-US" sz="6600" dirty="0"/>
          </a:p>
        </p:txBody>
      </p:sp>
      <p:sp>
        <p:nvSpPr>
          <p:cNvPr id="3" name="Rectangle 2"/>
          <p:cNvSpPr/>
          <p:nvPr/>
        </p:nvSpPr>
        <p:spPr>
          <a:xfrm>
            <a:off x="152400" y="1959114"/>
            <a:ext cx="3657600" cy="707886"/>
          </a:xfrm>
          <a:prstGeom prst="rect">
            <a:avLst/>
          </a:prstGeom>
          <a:solidFill>
            <a:srgbClr val="00B050"/>
          </a:solidFill>
          <a:ln w="76200">
            <a:solidFill>
              <a:srgbClr val="92D050"/>
            </a:solidFill>
          </a:ln>
        </p:spPr>
        <p:txBody>
          <a:bodyPr wrap="square">
            <a:spAutoFit/>
          </a:bodyPr>
          <a:lstStyle/>
          <a:p>
            <a:r>
              <a:rPr lang="en-US" sz="4000" b="1" dirty="0" err="1" smtClean="0"/>
              <a:t>Pahela</a:t>
            </a:r>
            <a:r>
              <a:rPr lang="en-US" sz="4000" b="1" dirty="0" smtClean="0"/>
              <a:t> </a:t>
            </a:r>
            <a:r>
              <a:rPr lang="en-US" sz="4000" b="1" dirty="0" err="1" smtClean="0"/>
              <a:t>Boishakh</a:t>
            </a:r>
            <a:endParaRPr lang="en-US" sz="4000" dirty="0"/>
          </a:p>
        </p:txBody>
      </p:sp>
      <p:sp>
        <p:nvSpPr>
          <p:cNvPr id="4" name="Rectangle 3"/>
          <p:cNvSpPr/>
          <p:nvPr/>
        </p:nvSpPr>
        <p:spPr>
          <a:xfrm>
            <a:off x="152400" y="4611469"/>
            <a:ext cx="1957587" cy="646331"/>
          </a:xfrm>
          <a:prstGeom prst="rect">
            <a:avLst/>
          </a:prstGeom>
          <a:solidFill>
            <a:schemeClr val="accent6">
              <a:lumMod val="75000"/>
            </a:schemeClr>
          </a:solidFill>
          <a:ln w="76200">
            <a:solidFill>
              <a:srgbClr val="92D050"/>
            </a:solidFill>
          </a:ln>
        </p:spPr>
        <p:txBody>
          <a:bodyPr wrap="none">
            <a:spAutoFit/>
          </a:bodyPr>
          <a:lstStyle/>
          <a:p>
            <a:r>
              <a:rPr lang="en-US" sz="3600" b="1" dirty="0" smtClean="0"/>
              <a:t>Lesson- 6</a:t>
            </a:r>
            <a:endParaRPr lang="en-US" sz="3600" dirty="0"/>
          </a:p>
        </p:txBody>
      </p:sp>
      <p:sp>
        <p:nvSpPr>
          <p:cNvPr id="5" name="Rectangle 4"/>
          <p:cNvSpPr/>
          <p:nvPr/>
        </p:nvSpPr>
        <p:spPr>
          <a:xfrm>
            <a:off x="152400" y="3254514"/>
            <a:ext cx="2437527" cy="707886"/>
          </a:xfrm>
          <a:prstGeom prst="rect">
            <a:avLst/>
          </a:prstGeom>
          <a:solidFill>
            <a:schemeClr val="accent2"/>
          </a:solidFill>
          <a:ln w="76200">
            <a:solidFill>
              <a:srgbClr val="92D050"/>
            </a:solidFill>
          </a:ln>
        </p:spPr>
        <p:txBody>
          <a:bodyPr wrap="none">
            <a:spAutoFit/>
          </a:bodyPr>
          <a:lstStyle/>
          <a:p>
            <a:r>
              <a:rPr lang="en-US" sz="4000" b="1" dirty="0" smtClean="0"/>
              <a:t>Unit Three</a:t>
            </a:r>
            <a:endParaRPr lang="en-US" sz="4000" dirty="0"/>
          </a:p>
        </p:txBody>
      </p:sp>
      <p:sp>
        <p:nvSpPr>
          <p:cNvPr id="6" name="TextBox 5"/>
          <p:cNvSpPr txBox="1"/>
          <p:nvPr/>
        </p:nvSpPr>
        <p:spPr>
          <a:xfrm>
            <a:off x="152400" y="5892225"/>
            <a:ext cx="3124200" cy="584775"/>
          </a:xfrm>
          <a:prstGeom prst="rect">
            <a:avLst/>
          </a:prstGeom>
          <a:solidFill>
            <a:schemeClr val="accent2"/>
          </a:solidFill>
          <a:ln w="76200">
            <a:solidFill>
              <a:srgbClr val="92D050"/>
            </a:solidFill>
          </a:ln>
        </p:spPr>
        <p:txBody>
          <a:bodyPr wrap="square" rtlCol="0">
            <a:spAutoFit/>
          </a:bodyPr>
          <a:lstStyle/>
          <a:p>
            <a:r>
              <a:rPr lang="en-US" sz="3200" dirty="0" smtClean="0"/>
              <a:t>Page number -44</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52400"/>
            <a:ext cx="3810000" cy="646331"/>
          </a:xfrm>
          <a:prstGeom prst="rect">
            <a:avLst/>
          </a:prstGeom>
          <a:solidFill>
            <a:srgbClr val="00B050"/>
          </a:solidFill>
          <a:ln w="57150">
            <a:solidFill>
              <a:srgbClr val="7030A0"/>
            </a:solidFill>
          </a:ln>
        </p:spPr>
        <p:txBody>
          <a:bodyPr wrap="square" rtlCol="0">
            <a:spAutoFit/>
          </a:bodyPr>
          <a:lstStyle/>
          <a:p>
            <a:r>
              <a:rPr lang="en-US" sz="3600" dirty="0" smtClean="0"/>
              <a:t>Learning outcomes</a:t>
            </a:r>
            <a:endParaRPr lang="en-US" sz="3600" dirty="0"/>
          </a:p>
        </p:txBody>
      </p:sp>
      <p:sp>
        <p:nvSpPr>
          <p:cNvPr id="3" name="TextBox 2"/>
          <p:cNvSpPr txBox="1"/>
          <p:nvPr/>
        </p:nvSpPr>
        <p:spPr>
          <a:xfrm>
            <a:off x="533400" y="914400"/>
            <a:ext cx="7620000" cy="1200329"/>
          </a:xfrm>
          <a:prstGeom prst="rect">
            <a:avLst/>
          </a:prstGeom>
          <a:solidFill>
            <a:srgbClr val="92D050"/>
          </a:solidFill>
          <a:ln w="57150">
            <a:solidFill>
              <a:srgbClr val="00B050"/>
            </a:solidFill>
          </a:ln>
        </p:spPr>
        <p:txBody>
          <a:bodyPr wrap="square" rtlCol="0">
            <a:spAutoFit/>
          </a:bodyPr>
          <a:lstStyle/>
          <a:p>
            <a:r>
              <a:rPr lang="en-US" sz="3600" dirty="0" smtClean="0"/>
              <a:t>By the end of the lesson learning will be able to</a:t>
            </a:r>
            <a:endParaRPr lang="en-US" sz="3600" dirty="0"/>
          </a:p>
        </p:txBody>
      </p:sp>
      <p:sp>
        <p:nvSpPr>
          <p:cNvPr id="4" name="TextBox 3"/>
          <p:cNvSpPr txBox="1"/>
          <p:nvPr/>
        </p:nvSpPr>
        <p:spPr>
          <a:xfrm>
            <a:off x="228600" y="2209801"/>
            <a:ext cx="8686800" cy="4524315"/>
          </a:xfrm>
          <a:prstGeom prst="rect">
            <a:avLst/>
          </a:prstGeom>
          <a:solidFill>
            <a:srgbClr val="FFC000"/>
          </a:solidFill>
          <a:ln w="57150">
            <a:solidFill>
              <a:srgbClr val="0070C0"/>
            </a:solidFill>
          </a:ln>
        </p:spPr>
        <p:txBody>
          <a:bodyPr wrap="square" rtlCol="0">
            <a:spAutoFit/>
          </a:bodyPr>
          <a:lstStyle/>
          <a:p>
            <a:pPr>
              <a:buFont typeface="Wingdings" pitchFamily="2" charset="2"/>
              <a:buChar char="v"/>
            </a:pPr>
            <a:r>
              <a:rPr lang="en-US" sz="3600" dirty="0" smtClean="0"/>
              <a:t>Talk about the picture.</a:t>
            </a:r>
          </a:p>
          <a:p>
            <a:pPr>
              <a:buFont typeface="Wingdings" pitchFamily="2" charset="2"/>
              <a:buChar char="v"/>
            </a:pPr>
            <a:r>
              <a:rPr lang="en-US" sz="3600" dirty="0" smtClean="0"/>
              <a:t>Use new words and make sentences.</a:t>
            </a:r>
          </a:p>
          <a:p>
            <a:pPr>
              <a:buFont typeface="Wingdings" pitchFamily="2" charset="2"/>
              <a:buChar char="v"/>
            </a:pPr>
            <a:r>
              <a:rPr lang="en-US" sz="3600" b="1" dirty="0" smtClean="0"/>
              <a:t> Ask and answer  questions.</a:t>
            </a:r>
          </a:p>
          <a:p>
            <a:pPr>
              <a:buFont typeface="Wingdings" pitchFamily="2" charset="2"/>
              <a:buChar char="v"/>
            </a:pPr>
            <a:r>
              <a:rPr lang="en-US" sz="3600" b="1" dirty="0" smtClean="0"/>
              <a:t>Complete the passage with suitable words</a:t>
            </a:r>
            <a:endParaRPr lang="en-US" sz="3600" dirty="0" smtClean="0"/>
          </a:p>
          <a:p>
            <a:pPr>
              <a:buFont typeface="Wingdings" pitchFamily="2" charset="2"/>
              <a:buChar char="v"/>
            </a:pPr>
            <a:r>
              <a:rPr lang="en-US" sz="3600" b="1" dirty="0" smtClean="0"/>
              <a:t>Describe about cultural or religious festival</a:t>
            </a:r>
            <a:endParaRPr lang="en-US" sz="3600" dirty="0" smtClean="0"/>
          </a:p>
          <a:p>
            <a:pPr>
              <a:buFont typeface="Wingdings" pitchFamily="2" charset="2"/>
              <a:buChar char="v"/>
            </a:pPr>
            <a:r>
              <a:rPr lang="en-US" sz="3600" dirty="0" smtClean="0"/>
              <a:t>Write a dialogue.</a:t>
            </a:r>
          </a:p>
          <a:p>
            <a:pPr>
              <a:buFont typeface="Wingdings" pitchFamily="2" charset="2"/>
              <a:buChar char="v"/>
            </a:pP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321314"/>
            <a:ext cx="1655903" cy="707886"/>
          </a:xfrm>
          <a:prstGeom prst="rect">
            <a:avLst/>
          </a:prstGeom>
          <a:solidFill>
            <a:srgbClr val="00B050"/>
          </a:solidFill>
          <a:ln w="38100">
            <a:solidFill>
              <a:srgbClr val="7030A0"/>
            </a:solidFill>
          </a:ln>
        </p:spPr>
        <p:txBody>
          <a:bodyPr wrap="none">
            <a:spAutoFit/>
          </a:bodyPr>
          <a:lstStyle/>
          <a:p>
            <a:r>
              <a:rPr lang="en-US" sz="4000" dirty="0" smtClean="0"/>
              <a:t>culture</a:t>
            </a:r>
            <a:endParaRPr lang="en-US" sz="4000" dirty="0"/>
          </a:p>
        </p:txBody>
      </p:sp>
      <p:sp>
        <p:nvSpPr>
          <p:cNvPr id="3" name="Rectangle 2"/>
          <p:cNvSpPr/>
          <p:nvPr/>
        </p:nvSpPr>
        <p:spPr>
          <a:xfrm>
            <a:off x="152400" y="5193268"/>
            <a:ext cx="7511608" cy="584775"/>
          </a:xfrm>
          <a:prstGeom prst="rect">
            <a:avLst/>
          </a:prstGeom>
          <a:solidFill>
            <a:srgbClr val="FFFF00"/>
          </a:solidFill>
          <a:ln w="38100">
            <a:solidFill>
              <a:srgbClr val="00B050"/>
            </a:solidFill>
          </a:ln>
        </p:spPr>
        <p:txBody>
          <a:bodyPr wrap="none">
            <a:spAutoFit/>
          </a:bodyPr>
          <a:lstStyle/>
          <a:p>
            <a:r>
              <a:rPr lang="en-US" sz="3200" dirty="0" smtClean="0"/>
              <a:t>Culture means Customs, traditions, heritage</a:t>
            </a:r>
            <a:endParaRPr lang="en-US" sz="3200" dirty="0"/>
          </a:p>
        </p:txBody>
      </p:sp>
      <p:sp>
        <p:nvSpPr>
          <p:cNvPr id="4" name="Rectangle 3"/>
          <p:cNvSpPr/>
          <p:nvPr/>
        </p:nvSpPr>
        <p:spPr>
          <a:xfrm>
            <a:off x="152400" y="6019800"/>
            <a:ext cx="8763000" cy="646331"/>
          </a:xfrm>
          <a:prstGeom prst="rect">
            <a:avLst/>
          </a:prstGeom>
          <a:solidFill>
            <a:srgbClr val="00B0F0"/>
          </a:solidFill>
          <a:ln w="57150">
            <a:solidFill>
              <a:schemeClr val="accent6">
                <a:lumMod val="75000"/>
              </a:schemeClr>
            </a:solidFill>
          </a:ln>
        </p:spPr>
        <p:txBody>
          <a:bodyPr wrap="square">
            <a:spAutoFit/>
          </a:bodyPr>
          <a:lstStyle/>
          <a:p>
            <a:r>
              <a:rPr lang="en-US" sz="3600" dirty="0" err="1" smtClean="0"/>
              <a:t>Pahela</a:t>
            </a:r>
            <a:r>
              <a:rPr lang="en-US" sz="3600" dirty="0" smtClean="0"/>
              <a:t> </a:t>
            </a:r>
            <a:r>
              <a:rPr lang="en-US" sz="3600" dirty="0" err="1" smtClean="0"/>
              <a:t>Boishakh</a:t>
            </a:r>
            <a:r>
              <a:rPr lang="en-US" sz="3600" dirty="0" smtClean="0"/>
              <a:t>’ is a part of </a:t>
            </a:r>
            <a:r>
              <a:rPr lang="en-US" sz="3600" dirty="0" err="1" smtClean="0"/>
              <a:t>Bangalee</a:t>
            </a:r>
            <a:r>
              <a:rPr lang="en-US" sz="3600" dirty="0" smtClean="0"/>
              <a:t> culture</a:t>
            </a:r>
            <a:endParaRPr lang="en-US" sz="3600" dirty="0"/>
          </a:p>
        </p:txBody>
      </p:sp>
      <p:pic>
        <p:nvPicPr>
          <p:cNvPr id="5" name="Picture 4" descr="mongol-shovajatra-300x156.jpg"/>
          <p:cNvPicPr>
            <a:picLocks noChangeAspect="1"/>
          </p:cNvPicPr>
          <p:nvPr/>
        </p:nvPicPr>
        <p:blipFill>
          <a:blip r:embed="rId2" cstate="print"/>
          <a:stretch>
            <a:fillRect/>
          </a:stretch>
        </p:blipFill>
        <p:spPr>
          <a:xfrm>
            <a:off x="381000" y="304800"/>
            <a:ext cx="6781800" cy="3867150"/>
          </a:xfrm>
          <a:prstGeom prst="rect">
            <a:avLst/>
          </a:prstGeom>
          <a:ln w="88900" cap="sq" cmpd="thickThin">
            <a:solidFill>
              <a:schemeClr val="accent6">
                <a:lumMod val="75000"/>
              </a:schemeClr>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886200"/>
            <a:ext cx="2130840" cy="646331"/>
          </a:xfrm>
          <a:prstGeom prst="rect">
            <a:avLst/>
          </a:prstGeom>
          <a:solidFill>
            <a:srgbClr val="92D050"/>
          </a:solidFill>
          <a:ln w="38100">
            <a:solidFill>
              <a:srgbClr val="0070C0"/>
            </a:solidFill>
          </a:ln>
        </p:spPr>
        <p:txBody>
          <a:bodyPr wrap="none">
            <a:spAutoFit/>
          </a:bodyPr>
          <a:lstStyle/>
          <a:p>
            <a:r>
              <a:rPr lang="en-US" sz="3600" dirty="0" smtClean="0"/>
              <a:t>traditional</a:t>
            </a:r>
            <a:endParaRPr lang="en-US" sz="3600" dirty="0"/>
          </a:p>
        </p:txBody>
      </p:sp>
      <p:sp>
        <p:nvSpPr>
          <p:cNvPr id="3" name="Rectangle 2"/>
          <p:cNvSpPr/>
          <p:nvPr/>
        </p:nvSpPr>
        <p:spPr>
          <a:xfrm>
            <a:off x="76200" y="4724400"/>
            <a:ext cx="8382936" cy="646331"/>
          </a:xfrm>
          <a:prstGeom prst="rect">
            <a:avLst/>
          </a:prstGeom>
          <a:solidFill>
            <a:srgbClr val="00B050"/>
          </a:solidFill>
          <a:ln w="57150">
            <a:solidFill>
              <a:schemeClr val="accent6">
                <a:lumMod val="75000"/>
              </a:schemeClr>
            </a:solidFill>
          </a:ln>
        </p:spPr>
        <p:txBody>
          <a:bodyPr wrap="square">
            <a:spAutoFit/>
          </a:bodyPr>
          <a:lstStyle/>
          <a:p>
            <a:r>
              <a:rPr lang="en-US" sz="3600" dirty="0" smtClean="0"/>
              <a:t>Traditional means Conventional, customary </a:t>
            </a:r>
            <a:endParaRPr lang="en-US" sz="3600" dirty="0"/>
          </a:p>
        </p:txBody>
      </p:sp>
      <p:sp>
        <p:nvSpPr>
          <p:cNvPr id="5" name="Rectangle 4"/>
          <p:cNvSpPr/>
          <p:nvPr/>
        </p:nvSpPr>
        <p:spPr>
          <a:xfrm>
            <a:off x="0" y="5562600"/>
            <a:ext cx="8915400" cy="1200329"/>
          </a:xfrm>
          <a:prstGeom prst="rect">
            <a:avLst/>
          </a:prstGeom>
          <a:solidFill>
            <a:srgbClr val="FFFF00"/>
          </a:solidFill>
          <a:ln w="57150">
            <a:solidFill>
              <a:srgbClr val="00B0F0"/>
            </a:solidFill>
          </a:ln>
        </p:spPr>
        <p:txBody>
          <a:bodyPr wrap="square">
            <a:spAutoFit/>
          </a:bodyPr>
          <a:lstStyle/>
          <a:p>
            <a:r>
              <a:rPr lang="en-US" sz="3600" dirty="0" smtClean="0"/>
              <a:t>It is a day when people love eating traditional food.</a:t>
            </a:r>
            <a:endParaRPr lang="en-US" sz="3600" dirty="0"/>
          </a:p>
        </p:txBody>
      </p:sp>
      <p:pic>
        <p:nvPicPr>
          <p:cNvPr id="7" name="Picture 6" descr="images.jpg"/>
          <p:cNvPicPr>
            <a:picLocks noChangeAspect="1"/>
          </p:cNvPicPr>
          <p:nvPr/>
        </p:nvPicPr>
        <p:blipFill>
          <a:blip r:embed="rId2" cstate="print"/>
          <a:stretch>
            <a:fillRect/>
          </a:stretch>
        </p:blipFill>
        <p:spPr>
          <a:xfrm>
            <a:off x="228600" y="228600"/>
            <a:ext cx="6553200" cy="3429000"/>
          </a:xfrm>
          <a:prstGeom prst="rect">
            <a:avLst/>
          </a:prstGeom>
          <a:ln w="88900" cap="sq" cmpd="thickThin">
            <a:solidFill>
              <a:srgbClr val="FF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392269"/>
            <a:ext cx="2382960" cy="646331"/>
          </a:xfrm>
          <a:prstGeom prst="rect">
            <a:avLst/>
          </a:prstGeom>
          <a:solidFill>
            <a:srgbClr val="00B050"/>
          </a:solidFill>
          <a:ln w="57150">
            <a:solidFill>
              <a:schemeClr val="accent6">
                <a:lumMod val="75000"/>
              </a:schemeClr>
            </a:solidFill>
          </a:ln>
        </p:spPr>
        <p:txBody>
          <a:bodyPr wrap="none">
            <a:spAutoFit/>
          </a:bodyPr>
          <a:lstStyle/>
          <a:p>
            <a:r>
              <a:rPr lang="en-US" sz="3600" dirty="0" smtClean="0"/>
              <a:t>processions</a:t>
            </a:r>
            <a:endParaRPr lang="en-US" sz="3600" dirty="0"/>
          </a:p>
        </p:txBody>
      </p:sp>
      <p:sp>
        <p:nvSpPr>
          <p:cNvPr id="3" name="Rectangle 2"/>
          <p:cNvSpPr/>
          <p:nvPr/>
        </p:nvSpPr>
        <p:spPr>
          <a:xfrm>
            <a:off x="0" y="4230469"/>
            <a:ext cx="8839200" cy="646331"/>
          </a:xfrm>
          <a:prstGeom prst="rect">
            <a:avLst/>
          </a:prstGeom>
          <a:solidFill>
            <a:schemeClr val="accent6">
              <a:lumMod val="75000"/>
            </a:schemeClr>
          </a:solidFill>
          <a:ln w="57150">
            <a:solidFill>
              <a:srgbClr val="7030A0"/>
            </a:solidFill>
          </a:ln>
        </p:spPr>
        <p:txBody>
          <a:bodyPr wrap="square">
            <a:spAutoFit/>
          </a:bodyPr>
          <a:lstStyle/>
          <a:p>
            <a:r>
              <a:rPr lang="en-US" sz="3600" dirty="0" smtClean="0"/>
              <a:t>Procession means Parade, march,  march-past</a:t>
            </a:r>
            <a:endParaRPr lang="en-US" sz="3600" dirty="0"/>
          </a:p>
        </p:txBody>
      </p:sp>
      <p:sp>
        <p:nvSpPr>
          <p:cNvPr id="4" name="Rectangle 3"/>
          <p:cNvSpPr/>
          <p:nvPr/>
        </p:nvSpPr>
        <p:spPr>
          <a:xfrm>
            <a:off x="0" y="5029200"/>
            <a:ext cx="9144000" cy="1754326"/>
          </a:xfrm>
          <a:prstGeom prst="rect">
            <a:avLst/>
          </a:prstGeom>
          <a:solidFill>
            <a:srgbClr val="92D050"/>
          </a:solidFill>
          <a:ln w="57150">
            <a:solidFill>
              <a:srgbClr val="00B0F0"/>
            </a:solidFill>
          </a:ln>
        </p:spPr>
        <p:txBody>
          <a:bodyPr wrap="square">
            <a:spAutoFit/>
          </a:bodyPr>
          <a:lstStyle/>
          <a:p>
            <a:r>
              <a:rPr lang="en-US" sz="3600" dirty="0" smtClean="0"/>
              <a:t>The  </a:t>
            </a:r>
            <a:r>
              <a:rPr lang="en-US" sz="3600" dirty="0" err="1" smtClean="0"/>
              <a:t>Pahela</a:t>
            </a:r>
            <a:r>
              <a:rPr lang="en-US" sz="3600" dirty="0" smtClean="0"/>
              <a:t> </a:t>
            </a:r>
            <a:r>
              <a:rPr lang="en-US" sz="3600" dirty="0" err="1" smtClean="0"/>
              <a:t>Boishakh’s</a:t>
            </a:r>
            <a:r>
              <a:rPr lang="en-US" sz="3600" dirty="0" smtClean="0"/>
              <a:t> procession usually displays the traditional practices of </a:t>
            </a:r>
            <a:r>
              <a:rPr lang="en-US" sz="3600" i="1" dirty="0" err="1" smtClean="0"/>
              <a:t>Bangalee</a:t>
            </a:r>
            <a:r>
              <a:rPr lang="en-US" sz="3600" i="1" dirty="0" smtClean="0"/>
              <a:t> culture.</a:t>
            </a:r>
            <a:endParaRPr lang="en-US" sz="3600" dirty="0"/>
          </a:p>
        </p:txBody>
      </p:sp>
      <p:pic>
        <p:nvPicPr>
          <p:cNvPr id="5" name="Picture 4" descr="images.jpg"/>
          <p:cNvPicPr>
            <a:picLocks noChangeAspect="1"/>
          </p:cNvPicPr>
          <p:nvPr/>
        </p:nvPicPr>
        <p:blipFill>
          <a:blip r:embed="rId2" cstate="print"/>
          <a:stretch>
            <a:fillRect/>
          </a:stretch>
        </p:blipFill>
        <p:spPr>
          <a:xfrm>
            <a:off x="228600" y="228600"/>
            <a:ext cx="6934200" cy="2971800"/>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787</Words>
  <Application>Microsoft Office PowerPoint</Application>
  <PresentationFormat>On-screen Show (4:3)</PresentationFormat>
  <Paragraphs>56</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user</cp:lastModifiedBy>
  <cp:revision>63</cp:revision>
  <dcterms:created xsi:type="dcterms:W3CDTF">2006-08-16T00:00:00Z</dcterms:created>
  <dcterms:modified xsi:type="dcterms:W3CDTF">2020-09-30T11:45:46Z</dcterms:modified>
</cp:coreProperties>
</file>