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3" r:id="rId2"/>
    <p:sldId id="294" r:id="rId3"/>
    <p:sldId id="297" r:id="rId4"/>
    <p:sldId id="295" r:id="rId5"/>
    <p:sldId id="296" r:id="rId6"/>
    <p:sldId id="300" r:id="rId7"/>
    <p:sldId id="299" r:id="rId8"/>
    <p:sldId id="302" r:id="rId9"/>
    <p:sldId id="315" r:id="rId10"/>
    <p:sldId id="305" r:id="rId11"/>
    <p:sldId id="304" r:id="rId12"/>
    <p:sldId id="321" r:id="rId13"/>
    <p:sldId id="317" r:id="rId14"/>
    <p:sldId id="308" r:id="rId15"/>
    <p:sldId id="309" r:id="rId16"/>
    <p:sldId id="318" r:id="rId17"/>
    <p:sldId id="311" r:id="rId18"/>
    <p:sldId id="320" r:id="rId19"/>
    <p:sldId id="313" r:id="rId20"/>
    <p:sldId id="314" r:id="rId21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1" autoAdjust="0"/>
    <p:restoredTop sz="94624" autoAdjust="0"/>
  </p:normalViewPr>
  <p:slideViewPr>
    <p:cSldViewPr>
      <p:cViewPr>
        <p:scale>
          <a:sx n="50" d="100"/>
          <a:sy n="50" d="100"/>
        </p:scale>
        <p:origin x="-1782" y="-606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72C85-C034-457C-A7C6-FA62EE139E65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DF231-7378-482C-B236-3C2BB6DE6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3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18872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390" y="2404534"/>
            <a:ext cx="7572763" cy="1646302"/>
          </a:xfrm>
        </p:spPr>
        <p:txBody>
          <a:bodyPr anchor="b">
            <a:noAutofit/>
          </a:bodyPr>
          <a:lstStyle>
            <a:lvl1pPr algn="r">
              <a:defRPr sz="5265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390" y="4050834"/>
            <a:ext cx="757276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005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2" y="609600"/>
            <a:ext cx="8381751" cy="3403600"/>
          </a:xfrm>
        </p:spPr>
        <p:txBody>
          <a:bodyPr anchor="ctr">
            <a:normAutofit/>
          </a:bodyPr>
          <a:lstStyle>
            <a:lvl1pPr algn="l">
              <a:defRPr sz="42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2" y="4470400"/>
            <a:ext cx="838175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2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50" y="609600"/>
            <a:ext cx="7891781" cy="3022600"/>
          </a:xfrm>
        </p:spPr>
        <p:txBody>
          <a:bodyPr anchor="ctr">
            <a:normAutofit/>
          </a:bodyPr>
          <a:lstStyle>
            <a:lvl1pPr algn="l">
              <a:defRPr sz="42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31985" y="3632200"/>
            <a:ext cx="704391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5770" indent="0">
              <a:buFontTx/>
              <a:buNone/>
              <a:defRPr/>
            </a:lvl2pPr>
            <a:lvl3pPr marL="891540" indent="0">
              <a:buFontTx/>
              <a:buNone/>
              <a:defRPr/>
            </a:lvl3pPr>
            <a:lvl4pPr marL="1337310" indent="0">
              <a:buFontTx/>
              <a:buNone/>
              <a:defRPr/>
            </a:lvl4pPr>
            <a:lvl5pPr marL="178308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2" y="4470400"/>
            <a:ext cx="838175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8323" y="790378"/>
            <a:ext cx="594360" cy="584776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/>
          <a:p>
            <a:pPr lvl="0"/>
            <a:r>
              <a:rPr lang="en-US" sz="7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70686" y="2886556"/>
            <a:ext cx="594360" cy="584776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/>
          <a:p>
            <a:pPr lvl="0"/>
            <a:r>
              <a:rPr lang="en-US" sz="7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55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23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2" y="1931988"/>
            <a:ext cx="8381751" cy="2595460"/>
          </a:xfrm>
        </p:spPr>
        <p:txBody>
          <a:bodyPr anchor="b">
            <a:normAutofit/>
          </a:bodyPr>
          <a:lstStyle>
            <a:lvl1pPr algn="l">
              <a:defRPr sz="42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2" y="4527448"/>
            <a:ext cx="838175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50" y="609600"/>
            <a:ext cx="7891781" cy="3022600"/>
          </a:xfrm>
        </p:spPr>
        <p:txBody>
          <a:bodyPr anchor="ctr">
            <a:normAutofit/>
          </a:bodyPr>
          <a:lstStyle>
            <a:lvl1pPr algn="l">
              <a:defRPr sz="42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9" y="4013200"/>
            <a:ext cx="838175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5770" indent="0">
              <a:buFontTx/>
              <a:buNone/>
              <a:defRPr/>
            </a:lvl2pPr>
            <a:lvl3pPr marL="891540" indent="0">
              <a:buFontTx/>
              <a:buNone/>
              <a:defRPr/>
            </a:lvl3pPr>
            <a:lvl4pPr marL="1337310" indent="0">
              <a:buFontTx/>
              <a:buNone/>
              <a:defRPr/>
            </a:lvl4pPr>
            <a:lvl5pPr marL="178308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2" y="4527448"/>
            <a:ext cx="838175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5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8323" y="790378"/>
            <a:ext cx="594360" cy="584776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/>
          <a:p>
            <a:pPr lvl="0"/>
            <a:r>
              <a:rPr lang="en-US" sz="7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70686" y="2886556"/>
            <a:ext cx="594360" cy="584776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/>
          <a:p>
            <a:pPr lvl="0"/>
            <a:r>
              <a:rPr lang="en-US" sz="7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8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54" y="609600"/>
            <a:ext cx="8373498" cy="3022600"/>
          </a:xfrm>
        </p:spPr>
        <p:txBody>
          <a:bodyPr anchor="ctr">
            <a:normAutofit/>
          </a:bodyPr>
          <a:lstStyle>
            <a:lvl1pPr algn="l">
              <a:defRPr sz="42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9" y="4013200"/>
            <a:ext cx="838175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40">
                <a:solidFill>
                  <a:schemeClr val="accent1"/>
                </a:solidFill>
              </a:defRPr>
            </a:lvl1pPr>
            <a:lvl2pPr marL="445770" indent="0">
              <a:buFontTx/>
              <a:buNone/>
              <a:defRPr/>
            </a:lvl2pPr>
            <a:lvl3pPr marL="891540" indent="0">
              <a:buFontTx/>
              <a:buNone/>
              <a:defRPr/>
            </a:lvl3pPr>
            <a:lvl4pPr marL="1337310" indent="0">
              <a:buFontTx/>
              <a:buNone/>
              <a:defRPr/>
            </a:lvl4pPr>
            <a:lvl5pPr marL="178308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2" y="4527448"/>
            <a:ext cx="838175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5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38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758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8482" y="609600"/>
            <a:ext cx="1272124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2" y="609600"/>
            <a:ext cx="6883646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391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1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074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2" y="2700868"/>
            <a:ext cx="8381751" cy="1826581"/>
          </a:xfrm>
        </p:spPr>
        <p:txBody>
          <a:bodyPr anchor="b"/>
          <a:lstStyle>
            <a:lvl1pPr algn="l">
              <a:defRPr sz="39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2" y="4527448"/>
            <a:ext cx="8381751" cy="860400"/>
          </a:xfrm>
        </p:spPr>
        <p:txBody>
          <a:bodyPr anchor="t"/>
          <a:lstStyle>
            <a:lvl1pPr marL="0" indent="0" algn="l">
              <a:buNone/>
              <a:defRPr sz="19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61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4079434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721" y="2160590"/>
            <a:ext cx="4079433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80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52" y="2160983"/>
            <a:ext cx="4080982" cy="576262"/>
          </a:xfrm>
        </p:spPr>
        <p:txBody>
          <a:bodyPr anchor="b">
            <a:noAutofit/>
          </a:bodyPr>
          <a:lstStyle>
            <a:lvl1pPr marL="0" indent="0">
              <a:buNone/>
              <a:defRPr sz="2340" b="0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852" y="2737246"/>
            <a:ext cx="408098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1173" y="2160983"/>
            <a:ext cx="4080978" cy="576262"/>
          </a:xfrm>
        </p:spPr>
        <p:txBody>
          <a:bodyPr anchor="b">
            <a:noAutofit/>
          </a:bodyPr>
          <a:lstStyle>
            <a:lvl1pPr marL="0" indent="0">
              <a:buNone/>
              <a:defRPr sz="2340" b="0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1175" y="2737246"/>
            <a:ext cx="408097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388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609600"/>
            <a:ext cx="838175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20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201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1498604"/>
            <a:ext cx="3758165" cy="1278466"/>
          </a:xfrm>
        </p:spPr>
        <p:txBody>
          <a:bodyPr anchor="b">
            <a:normAutofit/>
          </a:bodyPr>
          <a:lstStyle>
            <a:lvl1pPr>
              <a:defRPr sz="19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450" y="514925"/>
            <a:ext cx="4400702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1" y="2777069"/>
            <a:ext cx="3758165" cy="2584449"/>
          </a:xfrm>
        </p:spPr>
        <p:txBody>
          <a:bodyPr>
            <a:normAutofit/>
          </a:bodyPr>
          <a:lstStyle>
            <a:lvl1pPr marL="0" indent="0">
              <a:buNone/>
              <a:defRPr sz="1365"/>
            </a:lvl1pPr>
            <a:lvl2pPr marL="445636" indent="0">
              <a:buNone/>
              <a:defRPr sz="1365"/>
            </a:lvl2pPr>
            <a:lvl3pPr marL="891273" indent="0">
              <a:buNone/>
              <a:defRPr sz="1170"/>
            </a:lvl3pPr>
            <a:lvl4pPr marL="1336909" indent="0">
              <a:buNone/>
              <a:defRPr sz="975"/>
            </a:lvl4pPr>
            <a:lvl5pPr marL="1782545" indent="0">
              <a:buNone/>
              <a:defRPr sz="975"/>
            </a:lvl5pPr>
            <a:lvl6pPr marL="2228181" indent="0">
              <a:buNone/>
              <a:defRPr sz="975"/>
            </a:lvl6pPr>
            <a:lvl7pPr marL="2673818" indent="0">
              <a:buNone/>
              <a:defRPr sz="975"/>
            </a:lvl7pPr>
            <a:lvl8pPr marL="3119454" indent="0">
              <a:buNone/>
              <a:defRPr sz="975"/>
            </a:lvl8pPr>
            <a:lvl9pPr marL="356509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500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4800600"/>
            <a:ext cx="8381750" cy="566738"/>
          </a:xfrm>
        </p:spPr>
        <p:txBody>
          <a:bodyPr anchor="b">
            <a:normAutofit/>
          </a:bodyPr>
          <a:lstStyle>
            <a:lvl1pPr algn="l">
              <a:defRPr sz="23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401" y="609600"/>
            <a:ext cx="838175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560"/>
            </a:lvl1pPr>
            <a:lvl2pPr marL="445770" indent="0">
              <a:buNone/>
              <a:defRPr sz="1560"/>
            </a:lvl2pPr>
            <a:lvl3pPr marL="891540" indent="0">
              <a:buNone/>
              <a:defRPr sz="1560"/>
            </a:lvl3pPr>
            <a:lvl4pPr marL="1337310" indent="0">
              <a:buNone/>
              <a:defRPr sz="1560"/>
            </a:lvl4pPr>
            <a:lvl5pPr marL="1783080" indent="0">
              <a:buNone/>
              <a:defRPr sz="1560"/>
            </a:lvl5pPr>
            <a:lvl6pPr marL="2228850" indent="0">
              <a:buNone/>
              <a:defRPr sz="1560"/>
            </a:lvl6pPr>
            <a:lvl7pPr marL="2674620" indent="0">
              <a:buNone/>
              <a:defRPr sz="1560"/>
            </a:lvl7pPr>
            <a:lvl8pPr marL="3120390" indent="0">
              <a:buNone/>
              <a:defRPr sz="1560"/>
            </a:lvl8pPr>
            <a:lvl9pPr marL="3566160" indent="0">
              <a:buNone/>
              <a:defRPr sz="15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1" y="5367338"/>
            <a:ext cx="8381750" cy="674024"/>
          </a:xfrm>
        </p:spPr>
        <p:txBody>
          <a:bodyPr>
            <a:normAutofit/>
          </a:bodyPr>
          <a:lstStyle>
            <a:lvl1pPr marL="0" indent="0">
              <a:buNone/>
              <a:defRPr sz="1170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749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18872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1" y="609600"/>
            <a:ext cx="838175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1" y="2160590"/>
            <a:ext cx="838175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5005" y="6041363"/>
            <a:ext cx="889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400" y="6041363"/>
            <a:ext cx="6140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897" y="6041363"/>
            <a:ext cx="66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8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4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defTabSz="445770" rtl="0" eaLnBrk="1" latinLnBrk="0" hangingPunct="1">
        <a:spcBef>
          <a:spcPct val="0"/>
        </a:spcBef>
        <a:buNone/>
        <a:defRPr sz="351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4328" indent="-334328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5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4376" indent="-278606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1442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6019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0596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45173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9750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34327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78904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ny day.jpg"/>
          <p:cNvPicPr>
            <a:picLocks noChangeAspect="1"/>
          </p:cNvPicPr>
          <p:nvPr/>
        </p:nvPicPr>
        <p:blipFill>
          <a:blip r:embed="rId2" cstate="print"/>
          <a:srcRect l="10091" t="16855" r="60136" b="3652"/>
          <a:stretch>
            <a:fillRect/>
          </a:stretch>
        </p:blipFill>
        <p:spPr>
          <a:xfrm flipH="1">
            <a:off x="99060" y="183444"/>
            <a:ext cx="11689080" cy="6720277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softEdge rad="127000"/>
          </a:effectLst>
        </p:spPr>
      </p:pic>
      <p:sp>
        <p:nvSpPr>
          <p:cNvPr id="3" name="Rounded Rectangle 2"/>
          <p:cNvSpPr/>
          <p:nvPr/>
        </p:nvSpPr>
        <p:spPr>
          <a:xfrm>
            <a:off x="792480" y="411480"/>
            <a:ext cx="10500360" cy="54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352" tIns="57676" rIns="115352" bIns="57676" spcCol="0" rtlCol="0" anchor="ctr"/>
          <a:lstStyle/>
          <a:p>
            <a:r>
              <a:rPr lang="en-US" sz="5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6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6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6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6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6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6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6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</a:t>
            </a:r>
            <a:r>
              <a:rPr lang="en-US" sz="6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SG" sz="6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73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169920" y="609601"/>
            <a:ext cx="5547360" cy="1003538"/>
          </a:xfrm>
          <a:prstGeom prst="downArrowCallout">
            <a:avLst/>
          </a:prstGeom>
          <a:noFill/>
          <a:ln w="28575">
            <a:solidFill>
              <a:srgbClr val="66FF66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মনোযোগে দেখ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2140" y="4505980"/>
            <a:ext cx="7825740" cy="655087"/>
          </a:xfrm>
          <a:prstGeom prst="rect">
            <a:avLst/>
          </a:prstGeom>
          <a:noFill/>
          <a:ln w="127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চটচটে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2140" y="3886200"/>
            <a:ext cx="1783080" cy="6550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চিত্র ১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4800" y="3886200"/>
            <a:ext cx="1783080" cy="6550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চিত্র ২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0" y="5181600"/>
            <a:ext cx="9906000" cy="655087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আর্দ্রতার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কারণে আবহাওয়া পাল্টাবে ?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1200" y="5953780"/>
            <a:ext cx="7825740" cy="655087"/>
          </a:xfrm>
          <a:prstGeom prst="rect">
            <a:avLst/>
          </a:prstGeom>
          <a:noFill/>
          <a:ln w="12700">
            <a:solidFill>
              <a:srgbClr val="66FF66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en-US" sz="3500" dirty="0" err="1">
                <a:latin typeface="NikoshBAN" pitchFamily="2" charset="0"/>
                <a:cs typeface="NikoshBAN" pitchFamily="2" charset="0"/>
              </a:rPr>
              <a:t>আর্দ্রতা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আবহাওয়ার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একটি উপাদান ।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460" y="149587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RIPON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79" y="1447800"/>
            <a:ext cx="3661682" cy="222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IPON\Desktop\ত,তক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39" y="1594088"/>
            <a:ext cx="3661682" cy="222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7084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920" y="609601"/>
            <a:ext cx="5547360" cy="1003538"/>
          </a:xfrm>
          <a:prstGeom prst="downArrowCallout">
            <a:avLst/>
          </a:prstGeom>
          <a:noFill/>
          <a:ln w="28575">
            <a:solidFill>
              <a:srgbClr val="66FF66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মনোযোগে দেখ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how_image_spPGNewspro.php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540" y="1295401"/>
            <a:ext cx="5094300" cy="2747250"/>
          </a:xfrm>
          <a:prstGeom prst="snip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3333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ATAUR\Desktop\New folder\5604fd8cdd8aef2015075348-ImageName.jpg"/>
          <p:cNvPicPr>
            <a:picLocks noChangeAspect="1" noChangeArrowheads="1"/>
          </p:cNvPicPr>
          <p:nvPr/>
        </p:nvPicPr>
        <p:blipFill>
          <a:blip r:embed="rId3" cstate="print"/>
          <a:srcRect l="971"/>
          <a:stretch>
            <a:fillRect/>
          </a:stretch>
        </p:blipFill>
        <p:spPr bwMode="auto">
          <a:xfrm>
            <a:off x="685961" y="1295401"/>
            <a:ext cx="5059519" cy="2747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33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76500" y="4572000"/>
            <a:ext cx="7033260" cy="655087"/>
          </a:xfrm>
          <a:prstGeom prst="rect">
            <a:avLst/>
          </a:prstGeom>
          <a:noFill/>
          <a:ln w="127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কোন চিত্রতে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বায়ুপ্রবাহ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বেশি ?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6500" y="4048780"/>
            <a:ext cx="1783080" cy="6550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চিত্র ১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6680" y="4038600"/>
            <a:ext cx="1783080" cy="6550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চিত্র ২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267980"/>
            <a:ext cx="9906000" cy="655087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বায়ুপ্রবাহের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কারণে আবহাওয়া পাল্টাবে ?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6029980"/>
            <a:ext cx="7825740" cy="655087"/>
          </a:xfrm>
          <a:prstGeom prst="rect">
            <a:avLst/>
          </a:prstGeom>
          <a:noFill/>
          <a:ln w="12700">
            <a:solidFill>
              <a:srgbClr val="66FF66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বায়ুপ্রবাহ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আবহাওয়ার একটি উপাদান ।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793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920" y="609601"/>
            <a:ext cx="5547360" cy="1003538"/>
          </a:xfrm>
          <a:prstGeom prst="downArrowCallout">
            <a:avLst/>
          </a:prstGeom>
          <a:noFill/>
          <a:ln w="28575">
            <a:solidFill>
              <a:srgbClr val="66FF66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মনোযোগে দেখ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500" y="4572000"/>
            <a:ext cx="7033260" cy="655087"/>
          </a:xfrm>
          <a:prstGeom prst="rect">
            <a:avLst/>
          </a:prstGeom>
          <a:noFill/>
          <a:ln w="127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কোন চিত্রতে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?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6500" y="4048780"/>
            <a:ext cx="1783080" cy="6550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চিত্র ১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6680" y="4038600"/>
            <a:ext cx="1783080" cy="6550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চিত্র ২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267980"/>
            <a:ext cx="9906000" cy="655087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বৃষ্টিপাতের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কারণে আবহাওয়া পাল্টাবে ?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6029980"/>
            <a:ext cx="7825740" cy="655087"/>
          </a:xfrm>
          <a:prstGeom prst="rect">
            <a:avLst/>
          </a:prstGeom>
          <a:noFill/>
          <a:ln w="12700">
            <a:solidFill>
              <a:srgbClr val="66FF66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আবহাওয়ার একটি উপাদান ।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4453239" cy="2362200"/>
          </a:xfrm>
          <a:prstGeom prst="rect">
            <a:avLst/>
          </a:prstGeom>
          <a:ln w="28575">
            <a:solidFill>
              <a:srgbClr val="92D050"/>
            </a:solidFill>
            <a:prstDash val="sysDash"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4" y="1613139"/>
            <a:ext cx="4309586" cy="2055591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8365898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667000"/>
            <a:ext cx="3662601" cy="2111356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66FF66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4500" dirty="0">
                <a:latin typeface="NikoshBAN" pitchFamily="2" charset="0"/>
                <a:cs typeface="NikoshBAN" pitchFamily="2" charset="0"/>
              </a:rPr>
              <a:t>আবহাওয়ার উপাদান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7889" y="5438127"/>
            <a:ext cx="5151120" cy="921177"/>
          </a:xfrm>
          <a:prstGeom prst="ellipse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আকাশের অবস্থা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5320" y="954367"/>
            <a:ext cx="4556760" cy="921177"/>
          </a:xfrm>
          <a:prstGeom prst="ellipse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তাপমাত্রা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3402" y="2257903"/>
            <a:ext cx="3418998" cy="921177"/>
          </a:xfrm>
          <a:prstGeom prst="ellipse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আর্দ্রতা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5334000" y="1875544"/>
            <a:ext cx="735454" cy="838200"/>
          </a:xfrm>
          <a:prstGeom prst="upArrow">
            <a:avLst>
              <a:gd name="adj1" fmla="val 50000"/>
              <a:gd name="adj2" fmla="val 37342"/>
            </a:avLst>
          </a:prstGeom>
          <a:gradFill>
            <a:gsLst>
              <a:gs pos="36000">
                <a:srgbClr val="A603AB">
                  <a:alpha val="7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352" tIns="57676" rIns="115352" bIns="57676"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2884892">
            <a:off x="4727257" y="4713620"/>
            <a:ext cx="594360" cy="724507"/>
          </a:xfrm>
          <a:prstGeom prst="upArrow">
            <a:avLst>
              <a:gd name="adj1" fmla="val 50000"/>
              <a:gd name="adj2" fmla="val 37342"/>
            </a:avLst>
          </a:prstGeom>
          <a:gradFill>
            <a:gsLst>
              <a:gs pos="36000">
                <a:srgbClr val="A603AB">
                  <a:alpha val="7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352" tIns="57676" rIns="115352" bIns="57676"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4734480">
            <a:off x="7451027" y="2461245"/>
            <a:ext cx="629119" cy="977656"/>
          </a:xfrm>
          <a:prstGeom prst="upArrow">
            <a:avLst>
              <a:gd name="adj1" fmla="val 50000"/>
              <a:gd name="adj2" fmla="val 37342"/>
            </a:avLst>
          </a:prstGeom>
          <a:gradFill>
            <a:gsLst>
              <a:gs pos="36000">
                <a:srgbClr val="A603AB">
                  <a:alpha val="7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352" tIns="57676" rIns="115352" bIns="57676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8141" y="2768718"/>
            <a:ext cx="2971800" cy="921177"/>
          </a:xfrm>
          <a:prstGeom prst="ellipse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বায়ুপ্রবাহ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Up Arrow 11"/>
          <p:cNvSpPr/>
          <p:nvPr/>
        </p:nvSpPr>
        <p:spPr>
          <a:xfrm rot="16200000">
            <a:off x="3342783" y="2958816"/>
            <a:ext cx="689187" cy="772969"/>
          </a:xfrm>
          <a:prstGeom prst="upArrow">
            <a:avLst>
              <a:gd name="adj1" fmla="val 50000"/>
              <a:gd name="adj2" fmla="val 37342"/>
            </a:avLst>
          </a:prstGeom>
          <a:gradFill>
            <a:gsLst>
              <a:gs pos="36000">
                <a:srgbClr val="A603AB">
                  <a:alpha val="7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352" tIns="57676" rIns="115352" bIns="57676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7392609">
            <a:off x="7105961" y="4286309"/>
            <a:ext cx="654721" cy="984093"/>
          </a:xfrm>
          <a:prstGeom prst="upArrow">
            <a:avLst>
              <a:gd name="adj1" fmla="val 50000"/>
              <a:gd name="adj2" fmla="val 37342"/>
            </a:avLst>
          </a:prstGeom>
          <a:gradFill>
            <a:gsLst>
              <a:gs pos="36000">
                <a:srgbClr val="A603AB">
                  <a:alpha val="7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352" tIns="57676" rIns="115352" bIns="57676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72400" y="4648200"/>
            <a:ext cx="3418998" cy="921177"/>
          </a:xfrm>
          <a:prstGeom prst="ellipse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413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TAUR\Desktop\New folder\love-rain.jpg"/>
          <p:cNvPicPr>
            <a:picLocks noChangeAspect="1" noChangeArrowheads="1"/>
          </p:cNvPicPr>
          <p:nvPr/>
        </p:nvPicPr>
        <p:blipFill>
          <a:blip r:embed="rId2" cstate="print"/>
          <a:srcRect l="26829"/>
          <a:stretch>
            <a:fillRect/>
          </a:stretch>
        </p:blipFill>
        <p:spPr bwMode="auto">
          <a:xfrm>
            <a:off x="4754880" y="577089"/>
            <a:ext cx="2575560" cy="21661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68980" y="2819400"/>
            <a:ext cx="5250180" cy="655087"/>
          </a:xfrm>
          <a:prstGeom prst="rect">
            <a:avLst/>
          </a:prstGeom>
          <a:solidFill>
            <a:srgbClr val="66FF66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8720" y="4206896"/>
            <a:ext cx="9509760" cy="1894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7030A0"/>
            </a:solidFill>
            <a:prstDash val="sysDot"/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আবহাওয়ার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উপাদান গুলোর নাম লেখ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63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7839"/>
              </p:ext>
            </p:extLst>
          </p:nvPr>
        </p:nvGraphicFramePr>
        <p:xfrm>
          <a:off x="1981200" y="990601"/>
          <a:ext cx="8618220" cy="423268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618220"/>
              </a:tblGrid>
              <a:tr h="1111614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আবহাওয়ার</a:t>
                      </a:r>
                      <a:r>
                        <a:rPr lang="en-US" sz="3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3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872" marR="118872" marT="54864" marB="54864" anchor="ctr"/>
                </a:tc>
              </a:tr>
              <a:tr h="1040357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18872" marR="118872" marT="54864" marB="54864"/>
                </a:tc>
              </a:tr>
              <a:tr h="1040357"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L="118872" marR="118872" marT="54864" marB="54864"/>
                </a:tc>
              </a:tr>
              <a:tr h="1040357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18872" marR="118872" marT="54864" marB="54864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370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4513231"/>
            <a:ext cx="2674620" cy="2192369"/>
          </a:xfrm>
          <a:prstGeom prst="rect">
            <a:avLst/>
          </a:prstGeom>
        </p:spPr>
      </p:pic>
      <p:pic>
        <p:nvPicPr>
          <p:cNvPr id="3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4282" y="1295400"/>
            <a:ext cx="4548171" cy="24018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82140" y="685802"/>
            <a:ext cx="8023860" cy="990599"/>
          </a:xfrm>
          <a:prstGeom prst="rect">
            <a:avLst/>
          </a:prstGeom>
          <a:noFill/>
        </p:spPr>
        <p:txBody>
          <a:bodyPr wrap="square" lIns="115352" tIns="57676" rIns="115352" bIns="57676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bn-BD" sz="5000" dirty="0"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" y="3886201"/>
            <a:ext cx="10896600" cy="732032"/>
          </a:xfrm>
          <a:prstGeom prst="rect">
            <a:avLst/>
          </a:prstGeom>
          <a:noFill/>
          <a:ln>
            <a:solidFill>
              <a:srgbClr val="1008B8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প্রাথমিক বিজ্ঞান বইয়ের 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পৃষ্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খুলে নিরবে পড়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12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0520" y="1123890"/>
            <a:ext cx="3962400" cy="1295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352" tIns="57676" rIns="115352" bIns="57676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16340" y="358914"/>
            <a:ext cx="2179320" cy="8859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50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" y="543580"/>
            <a:ext cx="5151120" cy="655087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" y="2417703"/>
            <a:ext cx="108966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5300" y="1046103"/>
            <a:ext cx="108966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5300" y="2493903"/>
            <a:ext cx="108966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" y="1123890"/>
            <a:ext cx="108966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00" y="2571690"/>
            <a:ext cx="9806940" cy="655087"/>
          </a:xfrm>
          <a:prstGeom prst="rect">
            <a:avLst/>
          </a:prstGeom>
          <a:noFill/>
        </p:spPr>
        <p:txBody>
          <a:bodyPr wrap="square" lIns="115352" tIns="57676" rIns="115352" bIns="57676" rtlCol="0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(১) কোনটি আবহাওয়ার উপাদান নয় ?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8720" y="3181290"/>
            <a:ext cx="2674620" cy="655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15352" tIns="57676" rIns="115352" bIns="57676" rtlCol="0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  (ক) তাপমাত্রা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6760" y="3181290"/>
            <a:ext cx="2674620" cy="655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15352" tIns="57676" rIns="115352" bIns="57676" rtlCol="0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  (খ) অক্ষাংশ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8720" y="3953470"/>
            <a:ext cx="2674620" cy="655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15352" tIns="57676" rIns="115352" bIns="57676" rtlCol="0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   (গ) আর্দ্রতা   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6760" y="3953470"/>
            <a:ext cx="2674620" cy="655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15352" tIns="57676" rIns="115352" bIns="57676" rtlCol="0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  (ঘ) বায়ুপ্রবাহ 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5740" y="6381690"/>
            <a:ext cx="3566160" cy="501199"/>
          </a:xfrm>
          <a:prstGeom prst="rect">
            <a:avLst/>
          </a:prstGeom>
          <a:noFill/>
        </p:spPr>
        <p:txBody>
          <a:bodyPr wrap="square" lIns="115352" tIns="57676" rIns="115352" bIns="57676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5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। </a:t>
            </a:r>
            <a:endParaRPr lang="en-US" sz="25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" y="4639270"/>
            <a:ext cx="9212580" cy="655087"/>
          </a:xfrm>
          <a:prstGeom prst="rect">
            <a:avLst/>
          </a:prstGeom>
          <a:noFill/>
        </p:spPr>
        <p:txBody>
          <a:bodyPr wrap="square" lIns="115352" tIns="57676" rIns="115352" bIns="57676" rtlCol="0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(২) আবহাওয়া পরিবর্তনের প্রধান কারণ কী ?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8720" y="5248870"/>
            <a:ext cx="2971800" cy="655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5352" tIns="57676" rIns="115352" bIns="57676" rtlCol="0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   (ক) বৃষ্টি 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6760" y="5248870"/>
            <a:ext cx="2893595" cy="655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5352" tIns="57676" rIns="115352" bIns="57676" rtlCol="0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    (খ) কুয়াশা   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8720" y="6010870"/>
            <a:ext cx="2971800" cy="655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5352" tIns="57676" rIns="115352" bIns="57676" rtlCol="0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   (গ) বায়ুপ্রবাহ      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6760" y="6010870"/>
            <a:ext cx="2893595" cy="655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5352" tIns="57676" rIns="115352" bIns="57676" rtlCol="0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    (ঘ) মেঘ    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8640" y="1428691"/>
            <a:ext cx="3764280" cy="92117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8640" y="1428691"/>
            <a:ext cx="3764280" cy="92117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59580" y="1459408"/>
            <a:ext cx="3764280" cy="92117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8640" y="1428691"/>
            <a:ext cx="3764280" cy="92117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9580" y="1428691"/>
            <a:ext cx="3764280" cy="92117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59580" y="1428691"/>
            <a:ext cx="3764280" cy="92117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56760" y="1292186"/>
            <a:ext cx="3268980" cy="102937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40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40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6760" y="1292186"/>
            <a:ext cx="3268980" cy="102937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40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40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460" y="0"/>
            <a:ext cx="11384280" cy="683895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390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838198"/>
            <a:ext cx="4114800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20136"/>
            <a:ext cx="2971800" cy="655087"/>
          </a:xfrm>
          <a:prstGeom prst="homePlate">
            <a:avLst>
              <a:gd name="adj" fmla="val 74169"/>
            </a:avLst>
          </a:prstGeom>
          <a:noFill/>
          <a:ln w="19050">
            <a:solidFill>
              <a:srgbClr val="00B0F0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আবহাওয়া কী ?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69920" y="2496336"/>
            <a:ext cx="8717280" cy="627864"/>
            <a:chOff x="2438400" y="533400"/>
            <a:chExt cx="6858000" cy="627864"/>
          </a:xfrm>
        </p:grpSpPr>
        <p:sp>
          <p:nvSpPr>
            <p:cNvPr id="5" name="Pentagon 4"/>
            <p:cNvSpPr/>
            <p:nvPr/>
          </p:nvSpPr>
          <p:spPr>
            <a:xfrm flipH="1">
              <a:off x="2438400" y="533400"/>
              <a:ext cx="6553200" cy="533400"/>
            </a:xfrm>
            <a:prstGeom prst="homePlate">
              <a:avLst>
                <a:gd name="adj" fmla="val 81003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8400" y="533400"/>
              <a:ext cx="6858000" cy="6278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500" dirty="0">
                  <a:latin typeface="NikoshBAN" pitchFamily="2" charset="0"/>
                  <a:cs typeface="NikoshBAN" pitchFamily="2" charset="0"/>
                </a:rPr>
                <a:t>আবহাওয়া হলো প্রতিদিনের আকাশ ও বায়ুমন্ডলের অবস্থা।  </a:t>
              </a:r>
              <a:endParaRPr lang="en-US" sz="35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22320" y="4330018"/>
            <a:ext cx="8564880" cy="627864"/>
            <a:chOff x="2438400" y="533400"/>
            <a:chExt cx="6858000" cy="627864"/>
          </a:xfrm>
        </p:grpSpPr>
        <p:sp>
          <p:nvSpPr>
            <p:cNvPr id="10" name="Pentagon 9"/>
            <p:cNvSpPr/>
            <p:nvPr/>
          </p:nvSpPr>
          <p:spPr>
            <a:xfrm flipH="1">
              <a:off x="2438400" y="533400"/>
              <a:ext cx="6553200" cy="533400"/>
            </a:xfrm>
            <a:prstGeom prst="homePlate">
              <a:avLst>
                <a:gd name="adj" fmla="val 81003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8400" y="533400"/>
              <a:ext cx="6858000" cy="6278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err="1" smtClean="0">
                  <a:latin typeface="NikoshBAN" pitchFamily="2" charset="0"/>
                  <a:cs typeface="NikoshBAN" pitchFamily="2" charset="0"/>
                </a:rPr>
                <a:t>আকাশের</a:t>
              </a:r>
              <a:r>
                <a:rPr lang="en-US" sz="35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00" dirty="0" err="1" smtClean="0">
                  <a:latin typeface="NikoshBAN" pitchFamily="2" charset="0"/>
                  <a:cs typeface="NikoshBAN" pitchFamily="2" charset="0"/>
                </a:rPr>
                <a:t>অবস্থা</a:t>
              </a:r>
              <a:r>
                <a:rPr lang="en-US" sz="35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500" dirty="0" err="1" smtClean="0">
                  <a:latin typeface="NikoshBAN" pitchFamily="2" charset="0"/>
                  <a:cs typeface="NikoshBAN" pitchFamily="2" charset="0"/>
                </a:rPr>
                <a:t>তাপমাত্রা</a:t>
              </a:r>
              <a:r>
                <a:rPr lang="en-US" sz="35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500" dirty="0" err="1" smtClean="0">
                  <a:latin typeface="NikoshBAN" pitchFamily="2" charset="0"/>
                  <a:cs typeface="NikoshBAN" pitchFamily="2" charset="0"/>
                </a:rPr>
                <a:t>আর্দ্রতা</a:t>
              </a:r>
              <a:r>
                <a:rPr lang="en-US" sz="35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500" dirty="0" err="1" smtClean="0">
                  <a:latin typeface="NikoshBAN" pitchFamily="2" charset="0"/>
                  <a:cs typeface="NikoshBAN" pitchFamily="2" charset="0"/>
                </a:rPr>
                <a:t>বায়ুপ্রবাহ</a:t>
              </a:r>
              <a:r>
                <a:rPr lang="en-US" sz="35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500" dirty="0" err="1" smtClean="0">
                  <a:latin typeface="NikoshBAN" pitchFamily="2" charset="0"/>
                  <a:cs typeface="NikoshBAN" pitchFamily="2" charset="0"/>
                </a:rPr>
                <a:t>বৃষ্টিপাত</a:t>
              </a:r>
              <a:r>
                <a:rPr lang="en-US" sz="35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5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6250" y="3987904"/>
            <a:ext cx="2971800" cy="1193696"/>
          </a:xfrm>
          <a:prstGeom prst="homePlate">
            <a:avLst>
              <a:gd name="adj" fmla="val 74169"/>
            </a:avLst>
          </a:prstGeom>
          <a:noFill/>
          <a:ln w="19050">
            <a:solidFill>
              <a:srgbClr val="00B0F0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?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204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4759" y="1844218"/>
            <a:ext cx="10972840" cy="4708982"/>
            <a:chOff x="380584" y="664797"/>
            <a:chExt cx="8440646" cy="5873374"/>
          </a:xfrm>
        </p:grpSpPr>
        <p:sp>
          <p:nvSpPr>
            <p:cNvPr id="2" name="TextBox 1"/>
            <p:cNvSpPr txBox="1"/>
            <p:nvPr/>
          </p:nvSpPr>
          <p:spPr>
            <a:xfrm>
              <a:off x="5105400" y="664797"/>
              <a:ext cx="3715830" cy="587337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000" b="1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আজ স্কুল </a:t>
              </a:r>
              <a:r>
                <a:rPr lang="bn-BD" sz="50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থেকে বাড়ি যাওয়ার পথে</a:t>
              </a:r>
              <a:r>
                <a:rPr lang="en-US" sz="50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0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আবহাওয়ার</a:t>
              </a:r>
              <a:r>
                <a:rPr lang="en-US" sz="50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0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50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0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50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0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50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0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দেখতে</a:t>
              </a:r>
              <a:r>
                <a:rPr lang="en-US" sz="50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0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পাবে</a:t>
              </a:r>
              <a:r>
                <a:rPr lang="en-US" sz="50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0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সেগুলো</a:t>
              </a:r>
              <a:r>
                <a:rPr lang="en-US" sz="50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0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লিখে</a:t>
              </a:r>
              <a:r>
                <a:rPr lang="en-US" sz="50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0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50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0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আসবে</a:t>
              </a:r>
              <a:r>
                <a:rPr lang="bn-BD" sz="50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5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images.w213jp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584" y="1981199"/>
              <a:ext cx="4351311" cy="39867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3"/>
          <p:cNvGrpSpPr/>
          <p:nvPr/>
        </p:nvGrpSpPr>
        <p:grpSpPr>
          <a:xfrm>
            <a:off x="3810000" y="381893"/>
            <a:ext cx="2645345" cy="2132707"/>
            <a:chOff x="4038600" y="2971800"/>
            <a:chExt cx="2143125" cy="2143125"/>
          </a:xfrm>
        </p:grpSpPr>
        <p:pic>
          <p:nvPicPr>
            <p:cNvPr id="8" name="Picture 2" descr="C:\Users\Walton\Desktop\গারো\1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8600" y="2971800"/>
              <a:ext cx="2143125" cy="2143125"/>
            </a:xfrm>
            <a:prstGeom prst="rect">
              <a:avLst/>
            </a:prstGeom>
            <a:noFill/>
          </p:spPr>
        </p:pic>
        <p:sp>
          <p:nvSpPr>
            <p:cNvPr id="9" name="Rectangle 1"/>
            <p:cNvSpPr/>
            <p:nvPr/>
          </p:nvSpPr>
          <p:spPr>
            <a:xfrm rot="20700341">
              <a:off x="4284922" y="3224606"/>
              <a:ext cx="1600200" cy="17628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5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ড়ি</a:t>
              </a:r>
              <a:r>
                <a:rPr lang="bn-IN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endPara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160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1324" y="452250"/>
            <a:ext cx="2706625" cy="7694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2121" y="1470811"/>
            <a:ext cx="226747" cy="3272501"/>
            <a:chOff x="4401404" y="805218"/>
            <a:chExt cx="225158" cy="4285397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504601" y="805218"/>
              <a:ext cx="8530" cy="428539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616327" y="1435017"/>
              <a:ext cx="10235" cy="319195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401404" y="1422134"/>
              <a:ext cx="1" cy="319195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583681" y="4204975"/>
            <a:ext cx="4864607" cy="187742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4৫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" y="1504980"/>
            <a:ext cx="4564380" cy="2339090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রুমা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জুনিয়র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ছোবহানিয়া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/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3" descr="F:\School\New folder (2)\IMG_20160109_121048.jpg"/>
          <p:cNvPicPr>
            <a:picLocks noChangeAspect="1" noChangeArrowheads="1"/>
          </p:cNvPicPr>
          <p:nvPr/>
        </p:nvPicPr>
        <p:blipFill>
          <a:blip r:embed="rId2" cstate="print"/>
          <a:srcRect l="14489" t="15629" r="19251" b="18560"/>
          <a:stretch>
            <a:fillRect/>
          </a:stretch>
        </p:blipFill>
        <p:spPr bwMode="auto">
          <a:xfrm>
            <a:off x="8122920" y="1438155"/>
            <a:ext cx="2476500" cy="25228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334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120" y="533401"/>
            <a:ext cx="11490960" cy="6217057"/>
            <a:chOff x="152400" y="533399"/>
            <a:chExt cx="8839200" cy="6217057"/>
          </a:xfrm>
        </p:grpSpPr>
        <p:pic>
          <p:nvPicPr>
            <p:cNvPr id="19458" name="Picture 2" descr="C:\Users\ATAUR\Desktop\New folder\899342-sunny-day-pictures.jpg"/>
            <p:cNvPicPr>
              <a:picLocks noChangeAspect="1" noChangeArrowheads="1"/>
            </p:cNvPicPr>
            <p:nvPr/>
          </p:nvPicPr>
          <p:blipFill>
            <a:blip r:embed="rId2" cstate="print"/>
            <a:srcRect r="56566"/>
            <a:stretch>
              <a:fillRect/>
            </a:stretch>
          </p:blipFill>
          <p:spPr bwMode="auto">
            <a:xfrm>
              <a:off x="152400" y="533399"/>
              <a:ext cx="4800600" cy="6217057"/>
            </a:xfrm>
            <a:prstGeom prst="rect">
              <a:avLst/>
            </a:prstGeom>
            <a:noFill/>
          </p:spPr>
        </p:pic>
        <p:pic>
          <p:nvPicPr>
            <p:cNvPr id="19459" name="Picture 3" descr="C:\Users\ATAUR\Desktop\New folder\899342-sunny-day-pictures.jpg"/>
            <p:cNvPicPr>
              <a:picLocks noChangeAspect="1" noChangeArrowheads="1"/>
            </p:cNvPicPr>
            <p:nvPr/>
          </p:nvPicPr>
          <p:blipFill>
            <a:blip r:embed="rId2" cstate="print"/>
            <a:srcRect r="60220"/>
            <a:stretch>
              <a:fillRect/>
            </a:stretch>
          </p:blipFill>
          <p:spPr bwMode="auto">
            <a:xfrm flipH="1">
              <a:off x="4572000" y="533400"/>
              <a:ext cx="4419600" cy="6172200"/>
            </a:xfrm>
            <a:prstGeom prst="rect">
              <a:avLst/>
            </a:prstGeom>
            <a:noFill/>
          </p:spPr>
        </p:pic>
      </p:grpSp>
      <p:sp>
        <p:nvSpPr>
          <p:cNvPr id="33" name="TextBox 32"/>
          <p:cNvSpPr txBox="1"/>
          <p:nvPr/>
        </p:nvSpPr>
        <p:spPr>
          <a:xfrm>
            <a:off x="2971800" y="3048000"/>
            <a:ext cx="1882140" cy="3332744"/>
          </a:xfrm>
          <a:prstGeom prst="rect">
            <a:avLst/>
          </a:prstGeom>
          <a:noFill/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20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 </a:t>
            </a:r>
            <a:endParaRPr lang="en-US" sz="20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54880" y="2570976"/>
            <a:ext cx="1882140" cy="6549009"/>
          </a:xfrm>
          <a:prstGeom prst="rect">
            <a:avLst/>
          </a:prstGeom>
          <a:noFill/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20900" dirty="0">
                <a:solidFill>
                  <a:srgbClr val="4807C9"/>
                </a:solidFill>
                <a:latin typeface="NikoshBAN" pitchFamily="2" charset="0"/>
                <a:cs typeface="NikoshBAN" pitchFamily="2" charset="0"/>
              </a:rPr>
              <a:t>ন্য  </a:t>
            </a:r>
            <a:endParaRPr lang="en-US" sz="20900" dirty="0">
              <a:solidFill>
                <a:srgbClr val="4807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38900" y="2951976"/>
            <a:ext cx="1882140" cy="6549009"/>
          </a:xfrm>
          <a:prstGeom prst="rect">
            <a:avLst/>
          </a:prstGeom>
          <a:noFill/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20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 </a:t>
            </a:r>
            <a:endParaRPr lang="en-US" sz="20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25740" y="3981272"/>
            <a:ext cx="1882140" cy="2794135"/>
          </a:xfrm>
          <a:prstGeom prst="rect">
            <a:avLst/>
          </a:prstGeom>
          <a:noFill/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17400" dirty="0">
                <a:solidFill>
                  <a:srgbClr val="4807C9"/>
                </a:solidFill>
                <a:latin typeface="NikoshBAN" pitchFamily="2" charset="0"/>
                <a:cs typeface="NikoshBAN" pitchFamily="2" charset="0"/>
              </a:rPr>
              <a:t>দ  </a:t>
            </a:r>
            <a:endParaRPr lang="en-US" sz="17400" dirty="0">
              <a:solidFill>
                <a:srgbClr val="4807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77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62400" y="609600"/>
            <a:ext cx="3962400" cy="1295400"/>
          </a:xfrm>
          <a:prstGeom prst="wedgeEllipseCallout">
            <a:avLst>
              <a:gd name="adj1" fmla="val -38541"/>
              <a:gd name="adj2" fmla="val 942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096" tIns="53548" rIns="107096" bIns="53548" rtlCol="0" anchor="ctr"/>
          <a:lstStyle/>
          <a:p>
            <a:pPr algn="ctr"/>
            <a:r>
              <a:rPr lang="en-US" sz="5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093080"/>
            <a:ext cx="9608820" cy="695411"/>
          </a:xfrm>
          <a:prstGeom prst="rect">
            <a:avLst/>
          </a:prstGeom>
          <a:noFill/>
        </p:spPr>
        <p:txBody>
          <a:bodyPr wrap="square" lIns="79085" tIns="39543" rIns="79085" bIns="39543" rtlCol="0">
            <a:spAutoFit/>
          </a:bodyPr>
          <a:lstStyle/>
          <a:p>
            <a:r>
              <a:rPr lang="bn-BD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১৩.১.২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উপাদান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সমুহ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লিখতে পারবে। 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cer\Desktop\Boby\New folder\images.jpg"/>
          <p:cNvPicPr>
            <a:picLocks noChangeAspect="1" noChangeArrowheads="1"/>
          </p:cNvPicPr>
          <p:nvPr/>
        </p:nvPicPr>
        <p:blipFill>
          <a:blip r:embed="rId3" cstate="print"/>
          <a:srcRect l="6026" t="3874" r="5595" b="4448"/>
          <a:stretch>
            <a:fillRect/>
          </a:stretch>
        </p:blipFill>
        <p:spPr bwMode="auto">
          <a:xfrm>
            <a:off x="495300" y="762001"/>
            <a:ext cx="4556760" cy="29030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49240" y="924580"/>
            <a:ext cx="5943600" cy="655087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তোমরা কি টেলিভিশনে খবর দেখ ?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3420" y="914400"/>
            <a:ext cx="3566160" cy="2362200"/>
            <a:chOff x="4876800" y="1828800"/>
            <a:chExt cx="2815652" cy="2352404"/>
          </a:xfrm>
        </p:grpSpPr>
        <p:pic>
          <p:nvPicPr>
            <p:cNvPr id="6" name="Picture 5" descr="new mao uu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6800" y="1828800"/>
              <a:ext cx="2815652" cy="2352404"/>
            </a:xfrm>
            <a:prstGeom prst="roundRect">
              <a:avLst>
                <a:gd name="adj" fmla="val 9404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7" name="Picture 6" descr="111.jpg"/>
            <p:cNvPicPr>
              <a:picLocks noChangeAspect="1"/>
            </p:cNvPicPr>
            <p:nvPr/>
          </p:nvPicPr>
          <p:blipFill>
            <a:blip r:embed="rId5" cstate="print"/>
            <a:srcRect l="79441" t="3578" r="8553" b="78529"/>
            <a:stretch>
              <a:fillRect/>
            </a:stretch>
          </p:blipFill>
          <p:spPr>
            <a:xfrm>
              <a:off x="6019798" y="2352404"/>
              <a:ext cx="367259" cy="3528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7" descr="111.jpg"/>
            <p:cNvPicPr>
              <a:picLocks noChangeAspect="1"/>
            </p:cNvPicPr>
            <p:nvPr/>
          </p:nvPicPr>
          <p:blipFill>
            <a:blip r:embed="rId5" cstate="print"/>
            <a:srcRect l="65030" t="3578" r="22960" b="78529"/>
            <a:stretch>
              <a:fillRect/>
            </a:stretch>
          </p:blipFill>
          <p:spPr>
            <a:xfrm>
              <a:off x="6780549" y="3343004"/>
              <a:ext cx="306049" cy="2940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 descr="111.jpg"/>
            <p:cNvPicPr>
              <a:picLocks noChangeAspect="1"/>
            </p:cNvPicPr>
            <p:nvPr/>
          </p:nvPicPr>
          <p:blipFill>
            <a:blip r:embed="rId5" cstate="print"/>
            <a:srcRect l="7401" t="50098" r="80592" b="35588"/>
            <a:stretch>
              <a:fillRect/>
            </a:stretch>
          </p:blipFill>
          <p:spPr>
            <a:xfrm>
              <a:off x="6629398" y="2428604"/>
              <a:ext cx="306049" cy="2352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9" descr="111.jpg"/>
            <p:cNvPicPr>
              <a:picLocks noChangeAspect="1"/>
            </p:cNvPicPr>
            <p:nvPr/>
          </p:nvPicPr>
          <p:blipFill>
            <a:blip r:embed="rId5" cstate="print"/>
            <a:srcRect l="7401" t="21470" r="78191" b="60638"/>
            <a:stretch>
              <a:fillRect/>
            </a:stretch>
          </p:blipFill>
          <p:spPr>
            <a:xfrm>
              <a:off x="6095998" y="3021762"/>
              <a:ext cx="306049" cy="2450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 descr="111.jpg"/>
            <p:cNvPicPr>
              <a:picLocks noChangeAspect="1"/>
            </p:cNvPicPr>
            <p:nvPr/>
          </p:nvPicPr>
          <p:blipFill>
            <a:blip r:embed="rId5" cstate="print"/>
            <a:srcRect l="67434" t="28628" r="20559" b="53480"/>
            <a:stretch>
              <a:fillRect/>
            </a:stretch>
          </p:blipFill>
          <p:spPr>
            <a:xfrm>
              <a:off x="5181598" y="2047604"/>
              <a:ext cx="367259" cy="3528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11" descr="111.jpg"/>
            <p:cNvPicPr>
              <a:picLocks noChangeAspect="1"/>
            </p:cNvPicPr>
            <p:nvPr/>
          </p:nvPicPr>
          <p:blipFill>
            <a:blip r:embed="rId5" cstate="print"/>
            <a:srcRect l="81842" t="50098" r="3750" b="32010"/>
            <a:stretch>
              <a:fillRect/>
            </a:stretch>
          </p:blipFill>
          <p:spPr>
            <a:xfrm>
              <a:off x="5257798" y="2733152"/>
              <a:ext cx="381000" cy="3050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aphicFrame>
        <p:nvGraphicFramePr>
          <p:cNvPr id="1027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724176"/>
              </p:ext>
            </p:extLst>
          </p:nvPr>
        </p:nvGraphicFramePr>
        <p:xfrm>
          <a:off x="1386840" y="1371600"/>
          <a:ext cx="208026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Packager Shell Object" showAsIcon="1" r:id="rId6" imgW="862920" imgH="686160" progId="Package">
                  <p:embed/>
                </p:oleObj>
              </mc:Choice>
              <mc:Fallback>
                <p:oleObj name="Packager Shell Object" showAsIcon="1" r:id="rId6" imgW="862920" imgH="686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840" y="1371600"/>
                        <a:ext cx="2080260" cy="68897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971800" y="4495800"/>
            <a:ext cx="5943600" cy="65508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তোমরা কি একটা খবর দেখবে ?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0780" y="1828800"/>
            <a:ext cx="4556760" cy="1301305"/>
          </a:xfrm>
          <a:prstGeom prst="leftRightArrow">
            <a:avLst/>
          </a:prstGeom>
          <a:noFill/>
          <a:ln w="28575">
            <a:solidFill>
              <a:srgbClr val="00B0F0"/>
            </a:solidFill>
            <a:prstDash val="sysDot"/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চলো একটা খবর দেখি ।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4495800"/>
            <a:ext cx="5943600" cy="655087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এটা কোন ধরনের খবর ?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60520" y="4495801"/>
            <a:ext cx="3467100" cy="921177"/>
          </a:xfrm>
          <a:prstGeom prst="ellipse">
            <a:avLst/>
          </a:prstGeom>
          <a:blipFill>
            <a:blip r:embed="rId8" cstate="print"/>
            <a:tile tx="0" ty="0" sx="100000" sy="100000" flip="none" algn="tl"/>
          </a:blipFill>
          <a:ln w="19050">
            <a:solidFill>
              <a:srgbClr val="00B050"/>
            </a:solidFill>
            <a:prstDash val="sysDash"/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আবহাওয়ার </a:t>
            </a:r>
            <a:endParaRPr lang="en-US" sz="3500" dirty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60520" y="4495801"/>
            <a:ext cx="3467100" cy="921177"/>
          </a:xfrm>
          <a:prstGeom prst="ellipse">
            <a:avLst/>
          </a:prstGeom>
          <a:blipFill>
            <a:blip r:embed="rId8" cstate="print"/>
            <a:tile tx="0" ty="0" sx="100000" sy="100000" flip="none" algn="tl"/>
          </a:blipFill>
          <a:ln w="19050">
            <a:solidFill>
              <a:srgbClr val="00B050"/>
            </a:solidFill>
            <a:prstDash val="sysDash"/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আবহাওয়ার </a:t>
            </a:r>
            <a:endParaRPr lang="en-US" sz="3500" dirty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348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7789E-6 L -0.2625 0.179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90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84E-6 L 0.25833 0.1776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440" y="4267200"/>
            <a:ext cx="7330440" cy="2133600"/>
          </a:xfrm>
          <a:prstGeom prst="rect">
            <a:avLst/>
          </a:prstGeom>
          <a:noFill/>
          <a:ln w="28575">
            <a:noFill/>
          </a:ln>
        </p:spPr>
        <p:txBody>
          <a:bodyPr wrap="square" lIns="115352" tIns="57676" rIns="115352" bIns="57676" rtlCol="0">
            <a:prstTxWarp prst="textDeflateTop">
              <a:avLst>
                <a:gd name="adj" fmla="val 29385"/>
              </a:avLst>
            </a:prstTxWarp>
            <a:spAutoFit/>
          </a:bodyPr>
          <a:lstStyle/>
          <a:p>
            <a:pPr algn="ctr"/>
            <a:r>
              <a:rPr lang="bn-BD" sz="5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আবহাওয়া  </a:t>
            </a:r>
            <a:endParaRPr lang="en-US" sz="5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zimbabwean-weather-forec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3340" y="2161152"/>
            <a:ext cx="4160520" cy="24108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77440" y="465667"/>
            <a:ext cx="7330440" cy="1439333"/>
          </a:xfrm>
          <a:prstGeom prst="rect">
            <a:avLst/>
          </a:prstGeom>
          <a:noFill/>
        </p:spPr>
        <p:txBody>
          <a:bodyPr wrap="square" lIns="115352" tIns="57676" rIns="115352" bIns="57676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bn-BD" sz="5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আমাদের আজকের পাঠ  </a:t>
            </a:r>
            <a:endParaRPr lang="en-US" sz="5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009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d.JPG"/>
          <p:cNvPicPr>
            <a:picLocks noChangeAspect="1"/>
          </p:cNvPicPr>
          <p:nvPr/>
        </p:nvPicPr>
        <p:blipFill>
          <a:blip r:embed="rId2"/>
          <a:srcRect b="5991"/>
          <a:stretch>
            <a:fillRect/>
          </a:stretch>
        </p:blipFill>
        <p:spPr>
          <a:xfrm>
            <a:off x="460359" y="1138537"/>
            <a:ext cx="5559441" cy="38940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79220" y="5554739"/>
            <a:ext cx="3268980" cy="769861"/>
          </a:xfrm>
          <a:prstGeom prst="rect">
            <a:avLst/>
          </a:prstGeom>
          <a:noFill/>
        </p:spPr>
        <p:txBody>
          <a:bodyPr wrap="square" lIns="107096" tIns="53548" rIns="107096" bIns="53548" rtlCol="0">
            <a:spAutoFit/>
          </a:bodyPr>
          <a:lstStyle/>
          <a:p>
            <a:pPr algn="ctr"/>
            <a:r>
              <a:rPr lang="bn-BD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রৌদ্রজ্জ্বল দিন</a:t>
            </a:r>
            <a:endParaRPr lang="en-US" sz="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rris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21" y="1138536"/>
            <a:ext cx="5349240" cy="38940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231380" y="5478539"/>
            <a:ext cx="3368040" cy="769861"/>
          </a:xfrm>
          <a:prstGeom prst="rect">
            <a:avLst/>
          </a:prstGeom>
          <a:noFill/>
        </p:spPr>
        <p:txBody>
          <a:bodyPr wrap="square" lIns="107096" tIns="53548" rIns="107096" bIns="53548" rtlCol="0">
            <a:spAutoFit/>
          </a:bodyPr>
          <a:lstStyle/>
          <a:p>
            <a:pPr algn="ctr"/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endParaRPr lang="en-US" sz="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2971800" cy="655087"/>
          </a:xfrm>
          <a:prstGeom prst="homePlate">
            <a:avLst>
              <a:gd name="adj" fmla="val 74169"/>
            </a:avLst>
          </a:prstGeom>
          <a:noFill/>
          <a:ln w="19050">
            <a:solidFill>
              <a:srgbClr val="00B0F0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আবহাওয়া কী ?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69920" y="533400"/>
            <a:ext cx="8915400" cy="627864"/>
            <a:chOff x="2438400" y="533400"/>
            <a:chExt cx="6858000" cy="627864"/>
          </a:xfrm>
        </p:grpSpPr>
        <p:sp>
          <p:nvSpPr>
            <p:cNvPr id="6" name="Pentagon 5"/>
            <p:cNvSpPr/>
            <p:nvPr/>
          </p:nvSpPr>
          <p:spPr>
            <a:xfrm flipH="1">
              <a:off x="2438400" y="533400"/>
              <a:ext cx="6553200" cy="533400"/>
            </a:xfrm>
            <a:prstGeom prst="homePlate">
              <a:avLst>
                <a:gd name="adj" fmla="val 81003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533400"/>
              <a:ext cx="6858000" cy="6278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500" dirty="0">
                  <a:latin typeface="NikoshBAN" pitchFamily="2" charset="0"/>
                  <a:cs typeface="NikoshBAN" pitchFamily="2" charset="0"/>
                </a:rPr>
                <a:t>আবহাওয়া হলো প্রতিদিনের আকাশ ও বায়ুমন্ডলের অবস্থা।  </a:t>
              </a:r>
              <a:endParaRPr lang="en-US" sz="35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6240" y="3362980"/>
            <a:ext cx="11094720" cy="655087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কোনো দিনের আকাশ থাকতে পারে রৌদ্রোজ্জ্বল বা মেঘাচ্ছন্ন ।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" y="6029980"/>
            <a:ext cx="11094720" cy="655087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বাতাস হতে পারে গরম বা ঠান্ডা । 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01141.jpg"/>
          <p:cNvPicPr>
            <a:picLocks noChangeAspect="1"/>
          </p:cNvPicPr>
          <p:nvPr/>
        </p:nvPicPr>
        <p:blipFill>
          <a:blip r:embed="rId2" cstate="print"/>
          <a:srcRect l="21538" t="5556"/>
          <a:stretch>
            <a:fillRect/>
          </a:stretch>
        </p:blipFill>
        <p:spPr>
          <a:xfrm>
            <a:off x="396240" y="1156447"/>
            <a:ext cx="3268980" cy="2070847"/>
          </a:xfrm>
          <a:prstGeom prst="rect">
            <a:avLst/>
          </a:prstGeom>
          <a:ln w="38100">
            <a:solidFill>
              <a:srgbClr val="66FF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143001"/>
            <a:ext cx="3467100" cy="2060873"/>
          </a:xfrm>
          <a:prstGeom prst="rect">
            <a:avLst/>
          </a:prstGeom>
          <a:ln w="38100">
            <a:solidFill>
              <a:srgbClr val="66FF66"/>
            </a:solidFill>
          </a:ln>
        </p:spPr>
      </p:pic>
      <p:pic>
        <p:nvPicPr>
          <p:cNvPr id="13" name="Picture 6" descr="C:\Users\ATAUR\Desktop\RAIN RAIN\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7369" y="1166446"/>
            <a:ext cx="3819313" cy="2033954"/>
          </a:xfrm>
          <a:prstGeom prst="rect">
            <a:avLst/>
          </a:prstGeom>
          <a:noFill/>
          <a:ln w="38100">
            <a:solidFill>
              <a:srgbClr val="66FF66"/>
            </a:solidFill>
          </a:ln>
        </p:spPr>
      </p:pic>
      <p:pic>
        <p:nvPicPr>
          <p:cNvPr id="14" name="Picture 8" descr="C:\Users\ATAUR\Desktop\RAIN RAIN\mn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9580" y="4038602"/>
            <a:ext cx="3566160" cy="1927655"/>
          </a:xfrm>
          <a:prstGeom prst="rect">
            <a:avLst/>
          </a:prstGeom>
          <a:noFill/>
          <a:ln w="38100">
            <a:solidFill>
              <a:srgbClr val="66FF66"/>
            </a:solidFill>
          </a:ln>
        </p:spPr>
      </p:pic>
      <p:pic>
        <p:nvPicPr>
          <p:cNvPr id="16" name="Picture 15" descr="show_image_spPGNewspro.php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2" y="4038601"/>
            <a:ext cx="3594735" cy="1818409"/>
          </a:xfrm>
          <a:prstGeom prst="rect">
            <a:avLst/>
          </a:prstGeom>
          <a:ln w="38100" cap="sq" cmpd="thickThin">
            <a:solidFill>
              <a:srgbClr val="66FF66"/>
            </a:solidFill>
            <a:prstDash val="solid"/>
            <a:miter lim="800000"/>
          </a:ln>
          <a:effectLst/>
        </p:spPr>
      </p:pic>
      <p:pic>
        <p:nvPicPr>
          <p:cNvPr id="18" name="Picture 7" descr="C:\Users\ATAUR\Desktop\New folder\Rangpur+cold+(8).jpg"/>
          <p:cNvPicPr>
            <a:picLocks noChangeAspect="1" noChangeArrowheads="1"/>
          </p:cNvPicPr>
          <p:nvPr/>
        </p:nvPicPr>
        <p:blipFill>
          <a:blip r:embed="rId7" cstate="print"/>
          <a:srcRect r="17500"/>
          <a:stretch>
            <a:fillRect/>
          </a:stretch>
        </p:blipFill>
        <p:spPr bwMode="auto">
          <a:xfrm>
            <a:off x="8122920" y="4114800"/>
            <a:ext cx="3268980" cy="1905000"/>
          </a:xfrm>
          <a:prstGeom prst="rect">
            <a:avLst/>
          </a:prstGeom>
          <a:noFill/>
          <a:ln w="38100">
            <a:solidFill>
              <a:srgbClr val="66FF66"/>
            </a:solidFill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101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3.jpg"/>
          <p:cNvPicPr>
            <a:picLocks noChangeAspect="1"/>
          </p:cNvPicPr>
          <p:nvPr/>
        </p:nvPicPr>
        <p:blipFill>
          <a:blip r:embed="rId2" cstate="print"/>
          <a:srcRect t="2632"/>
          <a:stretch>
            <a:fillRect/>
          </a:stretch>
        </p:blipFill>
        <p:spPr>
          <a:xfrm>
            <a:off x="6240780" y="914400"/>
            <a:ext cx="5052060" cy="2646209"/>
          </a:xfrm>
          <a:prstGeom prst="round2DiagRect">
            <a:avLst>
              <a:gd name="adj1" fmla="val 0"/>
              <a:gd name="adj2" fmla="val 21638"/>
            </a:avLst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3" descr="F:\Landscapes &amp; Nature\'''mohebur''' (3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65" y="914400"/>
            <a:ext cx="5279556" cy="2614396"/>
          </a:xfrm>
          <a:prstGeom prst="round2DiagRect">
            <a:avLst>
              <a:gd name="adj1" fmla="val 27385"/>
              <a:gd name="adj2" fmla="val 0"/>
            </a:avLst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291840" y="228600"/>
            <a:ext cx="5547360" cy="1003538"/>
          </a:xfrm>
          <a:prstGeom prst="downArrowCallout">
            <a:avLst/>
          </a:prstGeom>
          <a:noFill/>
          <a:ln w="28575">
            <a:solidFill>
              <a:srgbClr val="66FF66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মনোযোগে দেখ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" y="4114800"/>
            <a:ext cx="11094720" cy="655087"/>
          </a:xfrm>
          <a:prstGeom prst="rect">
            <a:avLst/>
          </a:prstGeom>
          <a:noFill/>
          <a:ln w="38100">
            <a:solidFill>
              <a:srgbClr val="66FF66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দুটি ছবিতে আকাশের অবস্থা একই নাকি ভিন্ন ?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" y="4953000"/>
            <a:ext cx="11094720" cy="6550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আকাশের ভিন্ন অবস্থার জন্য আবহাওয়া একই থাকবে নাকি পাল্টাবে ?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" y="5801380"/>
            <a:ext cx="11094720" cy="655087"/>
          </a:xfrm>
          <a:prstGeom prst="rect">
            <a:avLst/>
          </a:prstGeom>
          <a:noFill/>
          <a:ln w="38100">
            <a:solidFill>
              <a:srgbClr val="66FF66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আকাশের অবস্থা আবহাওয়ার একটি উপাদান ।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82140" y="3505201"/>
            <a:ext cx="1295400" cy="4858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 ১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3505201"/>
            <a:ext cx="1295400" cy="4858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 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387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920" y="609601"/>
            <a:ext cx="5547360" cy="1003538"/>
          </a:xfrm>
          <a:prstGeom prst="downArrowCallout">
            <a:avLst/>
          </a:prstGeom>
          <a:noFill/>
          <a:ln w="28575">
            <a:solidFill>
              <a:srgbClr val="66FF66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মনোযোগে দেখ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\Pictures\resize55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" y="1447800"/>
            <a:ext cx="5085080" cy="2346960"/>
          </a:xfrm>
          <a:prstGeom prst="rect">
            <a:avLst/>
          </a:prstGeom>
          <a:ln w="127000" cap="rnd">
            <a:solidFill>
              <a:srgbClr val="66FF6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C:\Users\ATAUR\Pictures\win5.jpg"/>
          <p:cNvPicPr>
            <a:picLocks noChangeAspect="1" noChangeArrowheads="1"/>
          </p:cNvPicPr>
          <p:nvPr/>
        </p:nvPicPr>
        <p:blipFill>
          <a:blip r:embed="rId3" cstate="print"/>
          <a:srcRect l="1923" t="5817" b="8310"/>
          <a:stretch>
            <a:fillRect/>
          </a:stretch>
        </p:blipFill>
        <p:spPr bwMode="auto">
          <a:xfrm>
            <a:off x="6240780" y="1447800"/>
            <a:ext cx="5052060" cy="2362200"/>
          </a:xfrm>
          <a:prstGeom prst="rect">
            <a:avLst/>
          </a:prstGeom>
          <a:ln w="127000" cap="rnd">
            <a:solidFill>
              <a:srgbClr val="66FF6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82140" y="4505980"/>
            <a:ext cx="7825740" cy="655087"/>
          </a:xfrm>
          <a:prstGeom prst="rect">
            <a:avLst/>
          </a:prstGeom>
          <a:noFill/>
          <a:ln w="127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কোন চিত্রতে বায়ুর তাপমাত্রা বেশি ?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2140" y="3886200"/>
            <a:ext cx="1783080" cy="6550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চিত্র ১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3886200"/>
            <a:ext cx="1783080" cy="6550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চিত্র ২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181600"/>
            <a:ext cx="9906000" cy="655087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তাপমাত্রার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কারণে আবহাওয়া পাল্টাবে ?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5953780"/>
            <a:ext cx="7825740" cy="655087"/>
          </a:xfrm>
          <a:prstGeom prst="rect">
            <a:avLst/>
          </a:prstGeom>
          <a:noFill/>
          <a:ln w="12700">
            <a:solidFill>
              <a:srgbClr val="66FF66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15352" tIns="57676" rIns="115352" bIns="57676" rtlCol="0">
            <a:spAutoFit/>
          </a:bodyPr>
          <a:lstStyle/>
          <a:p>
            <a:pPr algn="ctr"/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তাপমাত্রা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আবহাওয়ার একটি উপাদান ।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" y="149587"/>
            <a:ext cx="11384280" cy="6477000"/>
          </a:xfrm>
          <a:prstGeom prst="rect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978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1231</TotalTime>
  <Words>409</Words>
  <Application>Microsoft Office PowerPoint</Application>
  <PresentationFormat>Custom</PresentationFormat>
  <Paragraphs>106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Facet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alve</dc:creator>
  <cp:lastModifiedBy>ASUS</cp:lastModifiedBy>
  <cp:revision>192</cp:revision>
  <dcterms:modified xsi:type="dcterms:W3CDTF">2020-09-30T12:22:53Z</dcterms:modified>
</cp:coreProperties>
</file>