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Nunito"/>
      <p:regular r:id="rId24"/>
      <p:bold r:id="rId25"/>
      <p:italic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Nunito-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OpenSans-regular.fntdata"/><Relationship Id="rId27"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940595f36e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940595f36e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40595f36e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40595f36e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40595f36e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940595f36e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940595f36e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940595f36e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40595f36e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940595f36e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940595f36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940595f36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940595f36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940595f36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940595f36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940595f36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940595f36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940595f36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40595f36e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40595f36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40595f36e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40595f36e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40595f36e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40595f36e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40595f36e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940595f36e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bn.wikipedia.org/wiki/%E0%A6%87%E0%A6%82%E0%A6%B0%E0%A7%87%E0%A6%9C%E0%A6%BF_%E0%A6%AD%E0%A6%BE%E0%A6%B7%E0%A6%BE" TargetMode="External"/><Relationship Id="rId4" Type="http://schemas.openxmlformats.org/officeDocument/2006/relationships/hyperlink" Target="https://bn.wikipedia.org/wiki/%E0%A6%9C%E0%A6%B0%E0%A7%8D%E0%A6%9C_%E0%A6%AC%E0%A7%81%E0%A6%B2" TargetMode="External"/><Relationship Id="rId5" Type="http://schemas.openxmlformats.org/officeDocument/2006/relationships/hyperlink" Target="https://bn.wikipedia.org/wiki/%E0%A6%AC%E0%A7%81%E0%A6%B2%E0%A6%BF%E0%A6%AF%E0%A6%BC%E0%A6%BE%E0%A6%A8_%E0%A6%AC%E0%A7%80%E0%A6%9C%E0%A6%97%E0%A6%A3%E0%A6%BF%E0%A6%A4#cite_note-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422325"/>
            <a:ext cx="8326800" cy="123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2A3990"/>
                </a:solidFill>
                <a:latin typeface="Roboto"/>
                <a:ea typeface="Roboto"/>
                <a:cs typeface="Roboto"/>
                <a:sym typeface="Roboto"/>
              </a:rPr>
              <a:t>সবার প্রতি আন্তরিক ভালবাসা ও শুভেচ্ছা রইল</a:t>
            </a:r>
            <a:endParaRPr sz="3000">
              <a:solidFill>
                <a:srgbClr val="2A3990"/>
              </a:solidFill>
              <a:latin typeface="Roboto"/>
              <a:ea typeface="Roboto"/>
              <a:cs typeface="Roboto"/>
              <a:sym typeface="Roboto"/>
            </a:endParaRPr>
          </a:p>
          <a:p>
            <a:pPr indent="0" lvl="0" marL="0" rtl="0" algn="ctr">
              <a:spcBef>
                <a:spcPts val="0"/>
              </a:spcBef>
              <a:spcAft>
                <a:spcPts val="0"/>
              </a:spcAft>
              <a:buNone/>
            </a:pPr>
            <a:r>
              <a:t/>
            </a:r>
            <a:endParaRPr/>
          </a:p>
        </p:txBody>
      </p:sp>
      <p:sp>
        <p:nvSpPr>
          <p:cNvPr id="55" name="Google Shape;55;p13"/>
          <p:cNvSpPr txBox="1"/>
          <p:nvPr>
            <p:ph idx="1" type="subTitle"/>
          </p:nvPr>
        </p:nvSpPr>
        <p:spPr>
          <a:xfrm>
            <a:off x="311700" y="937825"/>
            <a:ext cx="8520600" cy="7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1900">
                <a:solidFill>
                  <a:srgbClr val="434343"/>
                </a:solidFill>
                <a:latin typeface="Roboto"/>
                <a:ea typeface="Roboto"/>
                <a:cs typeface="Roboto"/>
                <a:sym typeface="Roboto"/>
              </a:rPr>
              <a:t>শুরুতেই লাল গোলাপের শুভেচ্ছা</a:t>
            </a:r>
            <a:endParaRPr/>
          </a:p>
        </p:txBody>
      </p:sp>
      <p:pic>
        <p:nvPicPr>
          <p:cNvPr id="56" name="Google Shape;56;p13"/>
          <p:cNvPicPr preferRelativeResize="0"/>
          <p:nvPr/>
        </p:nvPicPr>
        <p:blipFill>
          <a:blip r:embed="rId3">
            <a:alphaModFix/>
          </a:blip>
          <a:stretch>
            <a:fillRect/>
          </a:stretch>
        </p:blipFill>
        <p:spPr>
          <a:xfrm>
            <a:off x="4832400" y="1266175"/>
            <a:ext cx="3801374" cy="387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idx="1" type="body"/>
          </p:nvPr>
        </p:nvSpPr>
        <p:spPr>
          <a:xfrm>
            <a:off x="311700" y="1152475"/>
            <a:ext cx="8520600" cy="39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sz="1200">
              <a:solidFill>
                <a:srgbClr val="333333"/>
              </a:solidFill>
              <a:highlight>
                <a:srgbClr val="FFFFFF"/>
              </a:highlight>
              <a:latin typeface="Georgia"/>
              <a:ea typeface="Georgia"/>
              <a:cs typeface="Georgia"/>
              <a:sym typeface="Georgia"/>
            </a:endParaRPr>
          </a:p>
          <a:p>
            <a:pPr indent="0" lvl="0" marL="0" rtl="0" algn="l">
              <a:spcBef>
                <a:spcPts val="1600"/>
              </a:spcBef>
              <a:spcAft>
                <a:spcPts val="1600"/>
              </a:spcAft>
              <a:buNone/>
            </a:pPr>
            <a:r>
              <a:rPr lang="en" sz="1600">
                <a:solidFill>
                  <a:srgbClr val="333333"/>
                </a:solidFill>
                <a:highlight>
                  <a:srgbClr val="FFFFFF"/>
                </a:highlight>
                <a:latin typeface="Georgia"/>
                <a:ea typeface="Georgia"/>
                <a:cs typeface="Georgia"/>
                <a:sym typeface="Georgia"/>
              </a:rPr>
              <a:t>এ</a:t>
            </a:r>
            <a:r>
              <a:rPr lang="en" sz="1700">
                <a:solidFill>
                  <a:srgbClr val="333333"/>
                </a:solidFill>
                <a:highlight>
                  <a:srgbClr val="FFFFFF"/>
                </a:highlight>
                <a:latin typeface="Georgia"/>
                <a:ea typeface="Georgia"/>
                <a:cs typeface="Georgia"/>
                <a:sym typeface="Georgia"/>
              </a:rPr>
              <a:t>খা</a:t>
            </a:r>
            <a:r>
              <a:rPr lang="en" sz="2000">
                <a:solidFill>
                  <a:srgbClr val="333333"/>
                </a:solidFill>
                <a:highlight>
                  <a:srgbClr val="FFFFFF"/>
                </a:highlight>
                <a:latin typeface="Georgia"/>
                <a:ea typeface="Georgia"/>
                <a:cs typeface="Georgia"/>
                <a:sym typeface="Georgia"/>
              </a:rPr>
              <a:t>ন‌ে </a:t>
            </a:r>
            <a:r>
              <a:rPr lang="en" sz="1900">
                <a:solidFill>
                  <a:srgbClr val="333333"/>
                </a:solidFill>
                <a:highlight>
                  <a:srgbClr val="FFFFFF"/>
                </a:highlight>
                <a:latin typeface="Georgia"/>
                <a:ea typeface="Georgia"/>
                <a:cs typeface="Georgia"/>
                <a:sym typeface="Georgia"/>
              </a:rPr>
              <a:t>+ (প্লাস) দ‌িয়ে OR (অথবা) ক্র‌িয়া বুঝান‌ো হয়‌েছে। A বা B য‌েকোন একট‌ির মান 1 হল‌ে আউটপুট Y = 1 হব‌ে।</a:t>
            </a:r>
            <a:endParaRPr sz="2500"/>
          </a:p>
        </p:txBody>
      </p:sp>
      <p:pic>
        <p:nvPicPr>
          <p:cNvPr descr="2-Input-OR-Gate-Truth-Table" id="116" name="Google Shape;116;p22"/>
          <p:cNvPicPr preferRelativeResize="0"/>
          <p:nvPr/>
        </p:nvPicPr>
        <p:blipFill>
          <a:blip r:embed="rId3">
            <a:alphaModFix/>
          </a:blip>
          <a:stretch>
            <a:fillRect/>
          </a:stretch>
        </p:blipFill>
        <p:spPr>
          <a:xfrm>
            <a:off x="830425" y="1313775"/>
            <a:ext cx="6096000" cy="2647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nvSpPr>
        <p:spPr>
          <a:xfrm>
            <a:off x="0" y="0"/>
            <a:ext cx="9060000" cy="5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0000"/>
                </a:solidFill>
                <a:highlight>
                  <a:srgbClr val="FFFFFF"/>
                </a:highlight>
                <a:latin typeface="Georgia"/>
                <a:ea typeface="Georgia"/>
                <a:cs typeface="Georgia"/>
                <a:sym typeface="Georgia"/>
              </a:rPr>
              <a:t>2. অ্যান্ড গ‌েইট (AND Gate) :</a:t>
            </a:r>
            <a:endParaRPr/>
          </a:p>
        </p:txBody>
      </p:sp>
      <p:pic>
        <p:nvPicPr>
          <p:cNvPr descr="2-Input-OR-Gate-Truth-Table" id="122" name="Google Shape;122;p23"/>
          <p:cNvPicPr preferRelativeResize="0"/>
          <p:nvPr/>
        </p:nvPicPr>
        <p:blipFill>
          <a:blip r:embed="rId3">
            <a:alphaModFix/>
          </a:blip>
          <a:stretch>
            <a:fillRect/>
          </a:stretch>
        </p:blipFill>
        <p:spPr>
          <a:xfrm>
            <a:off x="61950" y="508200"/>
            <a:ext cx="5038725" cy="2667000"/>
          </a:xfrm>
          <a:prstGeom prst="rect">
            <a:avLst/>
          </a:prstGeom>
          <a:noFill/>
          <a:ln>
            <a:noFill/>
          </a:ln>
        </p:spPr>
      </p:pic>
      <p:pic>
        <p:nvPicPr>
          <p:cNvPr descr="download" id="123" name="Google Shape;123;p23"/>
          <p:cNvPicPr preferRelativeResize="0"/>
          <p:nvPr/>
        </p:nvPicPr>
        <p:blipFill>
          <a:blip r:embed="rId4">
            <a:alphaModFix/>
          </a:blip>
          <a:stretch>
            <a:fillRect/>
          </a:stretch>
        </p:blipFill>
        <p:spPr>
          <a:xfrm>
            <a:off x="5602075" y="1586450"/>
            <a:ext cx="3048000" cy="1495425"/>
          </a:xfrm>
          <a:prstGeom prst="rect">
            <a:avLst/>
          </a:prstGeom>
          <a:noFill/>
          <a:ln>
            <a:noFill/>
          </a:ln>
        </p:spPr>
      </p:pic>
      <p:sp>
        <p:nvSpPr>
          <p:cNvPr id="124" name="Google Shape;124;p23"/>
          <p:cNvSpPr txBox="1"/>
          <p:nvPr/>
        </p:nvSpPr>
        <p:spPr>
          <a:xfrm>
            <a:off x="0" y="3175200"/>
            <a:ext cx="89361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333333"/>
                </a:solidFill>
                <a:highlight>
                  <a:srgbClr val="FFFFFF"/>
                </a:highlight>
                <a:latin typeface="Georgia"/>
                <a:ea typeface="Georgia"/>
                <a:cs typeface="Georgia"/>
                <a:sym typeface="Georgia"/>
              </a:rPr>
              <a:t>এ গ‌েইটে দুই বা দু’য়‌ের অধ‌িক ইনপু থাকে বাট একট‌িমাত্র আউটপুট থাক‌ে। য‌ে কোন একট‌ি ইনপুট ম‌িথ্যা (0) হল‌ে আউটপুট ম‌িথ্যা (0) হব‌ে। সবগুল‌ো ইনপুট সত্য (1) হল‌ে আউটপুট সত্য (1) হব‌ে। যদ‌ি দু’ট‌ি ইনপুট A এবং B হয় তাহল‌ে এর আউটপুট হব‌ে, X = A.B । এক্ষ‌েত্র‌ে ইনপুট A = 1 এবং B = 1 হল‌ে কেবল আউটপুট X = 1 হব‌ে। চিত্র‌ে অ্যান্ড গ‌েইটের সুইচ সার্ক‌িট দ‌েখান‌ো হয়‌েছে। উভয় সুইচ অন হল‌ে বাল্বট‌ি প্রজ্জ্বল‌িত হয়।</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nvSpPr>
        <p:spPr>
          <a:xfrm>
            <a:off x="0" y="0"/>
            <a:ext cx="9144000" cy="44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0000"/>
                </a:solidFill>
                <a:highlight>
                  <a:srgbClr val="FFFFFF"/>
                </a:highlight>
                <a:latin typeface="Georgia"/>
                <a:ea typeface="Georgia"/>
                <a:cs typeface="Georgia"/>
                <a:sym typeface="Georgia"/>
              </a:rPr>
              <a:t>৩. নট গেইটঃ </a:t>
            </a:r>
            <a:endParaRPr sz="2000"/>
          </a:p>
        </p:txBody>
      </p:sp>
      <p:pic>
        <p:nvPicPr>
          <p:cNvPr descr="2-Input-OR-Gate-Truth-Table" id="130" name="Google Shape;130;p24"/>
          <p:cNvPicPr preferRelativeResize="0"/>
          <p:nvPr/>
        </p:nvPicPr>
        <p:blipFill>
          <a:blip r:embed="rId3">
            <a:alphaModFix/>
          </a:blip>
          <a:stretch>
            <a:fillRect/>
          </a:stretch>
        </p:blipFill>
        <p:spPr>
          <a:xfrm>
            <a:off x="0" y="334675"/>
            <a:ext cx="6172199" cy="2763825"/>
          </a:xfrm>
          <a:prstGeom prst="rect">
            <a:avLst/>
          </a:prstGeom>
          <a:noFill/>
          <a:ln>
            <a:noFill/>
          </a:ln>
        </p:spPr>
      </p:pic>
      <p:pic>
        <p:nvPicPr>
          <p:cNvPr descr="not" id="131" name="Google Shape;131;p24"/>
          <p:cNvPicPr preferRelativeResize="0"/>
          <p:nvPr/>
        </p:nvPicPr>
        <p:blipFill>
          <a:blip r:embed="rId4">
            <a:alphaModFix/>
          </a:blip>
          <a:stretch>
            <a:fillRect/>
          </a:stretch>
        </p:blipFill>
        <p:spPr>
          <a:xfrm>
            <a:off x="6172200" y="421400"/>
            <a:ext cx="2190750" cy="2763825"/>
          </a:xfrm>
          <a:prstGeom prst="rect">
            <a:avLst/>
          </a:prstGeom>
          <a:noFill/>
          <a:ln>
            <a:noFill/>
          </a:ln>
        </p:spPr>
      </p:pic>
      <p:sp>
        <p:nvSpPr>
          <p:cNvPr id="132" name="Google Shape;132;p24"/>
          <p:cNvSpPr txBox="1"/>
          <p:nvPr/>
        </p:nvSpPr>
        <p:spPr>
          <a:xfrm>
            <a:off x="99125" y="3185225"/>
            <a:ext cx="9144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333333"/>
                </a:solidFill>
                <a:highlight>
                  <a:srgbClr val="FFFFFF"/>
                </a:highlight>
                <a:latin typeface="Georgia"/>
                <a:ea typeface="Georgia"/>
                <a:cs typeface="Georgia"/>
                <a:sym typeface="Georgia"/>
              </a:rPr>
              <a:t>যে গেইটের একটিমাত্র ইনপুট ও একটিমাত্র আউটপুট থাকে, এবং ইনপুট ১ হলে আউটপুট ০ হবে  এবং ইনপুট ০ হলে আউটপুট ১ হবে সেসব লজিক গেইট কে নট গেইট বলা হয়।</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AF7B51"/>
                </a:solidFill>
                <a:latin typeface="Nunito"/>
                <a:ea typeface="Nunito"/>
                <a:cs typeface="Nunito"/>
                <a:sym typeface="Nunito"/>
              </a:rPr>
              <a:t> বাড়ীর কাজ</a:t>
            </a:r>
            <a:endParaRPr/>
          </a:p>
        </p:txBody>
      </p:sp>
      <p:sp>
        <p:nvSpPr>
          <p:cNvPr id="138" name="Google Shape;138;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800">
                <a:solidFill>
                  <a:srgbClr val="233A44"/>
                </a:solidFill>
                <a:latin typeface="Calibri"/>
                <a:ea typeface="Calibri"/>
                <a:cs typeface="Calibri"/>
                <a:sym typeface="Calibri"/>
              </a:rPr>
              <a:t>তোমাদের বাড়ীতে </a:t>
            </a:r>
            <a:r>
              <a:rPr lang="en" sz="2500">
                <a:solidFill>
                  <a:srgbClr val="233A44"/>
                </a:solidFill>
                <a:latin typeface="Calibri"/>
                <a:ea typeface="Calibri"/>
                <a:cs typeface="Calibri"/>
                <a:sym typeface="Calibri"/>
              </a:rPr>
              <a:t>  </a:t>
            </a:r>
            <a:r>
              <a:rPr lang="en" sz="2800">
                <a:solidFill>
                  <a:srgbClr val="AF7B51"/>
                </a:solidFill>
                <a:latin typeface="Calibri"/>
                <a:ea typeface="Calibri"/>
                <a:cs typeface="Calibri"/>
                <a:sym typeface="Calibri"/>
              </a:rPr>
              <a:t>খাতায় লিখবে।</a:t>
            </a:r>
            <a:endParaRPr sz="2500">
              <a:solidFill>
                <a:srgbClr val="233A44"/>
              </a:solidFill>
              <a:latin typeface="Calibri"/>
              <a:ea typeface="Calibri"/>
              <a:cs typeface="Calibri"/>
              <a:sym typeface="Calibri"/>
            </a:endParaRPr>
          </a:p>
          <a:p>
            <a:pPr indent="0" lvl="0" marL="0" rtl="0" algn="l">
              <a:spcBef>
                <a:spcPts val="1600"/>
              </a:spcBef>
              <a:spcAft>
                <a:spcPts val="1600"/>
              </a:spcAft>
              <a:buNone/>
            </a:pPr>
            <a:r>
              <a:rPr lang="en" sz="3000"/>
              <a:t>সমতুল্য ইলেকট্রিক সার্কিট অঙ্কন করে এন্ড গেট অর এবং নট গেট এর কার্যাবলী বর্ণনা করো</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idx="1" type="body"/>
          </p:nvPr>
        </p:nvSpPr>
        <p:spPr>
          <a:xfrm>
            <a:off x="0" y="185900"/>
            <a:ext cx="9035100" cy="464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6700">
                <a:solidFill>
                  <a:schemeClr val="lt1"/>
                </a:solidFill>
                <a:highlight>
                  <a:srgbClr val="FF0000"/>
                </a:highlight>
                <a:latin typeface="Roboto"/>
                <a:ea typeface="Roboto"/>
                <a:cs typeface="Roboto"/>
                <a:sym typeface="Roboto"/>
              </a:rPr>
              <a:t>পরবর্তী ক্লাসের আমন্ত্রণ জানিয়ে আজ এখানেই শেষ করলাম</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624400" cy="7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2A3990"/>
                </a:solidFill>
                <a:latin typeface="Roboto"/>
                <a:ea typeface="Roboto"/>
                <a:cs typeface="Roboto"/>
                <a:sym typeface="Roboto"/>
              </a:rPr>
              <a:t>                          শিক্ষক পরিচিতি</a:t>
            </a:r>
            <a:endParaRPr sz="3000">
              <a:solidFill>
                <a:srgbClr val="2A3990"/>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800">
                <a:solidFill>
                  <a:srgbClr val="2A3990"/>
                </a:solidFill>
                <a:latin typeface="Roboto"/>
                <a:ea typeface="Roboto"/>
                <a:cs typeface="Roboto"/>
                <a:sym typeface="Roboto"/>
              </a:rPr>
              <a:t>                                           মোমিন নগর মাধ্যমিক বিদ্যালয়</a:t>
            </a:r>
            <a:endParaRPr sz="1800">
              <a:solidFill>
                <a:srgbClr val="2A3990"/>
              </a:solidFill>
              <a:latin typeface="Roboto"/>
              <a:ea typeface="Roboto"/>
              <a:cs typeface="Roboto"/>
              <a:sym typeface="Roboto"/>
            </a:endParaRPr>
          </a:p>
          <a:p>
            <a:pPr indent="0" lvl="0" marL="0" rtl="0" algn="l">
              <a:spcBef>
                <a:spcPts val="0"/>
              </a:spcBef>
              <a:spcAft>
                <a:spcPts val="0"/>
              </a:spcAft>
              <a:buNone/>
            </a:pPr>
            <a:r>
              <a:t/>
            </a:r>
            <a:endParaRPr/>
          </a:p>
        </p:txBody>
      </p:sp>
      <p:sp>
        <p:nvSpPr>
          <p:cNvPr id="62" name="Google Shape;62;p1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434343"/>
                </a:solidFill>
                <a:latin typeface="Roboto"/>
                <a:ea typeface="Roboto"/>
                <a:cs typeface="Roboto"/>
                <a:sym typeface="Roboto"/>
              </a:rPr>
              <a:t>নাম ঃওয়াজিয়ার রহমান</a:t>
            </a:r>
            <a:endParaRPr sz="1600">
              <a:solidFill>
                <a:srgbClr val="434343"/>
              </a:solidFill>
              <a:latin typeface="Roboto"/>
              <a:ea typeface="Roboto"/>
              <a:cs typeface="Roboto"/>
              <a:sym typeface="Roboto"/>
            </a:endParaRPr>
          </a:p>
          <a:p>
            <a:pPr indent="0" lvl="0" marL="0" rtl="0" algn="l">
              <a:spcBef>
                <a:spcPts val="1600"/>
              </a:spcBef>
              <a:spcAft>
                <a:spcPts val="0"/>
              </a:spcAft>
              <a:buNone/>
            </a:pPr>
            <a:r>
              <a:rPr lang="en" sz="1600">
                <a:solidFill>
                  <a:srgbClr val="434343"/>
                </a:solidFill>
                <a:latin typeface="Roboto"/>
                <a:ea typeface="Roboto"/>
                <a:cs typeface="Roboto"/>
                <a:sym typeface="Roboto"/>
              </a:rPr>
              <a:t>পদবিঃট্রেড ইন্সট্রাক্টর</a:t>
            </a:r>
            <a:r>
              <a:rPr lang="en">
                <a:solidFill>
                  <a:srgbClr val="434343"/>
                </a:solidFill>
                <a:latin typeface="Roboto"/>
                <a:ea typeface="Roboto"/>
                <a:cs typeface="Roboto"/>
                <a:sym typeface="Roboto"/>
              </a:rPr>
              <a:t>(কম্পিউটার ও তথ্য প্রযুক্তি)</a:t>
            </a:r>
            <a:endParaRPr sz="1200">
              <a:solidFill>
                <a:srgbClr val="434343"/>
              </a:solidFill>
              <a:latin typeface="Roboto"/>
              <a:ea typeface="Roboto"/>
              <a:cs typeface="Roboto"/>
              <a:sym typeface="Roboto"/>
            </a:endParaRPr>
          </a:p>
          <a:p>
            <a:pPr indent="0" lvl="0" marL="0" rtl="0" algn="l">
              <a:spcBef>
                <a:spcPts val="1600"/>
              </a:spcBef>
              <a:spcAft>
                <a:spcPts val="0"/>
              </a:spcAft>
              <a:buNone/>
            </a:pPr>
            <a:r>
              <a:rPr lang="en" sz="1600">
                <a:solidFill>
                  <a:srgbClr val="434343"/>
                </a:solidFill>
                <a:latin typeface="Roboto"/>
                <a:ea typeface="Roboto"/>
                <a:cs typeface="Roboto"/>
                <a:sym typeface="Roboto"/>
              </a:rPr>
              <a:t>মোমিন নগর মাধ্যমিক বিদ্যালয় নওদাগ্রাম সদর যশোর</a:t>
            </a:r>
            <a:endParaRPr sz="1600">
              <a:solidFill>
                <a:srgbClr val="434343"/>
              </a:solidFill>
              <a:latin typeface="Roboto"/>
              <a:ea typeface="Roboto"/>
              <a:cs typeface="Roboto"/>
              <a:sym typeface="Roboto"/>
            </a:endParaRPr>
          </a:p>
          <a:p>
            <a:pPr indent="0" lvl="0" marL="0" rtl="0" algn="l">
              <a:spcBef>
                <a:spcPts val="1600"/>
              </a:spcBef>
              <a:spcAft>
                <a:spcPts val="0"/>
              </a:spcAft>
              <a:buNone/>
            </a:pPr>
            <a:r>
              <a:rPr lang="en" sz="1600">
                <a:solidFill>
                  <a:srgbClr val="434343"/>
                </a:solidFill>
                <a:latin typeface="Roboto"/>
                <a:ea typeface="Roboto"/>
                <a:cs typeface="Roboto"/>
                <a:sym typeface="Roboto"/>
              </a:rPr>
              <a:t>মোবাইলঃ০১৯১২৯৭৯৩৯৯</a:t>
            </a:r>
            <a:endParaRPr sz="1600">
              <a:solidFill>
                <a:srgbClr val="434343"/>
              </a:solidFill>
              <a:latin typeface="Roboto"/>
              <a:ea typeface="Roboto"/>
              <a:cs typeface="Roboto"/>
              <a:sym typeface="Roboto"/>
            </a:endParaRPr>
          </a:p>
          <a:p>
            <a:pPr indent="0" lvl="0" marL="0" rtl="0" algn="l">
              <a:spcBef>
                <a:spcPts val="1600"/>
              </a:spcBef>
              <a:spcAft>
                <a:spcPts val="1600"/>
              </a:spcAft>
              <a:buNone/>
            </a:pPr>
            <a:r>
              <a:t/>
            </a:r>
            <a:endParaRPr/>
          </a:p>
        </p:txBody>
      </p:sp>
      <p:sp>
        <p:nvSpPr>
          <p:cNvPr id="63" name="Google Shape;63;p1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4" name="Google Shape;64;p14"/>
          <p:cNvPicPr preferRelativeResize="0"/>
          <p:nvPr/>
        </p:nvPicPr>
        <p:blipFill>
          <a:blip r:embed="rId3">
            <a:alphaModFix/>
          </a:blip>
          <a:stretch>
            <a:fillRect/>
          </a:stretch>
        </p:blipFill>
        <p:spPr>
          <a:xfrm>
            <a:off x="4461825" y="1266175"/>
            <a:ext cx="4370475" cy="3877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2392050" y="296300"/>
            <a:ext cx="454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200">
                <a:solidFill>
                  <a:schemeClr val="lt1"/>
                </a:solidFill>
                <a:highlight>
                  <a:srgbClr val="0000FF"/>
                </a:highlight>
                <a:latin typeface="Roboto"/>
                <a:ea typeface="Roboto"/>
                <a:cs typeface="Roboto"/>
                <a:sym typeface="Roboto"/>
              </a:rPr>
              <a:t>   সূচিপত্র</a:t>
            </a:r>
            <a:endParaRPr sz="3800">
              <a:solidFill>
                <a:srgbClr val="AF7B51"/>
              </a:solidFill>
              <a:highlight>
                <a:srgbClr val="0000FF"/>
              </a:highlight>
              <a:latin typeface="Nunito"/>
              <a:ea typeface="Nunito"/>
              <a:cs typeface="Nunito"/>
              <a:sym typeface="Nunito"/>
            </a:endParaRPr>
          </a:p>
          <a:p>
            <a:pPr indent="0" lvl="0" marL="0" rtl="0" algn="l">
              <a:spcBef>
                <a:spcPts val="0"/>
              </a:spcBef>
              <a:spcAft>
                <a:spcPts val="0"/>
              </a:spcAft>
              <a:buNone/>
            </a:pPr>
            <a:r>
              <a:t/>
            </a:r>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400">
                <a:solidFill>
                  <a:srgbClr val="434343"/>
                </a:solidFill>
                <a:latin typeface="Roboto"/>
                <a:ea typeface="Roboto"/>
                <a:cs typeface="Roboto"/>
                <a:sym typeface="Roboto"/>
              </a:rPr>
              <a:t> </a:t>
            </a:r>
            <a:r>
              <a:rPr lang="en" sz="2700">
                <a:solidFill>
                  <a:srgbClr val="434343"/>
                </a:solidFill>
                <a:latin typeface="Roboto"/>
                <a:ea typeface="Roboto"/>
                <a:cs typeface="Roboto"/>
                <a:sym typeface="Roboto"/>
              </a:rPr>
              <a:t>                             কম্পিউটার ও তথ্য প্রযুক্তি-২</a:t>
            </a:r>
            <a:endParaRPr sz="2700">
              <a:solidFill>
                <a:srgbClr val="434343"/>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sz="2900">
                <a:solidFill>
                  <a:srgbClr val="AF7B51"/>
                </a:solidFill>
                <a:latin typeface="Calibri"/>
                <a:ea typeface="Calibri"/>
                <a:cs typeface="Calibri"/>
                <a:sym typeface="Calibri"/>
              </a:rPr>
              <a:t>                                            অধ্যায়-৩</a:t>
            </a:r>
            <a:endParaRPr sz="2900">
              <a:solidFill>
                <a:srgbClr val="AF7B5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600">
                <a:solidFill>
                  <a:srgbClr val="AF7B51"/>
                </a:solidFill>
                <a:latin typeface="Calibri"/>
                <a:ea typeface="Calibri"/>
                <a:cs typeface="Calibri"/>
                <a:sym typeface="Calibri"/>
              </a:rPr>
              <a:t>             </a:t>
            </a:r>
            <a:r>
              <a:rPr lang="en" sz="2900">
                <a:solidFill>
                  <a:srgbClr val="AF7B51"/>
                </a:solidFill>
                <a:latin typeface="Calibri"/>
                <a:ea typeface="Calibri"/>
                <a:cs typeface="Calibri"/>
                <a:sym typeface="Calibri"/>
              </a:rPr>
              <a:t> ডিজিটাল লজিক</a:t>
            </a:r>
            <a:endParaRPr sz="2900">
              <a:solidFill>
                <a:srgbClr val="AF7B5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2900">
                <a:solidFill>
                  <a:srgbClr val="AF7B51"/>
                </a:solidFill>
                <a:latin typeface="Calibri"/>
                <a:ea typeface="Calibri"/>
                <a:cs typeface="Calibri"/>
                <a:sym typeface="Calibri"/>
              </a:rPr>
              <a:t>৩.১ বুলিয়ান অপারেটর</a:t>
            </a:r>
            <a:endParaRPr sz="2900">
              <a:solidFill>
                <a:srgbClr val="AF7B51"/>
              </a:solidFill>
              <a:latin typeface="Calibri"/>
              <a:ea typeface="Calibri"/>
              <a:cs typeface="Calibri"/>
              <a:sym typeface="Calibri"/>
            </a:endParaRPr>
          </a:p>
          <a:p>
            <a:pPr indent="0" lvl="0" marL="0" rtl="0" algn="l">
              <a:lnSpc>
                <a:spcPct val="100000"/>
              </a:lnSpc>
              <a:spcBef>
                <a:spcPts val="0"/>
              </a:spcBef>
              <a:spcAft>
                <a:spcPts val="0"/>
              </a:spcAft>
              <a:buNone/>
            </a:pPr>
            <a:r>
              <a:rPr lang="en" sz="2900">
                <a:solidFill>
                  <a:srgbClr val="AF7B51"/>
                </a:solidFill>
                <a:latin typeface="Calibri"/>
                <a:ea typeface="Calibri"/>
                <a:cs typeface="Calibri"/>
                <a:sym typeface="Calibri"/>
              </a:rPr>
              <a:t>৩.২ লজিক গেট ও এর শ্রেণীবিভাগ</a:t>
            </a:r>
            <a:endParaRPr sz="2900">
              <a:solidFill>
                <a:srgbClr val="AF7B5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2900">
                <a:solidFill>
                  <a:srgbClr val="AF7B51"/>
                </a:solidFill>
                <a:latin typeface="Calibri"/>
                <a:ea typeface="Calibri"/>
                <a:cs typeface="Calibri"/>
                <a:sym typeface="Calibri"/>
              </a:rPr>
              <a:t>৩.৩ ট্রুথ টেবিল বা সত্য সারণী</a:t>
            </a:r>
            <a:endParaRPr sz="2900">
              <a:solidFill>
                <a:srgbClr val="AF7B5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2900">
              <a:solidFill>
                <a:srgbClr val="AF7B51"/>
              </a:solidFill>
              <a:latin typeface="Calibri"/>
              <a:ea typeface="Calibri"/>
              <a:cs typeface="Calibri"/>
              <a:sym typeface="Calibri"/>
            </a:endParaRPr>
          </a:p>
          <a:p>
            <a:pPr indent="0" lvl="0" marL="0" rtl="0" algn="l">
              <a:spcBef>
                <a:spcPts val="0"/>
              </a:spcBef>
              <a:spcAft>
                <a:spcPts val="1600"/>
              </a:spcAft>
              <a:buNone/>
            </a:pPr>
            <a:r>
              <a:t/>
            </a:r>
            <a:endParaRPr sz="3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333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900">
                <a:solidFill>
                  <a:srgbClr val="AF7B51"/>
                </a:solidFill>
                <a:latin typeface="Calibri"/>
                <a:ea typeface="Calibri"/>
                <a:cs typeface="Calibri"/>
                <a:sym typeface="Calibri"/>
              </a:rPr>
              <a:t>বুলিয়ান অপারেটর</a:t>
            </a:r>
            <a:endParaRPr/>
          </a:p>
        </p:txBody>
      </p:sp>
      <p:sp>
        <p:nvSpPr>
          <p:cNvPr id="76" name="Google Shape;76;p16"/>
          <p:cNvSpPr txBox="1"/>
          <p:nvPr>
            <p:ph idx="1" type="body"/>
          </p:nvPr>
        </p:nvSpPr>
        <p:spPr>
          <a:xfrm>
            <a:off x="247875" y="1152475"/>
            <a:ext cx="8787300" cy="4065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250">
                <a:solidFill>
                  <a:srgbClr val="202122"/>
                </a:solidFill>
                <a:highlight>
                  <a:srgbClr val="FFFFFF"/>
                </a:highlight>
              </a:rPr>
              <a:t>বুলিয়ান বীজগণিত</a:t>
            </a:r>
            <a:r>
              <a:rPr lang="en" sz="2250">
                <a:solidFill>
                  <a:srgbClr val="202122"/>
                </a:solidFill>
                <a:highlight>
                  <a:srgbClr val="FFFFFF"/>
                </a:highlight>
              </a:rPr>
              <a:t> (</a:t>
            </a:r>
            <a:r>
              <a:rPr lang="en" sz="2250">
                <a:solidFill>
                  <a:srgbClr val="0B0080"/>
                </a:solidFill>
                <a:highlight>
                  <a:srgbClr val="FFFFFF"/>
                </a:highlight>
                <a:uFill>
                  <a:noFill/>
                </a:uFill>
                <a:hlinkClick r:id="rId3">
                  <a:extLst>
                    <a:ext uri="{A12FA001-AC4F-418D-AE19-62706E023703}">
                      <ahyp:hlinkClr val="tx"/>
                    </a:ext>
                  </a:extLst>
                </a:hlinkClick>
              </a:rPr>
              <a:t>ইংরেজি</a:t>
            </a:r>
            <a:r>
              <a:rPr lang="en" sz="2250">
                <a:solidFill>
                  <a:srgbClr val="202122"/>
                </a:solidFill>
                <a:highlight>
                  <a:srgbClr val="FFFFFF"/>
                </a:highlight>
              </a:rPr>
              <a:t>: Boolean algebra) যা ১৮৫৪ সালে </a:t>
            </a:r>
            <a:r>
              <a:rPr lang="en" sz="2250">
                <a:solidFill>
                  <a:srgbClr val="0B0080"/>
                </a:solidFill>
                <a:highlight>
                  <a:srgbClr val="FFFFFF"/>
                </a:highlight>
                <a:uFill>
                  <a:noFill/>
                </a:uFill>
                <a:hlinkClick r:id="rId4">
                  <a:extLst>
                    <a:ext uri="{A12FA001-AC4F-418D-AE19-62706E023703}">
                      <ahyp:hlinkClr val="tx"/>
                    </a:ext>
                  </a:extLst>
                </a:hlinkClick>
              </a:rPr>
              <a:t>জর্জ বুল</a:t>
            </a:r>
            <a:r>
              <a:rPr lang="en" sz="2250">
                <a:solidFill>
                  <a:srgbClr val="202122"/>
                </a:solidFill>
                <a:highlight>
                  <a:srgbClr val="FFFFFF"/>
                </a:highlight>
              </a:rPr>
              <a:t> কর্তৃক তার বই </a:t>
            </a:r>
            <a:r>
              <a:rPr i="1" lang="en" sz="2250">
                <a:solidFill>
                  <a:srgbClr val="202122"/>
                </a:solidFill>
                <a:highlight>
                  <a:srgbClr val="FFFFFF"/>
                </a:highlight>
              </a:rPr>
              <a:t>চিন্তার নিয়ম নিয়ে কিছু চিন্তাভাবনা</a:t>
            </a:r>
            <a:r>
              <a:rPr lang="en" sz="2250">
                <a:solidFill>
                  <a:srgbClr val="202122"/>
                </a:solidFill>
                <a:highlight>
                  <a:srgbClr val="FFFFFF"/>
                </a:highlight>
              </a:rPr>
              <a:t> (</a:t>
            </a:r>
            <a:r>
              <a:rPr i="1" lang="en" sz="2250">
                <a:solidFill>
                  <a:srgbClr val="202122"/>
                </a:solidFill>
                <a:highlight>
                  <a:srgbClr val="FFFFFF"/>
                </a:highlight>
              </a:rPr>
              <a:t>এন ইনভেস্টিগেশান অফ দ্য লজ অফ থট</a:t>
            </a:r>
            <a:r>
              <a:rPr lang="en" sz="2250">
                <a:solidFill>
                  <a:srgbClr val="202122"/>
                </a:solidFill>
                <a:highlight>
                  <a:srgbClr val="FFFFFF"/>
                </a:highlight>
              </a:rPr>
              <a:t>) গ্রন্থে আবিষ্কৃত, হল সাধারণ বীজগণিতেরই একটি রকমফের।</a:t>
            </a:r>
            <a:r>
              <a:rPr baseline="30000" lang="en" sz="2600">
                <a:solidFill>
                  <a:srgbClr val="0B0080"/>
                </a:solidFill>
                <a:highlight>
                  <a:srgbClr val="FFFFFF"/>
                </a:highlight>
                <a:uFill>
                  <a:noFill/>
                </a:uFill>
                <a:hlinkClick r:id="rId5">
                  <a:extLst>
                    <a:ext uri="{A12FA001-AC4F-418D-AE19-62706E023703}">
                      <ahyp:hlinkClr val="tx"/>
                    </a:ext>
                  </a:extLst>
                </a:hlinkClick>
              </a:rPr>
              <a:t>[১]</a:t>
            </a:r>
            <a:r>
              <a:rPr lang="en" sz="2250">
                <a:solidFill>
                  <a:srgbClr val="202122"/>
                </a:solidFill>
                <a:highlight>
                  <a:srgbClr val="FFFFFF"/>
                </a:highlight>
              </a:rPr>
              <a:t> বুলিয়ান বীজগণিত তিনভাবে সাধারণ বীজগণিত থেকে ভিন্ন হতে পারে: চলকের মান গ্রহণে, যা সাংখ্যিক কোন চিহ্নের বদলে লজিক মেনে চলে, যথাক্রমে "1" এবং "0"; এই মানগুলোতে প্রযোজ্য অপারেশনে; এবং এই অপারেশনগুলোর বৈশিষ্ট্যে, অর্থাৎ তাদের নিয়মে। গাণিতিক যুক্তি, ডিজিটাল যুক্তি, গণকযন্ত্রের প্রোগ্রামিং, সেট তত্ত্ব এবং পরিসংখ্যানে বুলিয়ান বীজগণিতের ব্যবহার রয়েছে।</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nvSpPr>
        <p:spPr>
          <a:xfrm>
            <a:off x="0" y="0"/>
            <a:ext cx="9084900" cy="28257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 sz="2450">
                <a:solidFill>
                  <a:srgbClr val="555555"/>
                </a:solidFill>
                <a:highlight>
                  <a:srgbClr val="FFFFFF"/>
                </a:highlight>
                <a:latin typeface="Times New Roman"/>
                <a:ea typeface="Times New Roman"/>
                <a:cs typeface="Times New Roman"/>
                <a:sym typeface="Times New Roman"/>
              </a:rPr>
              <a:t>বুলিয়ান অ্যালজেবরায় নিমোক্ত উপাদানগুলো রয়েছে-</a:t>
            </a:r>
            <a:endParaRPr b="1" sz="2450">
              <a:solidFill>
                <a:srgbClr val="555555"/>
              </a:solidFill>
              <a:highlight>
                <a:srgbClr val="FFFFFF"/>
              </a:highlight>
              <a:latin typeface="Times New Roman"/>
              <a:ea typeface="Times New Roman"/>
              <a:cs typeface="Times New Roman"/>
              <a:sym typeface="Times New Roman"/>
            </a:endParaRPr>
          </a:p>
          <a:p>
            <a:pPr indent="0" lvl="0" marL="292100" rtl="0" algn="l">
              <a:lnSpc>
                <a:spcPct val="115000"/>
              </a:lnSpc>
              <a:spcBef>
                <a:spcPts val="1100"/>
              </a:spcBef>
              <a:spcAft>
                <a:spcPts val="0"/>
              </a:spcAft>
              <a:buNone/>
            </a:pPr>
            <a:r>
              <a:rPr b="1" lang="en" sz="1650">
                <a:solidFill>
                  <a:srgbClr val="444444"/>
                </a:solidFill>
                <a:highlight>
                  <a:srgbClr val="FFFFFF"/>
                </a:highlight>
                <a:latin typeface="Open Sans"/>
                <a:ea typeface="Open Sans"/>
                <a:cs typeface="Open Sans"/>
                <a:sym typeface="Open Sans"/>
              </a:rPr>
              <a:t>প্রতীক বা মৌলিক চিহ্নঃ</a:t>
            </a:r>
            <a:r>
              <a:rPr lang="en" sz="1650">
                <a:solidFill>
                  <a:srgbClr val="444444"/>
                </a:solidFill>
                <a:highlight>
                  <a:srgbClr val="FFFFFF"/>
                </a:highlight>
                <a:latin typeface="Open Sans"/>
                <a:ea typeface="Open Sans"/>
                <a:cs typeface="Open Sans"/>
                <a:sym typeface="Open Sans"/>
              </a:rPr>
              <a:t> দুটি –  TRUE/ON/1 এবং FALSE/OFF/0</a:t>
            </a:r>
            <a:endParaRPr sz="1650">
              <a:solidFill>
                <a:srgbClr val="444444"/>
              </a:solidFill>
              <a:highlight>
                <a:srgbClr val="FFFFFF"/>
              </a:highlight>
              <a:latin typeface="Open Sans"/>
              <a:ea typeface="Open Sans"/>
              <a:cs typeface="Open Sans"/>
              <a:sym typeface="Open Sans"/>
            </a:endParaRPr>
          </a:p>
          <a:p>
            <a:pPr indent="0" lvl="0" marL="292100" rtl="0" algn="l">
              <a:lnSpc>
                <a:spcPct val="115000"/>
              </a:lnSpc>
              <a:spcBef>
                <a:spcPts val="1500"/>
              </a:spcBef>
              <a:spcAft>
                <a:spcPts val="0"/>
              </a:spcAft>
              <a:buNone/>
            </a:pPr>
            <a:r>
              <a:rPr b="1" lang="en" sz="1650">
                <a:solidFill>
                  <a:srgbClr val="444444"/>
                </a:solidFill>
                <a:highlight>
                  <a:srgbClr val="FFFFFF"/>
                </a:highlight>
                <a:latin typeface="Open Sans"/>
                <a:ea typeface="Open Sans"/>
                <a:cs typeface="Open Sans"/>
                <a:sym typeface="Open Sans"/>
              </a:rPr>
              <a:t>অপারেটরঃ </a:t>
            </a:r>
            <a:r>
              <a:rPr lang="en" sz="1650">
                <a:solidFill>
                  <a:srgbClr val="444444"/>
                </a:solidFill>
                <a:highlight>
                  <a:srgbClr val="FFFFFF"/>
                </a:highlight>
                <a:latin typeface="Open Sans"/>
                <a:ea typeface="Open Sans"/>
                <a:cs typeface="Open Sans"/>
                <a:sym typeface="Open Sans"/>
              </a:rPr>
              <a:t>তিনটি-  AND (</a:t>
            </a:r>
            <a:r>
              <a:rPr b="1" lang="en" sz="1650">
                <a:solidFill>
                  <a:srgbClr val="444444"/>
                </a:solidFill>
                <a:highlight>
                  <a:srgbClr val="FFFFFF"/>
                </a:highlight>
                <a:latin typeface="Open Sans"/>
                <a:ea typeface="Open Sans"/>
                <a:cs typeface="Open Sans"/>
                <a:sym typeface="Open Sans"/>
              </a:rPr>
              <a:t> .</a:t>
            </a:r>
            <a:r>
              <a:rPr lang="en" sz="1650">
                <a:solidFill>
                  <a:srgbClr val="444444"/>
                </a:solidFill>
                <a:highlight>
                  <a:srgbClr val="FFFFFF"/>
                </a:highlight>
                <a:latin typeface="Open Sans"/>
                <a:ea typeface="Open Sans"/>
                <a:cs typeface="Open Sans"/>
                <a:sym typeface="Open Sans"/>
              </a:rPr>
              <a:t> ), OR ( </a:t>
            </a:r>
            <a:r>
              <a:rPr b="1" lang="en" sz="1650">
                <a:solidFill>
                  <a:srgbClr val="444444"/>
                </a:solidFill>
                <a:highlight>
                  <a:srgbClr val="FFFFFF"/>
                </a:highlight>
                <a:latin typeface="Open Sans"/>
                <a:ea typeface="Open Sans"/>
                <a:cs typeface="Open Sans"/>
                <a:sym typeface="Open Sans"/>
              </a:rPr>
              <a:t>+</a:t>
            </a:r>
            <a:r>
              <a:rPr lang="en" sz="1650">
                <a:solidFill>
                  <a:srgbClr val="444444"/>
                </a:solidFill>
                <a:highlight>
                  <a:srgbClr val="FFFFFF"/>
                </a:highlight>
                <a:latin typeface="Open Sans"/>
                <a:ea typeface="Open Sans"/>
                <a:cs typeface="Open Sans"/>
                <a:sym typeface="Open Sans"/>
              </a:rPr>
              <a:t> ), NOT( </a:t>
            </a:r>
            <a:r>
              <a:rPr b="1" lang="en" sz="1650">
                <a:solidFill>
                  <a:srgbClr val="444444"/>
                </a:solidFill>
                <a:highlight>
                  <a:srgbClr val="FFFFFF"/>
                </a:highlight>
                <a:latin typeface="Open Sans"/>
                <a:ea typeface="Open Sans"/>
                <a:cs typeface="Open Sans"/>
                <a:sym typeface="Open Sans"/>
              </a:rPr>
              <a:t>¯</a:t>
            </a:r>
            <a:r>
              <a:rPr lang="en" sz="1650">
                <a:solidFill>
                  <a:srgbClr val="444444"/>
                </a:solidFill>
                <a:highlight>
                  <a:srgbClr val="FFFFFF"/>
                </a:highlight>
                <a:latin typeface="Open Sans"/>
                <a:ea typeface="Open Sans"/>
                <a:cs typeface="Open Sans"/>
                <a:sym typeface="Open Sans"/>
              </a:rPr>
              <a:t> )</a:t>
            </a:r>
            <a:endParaRPr sz="1650">
              <a:solidFill>
                <a:srgbClr val="444444"/>
              </a:solidFill>
              <a:highlight>
                <a:srgbClr val="FFFFFF"/>
              </a:highlight>
              <a:latin typeface="Open Sans"/>
              <a:ea typeface="Open Sans"/>
              <a:cs typeface="Open Sans"/>
              <a:sym typeface="Open Sans"/>
            </a:endParaRPr>
          </a:p>
          <a:p>
            <a:pPr indent="0" lvl="0" marL="292100" rtl="0" algn="l">
              <a:lnSpc>
                <a:spcPct val="115000"/>
              </a:lnSpc>
              <a:spcBef>
                <a:spcPts val="1500"/>
              </a:spcBef>
              <a:spcAft>
                <a:spcPts val="0"/>
              </a:spcAft>
              <a:buNone/>
            </a:pPr>
            <a:r>
              <a:rPr b="1" lang="en" sz="1650">
                <a:solidFill>
                  <a:srgbClr val="444444"/>
                </a:solidFill>
                <a:highlight>
                  <a:srgbClr val="FFFFFF"/>
                </a:highlight>
                <a:latin typeface="Open Sans"/>
                <a:ea typeface="Open Sans"/>
                <a:cs typeface="Open Sans"/>
                <a:sym typeface="Open Sans"/>
              </a:rPr>
              <a:t>মৌলিক অপারেশনঃ </a:t>
            </a:r>
            <a:endParaRPr b="1" sz="1650">
              <a:solidFill>
                <a:srgbClr val="444444"/>
              </a:solidFill>
              <a:highlight>
                <a:srgbClr val="FFFFFF"/>
              </a:highlight>
              <a:latin typeface="Open Sans"/>
              <a:ea typeface="Open Sans"/>
              <a:cs typeface="Open Sans"/>
              <a:sym typeface="Open Sans"/>
            </a:endParaRPr>
          </a:p>
          <a:p>
            <a:pPr indent="0" lvl="0" marL="571500" rtl="0" algn="l">
              <a:lnSpc>
                <a:spcPct val="115000"/>
              </a:lnSpc>
              <a:spcBef>
                <a:spcPts val="1500"/>
              </a:spcBef>
              <a:spcAft>
                <a:spcPts val="0"/>
              </a:spcAft>
              <a:buNone/>
            </a:pPr>
            <a:r>
              <a:rPr lang="en" sz="1650">
                <a:solidFill>
                  <a:srgbClr val="444444"/>
                </a:solidFill>
                <a:highlight>
                  <a:srgbClr val="FFFFFF"/>
                </a:highlight>
                <a:latin typeface="Open Sans"/>
                <a:ea typeface="Open Sans"/>
                <a:cs typeface="Open Sans"/>
                <a:sym typeface="Open Sans"/>
              </a:rPr>
              <a:t>অ্যান্ড অপারেশন (AND Operation) বা যৌক্তিক গুণ (Logical Multiplication)</a:t>
            </a:r>
            <a:endParaRPr sz="1650">
              <a:solidFill>
                <a:srgbClr val="444444"/>
              </a:solidFill>
              <a:highlight>
                <a:srgbClr val="FFFFFF"/>
              </a:highlight>
              <a:latin typeface="Open Sans"/>
              <a:ea typeface="Open Sans"/>
              <a:cs typeface="Open Sans"/>
              <a:sym typeface="Open Sans"/>
            </a:endParaRPr>
          </a:p>
          <a:p>
            <a:pPr indent="0" lvl="0" marL="571500" rtl="0" algn="l">
              <a:lnSpc>
                <a:spcPct val="115000"/>
              </a:lnSpc>
              <a:spcBef>
                <a:spcPts val="1500"/>
              </a:spcBef>
              <a:spcAft>
                <a:spcPts val="0"/>
              </a:spcAft>
              <a:buNone/>
            </a:pPr>
            <a:r>
              <a:rPr lang="en" sz="1650">
                <a:solidFill>
                  <a:srgbClr val="444444"/>
                </a:solidFill>
                <a:highlight>
                  <a:srgbClr val="FFFFFF"/>
                </a:highlight>
                <a:latin typeface="Open Sans"/>
                <a:ea typeface="Open Sans"/>
                <a:cs typeface="Open Sans"/>
                <a:sym typeface="Open Sans"/>
              </a:rPr>
              <a:t>অর অপারেশন (OR Operation) বা যৌক্তিক যোগ (Logical Addition)</a:t>
            </a:r>
            <a:endParaRPr sz="1650">
              <a:solidFill>
                <a:srgbClr val="444444"/>
              </a:solidFill>
              <a:highlight>
                <a:srgbClr val="FFFFFF"/>
              </a:highlight>
              <a:latin typeface="Open Sans"/>
              <a:ea typeface="Open Sans"/>
              <a:cs typeface="Open Sans"/>
              <a:sym typeface="Open Sans"/>
            </a:endParaRPr>
          </a:p>
          <a:p>
            <a:pPr indent="0" lvl="0" marL="571500" rtl="0" algn="l">
              <a:lnSpc>
                <a:spcPct val="115000"/>
              </a:lnSpc>
              <a:spcBef>
                <a:spcPts val="1500"/>
              </a:spcBef>
              <a:spcAft>
                <a:spcPts val="0"/>
              </a:spcAft>
              <a:buNone/>
            </a:pPr>
            <a:r>
              <a:rPr lang="en" sz="1650">
                <a:solidFill>
                  <a:srgbClr val="444444"/>
                </a:solidFill>
                <a:highlight>
                  <a:srgbClr val="FFFFFF"/>
                </a:highlight>
                <a:latin typeface="Open Sans"/>
                <a:ea typeface="Open Sans"/>
                <a:cs typeface="Open Sans"/>
                <a:sym typeface="Open Sans"/>
              </a:rPr>
              <a:t>নট অপারেশন (NOT Operation) বা যৌক্তিক পূরক (Logical Inversion)</a:t>
            </a:r>
            <a:endParaRPr sz="1650">
              <a:solidFill>
                <a:srgbClr val="444444"/>
              </a:solidFill>
              <a:highlight>
                <a:srgbClr val="FFFFFF"/>
              </a:highlight>
              <a:latin typeface="Open Sans"/>
              <a:ea typeface="Open Sans"/>
              <a:cs typeface="Open Sans"/>
              <a:sym typeface="Open Sans"/>
            </a:endParaRPr>
          </a:p>
          <a:p>
            <a:pPr indent="0" lvl="0" marL="292100" rtl="0" algn="l">
              <a:lnSpc>
                <a:spcPct val="115000"/>
              </a:lnSpc>
              <a:spcBef>
                <a:spcPts val="1500"/>
              </a:spcBef>
              <a:spcAft>
                <a:spcPts val="0"/>
              </a:spcAft>
              <a:buNone/>
            </a:pPr>
            <a:r>
              <a:rPr b="1" lang="en" sz="1550">
                <a:solidFill>
                  <a:srgbClr val="444444"/>
                </a:solidFill>
                <a:highlight>
                  <a:srgbClr val="FFFFFF"/>
                </a:highlight>
                <a:latin typeface="Open Sans"/>
                <a:ea typeface="Open Sans"/>
                <a:cs typeface="Open Sans"/>
                <a:sym typeface="Open Sans"/>
              </a:rPr>
              <a:t>উপপাদ্য/ সূত্র/নিয়মাবলীঃ </a:t>
            </a:r>
            <a:r>
              <a:rPr lang="en" sz="1550">
                <a:solidFill>
                  <a:srgbClr val="444444"/>
                </a:solidFill>
                <a:highlight>
                  <a:srgbClr val="FFFFFF"/>
                </a:highlight>
                <a:latin typeface="Open Sans"/>
                <a:ea typeface="Open Sans"/>
                <a:cs typeface="Open Sans"/>
                <a:sym typeface="Open Sans"/>
              </a:rPr>
              <a:t>বুলিয়ান উপাপাদ্য, ডি-মরগ্যান উপাপাদ্য, দ্বৈতনীতি ইত্যাদি</a:t>
            </a:r>
            <a:endParaRPr sz="1550">
              <a:solidFill>
                <a:srgbClr val="444444"/>
              </a:solidFill>
              <a:highlight>
                <a:srgbClr val="FFFFFF"/>
              </a:highlight>
              <a:latin typeface="Open Sans"/>
              <a:ea typeface="Open Sans"/>
              <a:cs typeface="Open Sans"/>
              <a:sym typeface="Open Sans"/>
            </a:endParaRPr>
          </a:p>
          <a:p>
            <a:pPr indent="0" lvl="0" marL="0" rtl="0" algn="l">
              <a:lnSpc>
                <a:spcPct val="115000"/>
              </a:lnSpc>
              <a:spcBef>
                <a:spcPts val="1500"/>
              </a:spcBef>
              <a:spcAft>
                <a:spcPts val="0"/>
              </a:spcAft>
              <a:buNone/>
            </a:pPr>
            <a:r>
              <a:rPr lang="en" sz="1550">
                <a:solidFill>
                  <a:srgbClr val="444444"/>
                </a:solidFill>
                <a:highlight>
                  <a:srgbClr val="FFFFFF"/>
                </a:highlight>
                <a:latin typeface="Open Sans"/>
                <a:ea typeface="Open Sans"/>
                <a:cs typeface="Open Sans"/>
                <a:sym typeface="Open Sans"/>
              </a:rPr>
              <a:t> </a:t>
            </a:r>
            <a:endParaRPr sz="1550">
              <a:solidFill>
                <a:srgbClr val="444444"/>
              </a:solidFill>
              <a:highlight>
                <a:srgbClr val="FFFFFF"/>
              </a:highlight>
              <a:latin typeface="Open Sans"/>
              <a:ea typeface="Open Sans"/>
              <a:cs typeface="Open Sans"/>
              <a:sym typeface="Open Sans"/>
            </a:endParaRPr>
          </a:p>
          <a:p>
            <a:pPr indent="0" lvl="0" marL="0" rtl="0" algn="just">
              <a:lnSpc>
                <a:spcPct val="115000"/>
              </a:lnSpc>
              <a:spcBef>
                <a:spcPts val="1500"/>
              </a:spcBef>
              <a:spcAft>
                <a:spcPts val="0"/>
              </a:spcAft>
              <a:buNone/>
            </a:pPr>
            <a:r>
              <a:rPr b="1" lang="en" sz="1550">
                <a:solidFill>
                  <a:srgbClr val="444444"/>
                </a:solidFill>
                <a:highlight>
                  <a:srgbClr val="FFFFFF"/>
                </a:highlight>
                <a:latin typeface="Open Sans"/>
                <a:ea typeface="Open Sans"/>
                <a:cs typeface="Open Sans"/>
                <a:sym typeface="Open Sans"/>
              </a:rPr>
              <a:t>বুলিয়ান চলকঃ</a:t>
            </a:r>
            <a:r>
              <a:rPr lang="en" sz="1550">
                <a:solidFill>
                  <a:srgbClr val="444444"/>
                </a:solidFill>
                <a:highlight>
                  <a:srgbClr val="FFFFFF"/>
                </a:highlight>
                <a:latin typeface="Open Sans"/>
                <a:ea typeface="Open Sans"/>
                <a:cs typeface="Open Sans"/>
                <a:sym typeface="Open Sans"/>
              </a:rPr>
              <a:t> বুলিয়ান অ্যালজেবরায় যে রাশির মান পরিবর্তনশীল তাকে বুলিয়ান চলক বলে। যেমন- C = A + B, এখানে A ও B হচ্ছে বুলিয়ান চলক।</a:t>
            </a:r>
            <a:endParaRPr sz="1550">
              <a:solidFill>
                <a:srgbClr val="444444"/>
              </a:solidFill>
              <a:highlight>
                <a:srgbClr val="FFFFFF"/>
              </a:highlight>
              <a:latin typeface="Open Sans"/>
              <a:ea typeface="Open Sans"/>
              <a:cs typeface="Open Sans"/>
              <a:sym typeface="Open Sans"/>
            </a:endParaRPr>
          </a:p>
          <a:p>
            <a:pPr indent="0" lvl="0" marL="0" rtl="0" algn="just">
              <a:lnSpc>
                <a:spcPct val="115000"/>
              </a:lnSpc>
              <a:spcBef>
                <a:spcPts val="1500"/>
              </a:spcBef>
              <a:spcAft>
                <a:spcPts val="0"/>
              </a:spcAft>
              <a:buNone/>
            </a:pPr>
            <a:r>
              <a:rPr b="1" lang="en" sz="1550">
                <a:solidFill>
                  <a:srgbClr val="444444"/>
                </a:solidFill>
                <a:highlight>
                  <a:srgbClr val="FFFFFF"/>
                </a:highlight>
                <a:latin typeface="Open Sans"/>
                <a:ea typeface="Open Sans"/>
                <a:cs typeface="Open Sans"/>
                <a:sym typeface="Open Sans"/>
              </a:rPr>
              <a:t>বুলিয়ান ধ্রুবকঃ</a:t>
            </a:r>
            <a:r>
              <a:rPr lang="en" sz="1550">
                <a:solidFill>
                  <a:srgbClr val="444444"/>
                </a:solidFill>
                <a:highlight>
                  <a:srgbClr val="FFFFFF"/>
                </a:highlight>
                <a:latin typeface="Open Sans"/>
                <a:ea typeface="Open Sans"/>
                <a:cs typeface="Open Sans"/>
                <a:sym typeface="Open Sans"/>
              </a:rPr>
              <a:t> বুলিয়ান অ্যালজেবরায় যে রাশির মান অপরিবর্তনশীল থাকে তাকে বুলিয়ান  ধ্রুবক বলে।</a:t>
            </a:r>
            <a:endParaRPr sz="1550">
              <a:solidFill>
                <a:srgbClr val="444444"/>
              </a:solidFill>
              <a:highlight>
                <a:srgbClr val="FFFFFF"/>
              </a:highlight>
              <a:latin typeface="Open Sans"/>
              <a:ea typeface="Open Sans"/>
              <a:cs typeface="Open Sans"/>
              <a:sym typeface="Open Sans"/>
            </a:endParaRPr>
          </a:p>
          <a:p>
            <a:pPr indent="0" lvl="0" marL="0" rtl="0" algn="just">
              <a:lnSpc>
                <a:spcPct val="115000"/>
              </a:lnSpc>
              <a:spcBef>
                <a:spcPts val="1500"/>
              </a:spcBef>
              <a:spcAft>
                <a:spcPts val="0"/>
              </a:spcAft>
              <a:buNone/>
            </a:pPr>
            <a:r>
              <a:rPr lang="en" sz="1550">
                <a:solidFill>
                  <a:srgbClr val="444444"/>
                </a:solidFill>
                <a:highlight>
                  <a:srgbClr val="FFFFFF"/>
                </a:highlight>
                <a:latin typeface="Open Sans"/>
                <a:ea typeface="Open Sans"/>
                <a:cs typeface="Open Sans"/>
                <a:sym typeface="Open Sans"/>
              </a:rPr>
              <a:t>যেমন- Y = A+ 0 + 1,  এখানে 0 এবং 1 হচ্ছে বুলিয়ান  ধ্রুবক।</a:t>
            </a:r>
            <a:endParaRPr sz="1550">
              <a:solidFill>
                <a:srgbClr val="444444"/>
              </a:solidFill>
              <a:highlight>
                <a:srgbClr val="FFFFFF"/>
              </a:highlight>
              <a:latin typeface="Open Sans"/>
              <a:ea typeface="Open Sans"/>
              <a:cs typeface="Open Sans"/>
              <a:sym typeface="Open Sans"/>
            </a:endParaRPr>
          </a:p>
          <a:p>
            <a:pPr indent="0" lvl="0" marL="0" rtl="0" algn="just">
              <a:lnSpc>
                <a:spcPct val="115000"/>
              </a:lnSpc>
              <a:spcBef>
                <a:spcPts val="1500"/>
              </a:spcBef>
              <a:spcAft>
                <a:spcPts val="0"/>
              </a:spcAft>
              <a:buNone/>
            </a:pPr>
            <a:r>
              <a:rPr lang="en" sz="1550">
                <a:solidFill>
                  <a:srgbClr val="444444"/>
                </a:solidFill>
                <a:highlight>
                  <a:srgbClr val="FFFFFF"/>
                </a:highlight>
                <a:latin typeface="Open Sans"/>
                <a:ea typeface="Open Sans"/>
                <a:cs typeface="Open Sans"/>
                <a:sym typeface="Open Sans"/>
              </a:rPr>
              <a:t>ধ্রুবকের মান সব সময় অপরিবর্তিত থাকে কিন্তু চলকের মান পরিবর্তিত হয়। বিভিন্ন ইলেকট্রনিক বর্তনীর ইনপুট ও আউটপুটের লজিক অবস্থা নির্দিষ্ট করার জন্য বুলিয়ান চলক ও ধ্রুবক ব্যবহার করা হয়।</a:t>
            </a:r>
            <a:endParaRPr sz="1550">
              <a:solidFill>
                <a:srgbClr val="444444"/>
              </a:solidFill>
              <a:highlight>
                <a:srgbClr val="FFFFFF"/>
              </a:highlight>
              <a:latin typeface="Open Sans"/>
              <a:ea typeface="Open Sans"/>
              <a:cs typeface="Open Sans"/>
              <a:sym typeface="Open Sans"/>
            </a:endParaRPr>
          </a:p>
          <a:p>
            <a:pPr indent="0" lvl="0" marL="0" rtl="0" algn="just">
              <a:lnSpc>
                <a:spcPct val="115000"/>
              </a:lnSpc>
              <a:spcBef>
                <a:spcPts val="1500"/>
              </a:spcBef>
              <a:spcAft>
                <a:spcPts val="0"/>
              </a:spcAft>
              <a:buNone/>
            </a:pPr>
            <a:r>
              <a:rPr b="1" lang="en" sz="1550">
                <a:solidFill>
                  <a:srgbClr val="444444"/>
                </a:solidFill>
                <a:highlight>
                  <a:srgbClr val="FFFFFF"/>
                </a:highlight>
                <a:latin typeface="Open Sans"/>
                <a:ea typeface="Open Sans"/>
                <a:cs typeface="Open Sans"/>
                <a:sym typeface="Open Sans"/>
              </a:rPr>
              <a:t>বুলিয়ান পূরক:</a:t>
            </a:r>
            <a:r>
              <a:rPr lang="en" sz="1550">
                <a:solidFill>
                  <a:srgbClr val="444444"/>
                </a:solidFill>
                <a:highlight>
                  <a:srgbClr val="FFFFFF"/>
                </a:highlight>
                <a:latin typeface="Open Sans"/>
                <a:ea typeface="Open Sans"/>
                <a:cs typeface="Open Sans"/>
                <a:sym typeface="Open Sans"/>
              </a:rPr>
              <a:t> বুলিয়ান অ্যালজেবরায় যেকোনো  চলকের মান  ০ অথবা  ১ হয়। এই  ০ এবং  ১  কে একটি অপরটির বুলিয়ান পূরক বলা হয়। বুলিয়ান পূরকে ‘–’  চিহ্নের মাধ্যমে প্রকাশ করা হয়। গণিতের ভাষায় লেখা হয় A এর পূরক A′।</a:t>
            </a:r>
            <a:endParaRPr sz="1550">
              <a:solidFill>
                <a:srgbClr val="444444"/>
              </a:solidFill>
              <a:highlight>
                <a:srgbClr val="FFFFFF"/>
              </a:highlight>
              <a:latin typeface="Open Sans"/>
              <a:ea typeface="Open Sans"/>
              <a:cs typeface="Open Sans"/>
              <a:sym typeface="Open Sans"/>
            </a:endParaRPr>
          </a:p>
          <a:p>
            <a:pPr indent="0" lvl="0" marL="0" rtl="0" algn="l">
              <a:lnSpc>
                <a:spcPct val="115000"/>
              </a:lnSpc>
              <a:spcBef>
                <a:spcPts val="1500"/>
              </a:spcBef>
              <a:spcAft>
                <a:spcPts val="0"/>
              </a:spcAft>
              <a:buNone/>
            </a:pPr>
            <a:r>
              <a:rPr lang="en" sz="1550">
                <a:solidFill>
                  <a:srgbClr val="444444"/>
                </a:solidFill>
                <a:highlight>
                  <a:srgbClr val="FFFFFF"/>
                </a:highlight>
                <a:latin typeface="Open Sans"/>
                <a:ea typeface="Open Sans"/>
                <a:cs typeface="Open Sans"/>
                <a:sym typeface="Open Sans"/>
              </a:rPr>
              <a:t> </a:t>
            </a:r>
            <a:endParaRPr sz="1550">
              <a:solidFill>
                <a:srgbClr val="444444"/>
              </a:solidFill>
              <a:highlight>
                <a:srgbClr val="FFFFFF"/>
              </a:highlight>
              <a:latin typeface="Open Sans"/>
              <a:ea typeface="Open Sans"/>
              <a:cs typeface="Open Sans"/>
              <a:sym typeface="Open Sans"/>
            </a:endParaRPr>
          </a:p>
          <a:p>
            <a:pPr indent="0" lvl="0" marL="0" rtl="0" algn="just">
              <a:lnSpc>
                <a:spcPct val="130000"/>
              </a:lnSpc>
              <a:spcBef>
                <a:spcPts val="1500"/>
              </a:spcBef>
              <a:spcAft>
                <a:spcPts val="0"/>
              </a:spcAft>
              <a:buNone/>
            </a:pPr>
            <a:r>
              <a:rPr b="1" lang="en" sz="2150">
                <a:solidFill>
                  <a:srgbClr val="555555"/>
                </a:solidFill>
                <a:highlight>
                  <a:srgbClr val="FFFFFF"/>
                </a:highlight>
                <a:latin typeface="Times New Roman"/>
                <a:ea typeface="Times New Roman"/>
                <a:cs typeface="Times New Roman"/>
                <a:sym typeface="Times New Roman"/>
              </a:rPr>
              <a:t>বুলিয়ান স্বতঃসিদ্ধঃ</a:t>
            </a:r>
            <a:endParaRPr b="1" sz="2150">
              <a:solidFill>
                <a:srgbClr val="555555"/>
              </a:solidFill>
              <a:highlight>
                <a:srgbClr val="FFFFFF"/>
              </a:highlight>
              <a:latin typeface="Times New Roman"/>
              <a:ea typeface="Times New Roman"/>
              <a:cs typeface="Times New Roman"/>
              <a:sym typeface="Times New Roman"/>
            </a:endParaRPr>
          </a:p>
          <a:p>
            <a:pPr indent="0" lvl="0" marL="0" rtl="0" algn="just">
              <a:lnSpc>
                <a:spcPct val="115000"/>
              </a:lnSpc>
              <a:spcBef>
                <a:spcPts val="1100"/>
              </a:spcBef>
              <a:spcAft>
                <a:spcPts val="0"/>
              </a:spcAft>
              <a:buNone/>
            </a:pPr>
            <a:r>
              <a:rPr lang="en" sz="1850">
                <a:solidFill>
                  <a:srgbClr val="444444"/>
                </a:solidFill>
                <a:highlight>
                  <a:srgbClr val="FFFFFF"/>
                </a:highlight>
                <a:latin typeface="Open Sans"/>
                <a:ea typeface="Open Sans"/>
                <a:cs typeface="Open Sans"/>
                <a:sym typeface="Open Sans"/>
              </a:rPr>
              <a:t>বুলিয়ান অ্যালজেবরায় সমস্ত গাণিতিক কাজ শুধুমাত্র যৌক্তিক যোগ, গুণ ও পূরকের সাহায্যে করা হয়। বুলিয়ান অ্যালজেবরায় যৌক্তিক যোগ, গুণ ও পূরকের নিয়মগুলোকে বুলিয়ান স্বতঃসিদ্ধ বলে। বুলিয়ান স্বতঃসিদ্ধ গুলো-</a:t>
            </a:r>
            <a:endParaRPr sz="1850">
              <a:solidFill>
                <a:srgbClr val="444444"/>
              </a:solidFill>
              <a:highlight>
                <a:srgbClr val="FFFFFF"/>
              </a:highlight>
              <a:latin typeface="Open Sans"/>
              <a:ea typeface="Open Sans"/>
              <a:cs typeface="Open Sans"/>
              <a:sym typeface="Open Sans"/>
            </a:endParaRPr>
          </a:p>
          <a:p>
            <a:pPr indent="-346075" lvl="0" marL="647700" rtl="0" algn="l">
              <a:lnSpc>
                <a:spcPct val="115000"/>
              </a:lnSpc>
              <a:spcBef>
                <a:spcPts val="1500"/>
              </a:spcBef>
              <a:spcAft>
                <a:spcPts val="0"/>
              </a:spcAft>
              <a:buClr>
                <a:srgbClr val="444444"/>
              </a:buClr>
              <a:buSzPts val="1850"/>
              <a:buFont typeface="Open Sans"/>
              <a:buChar char="●"/>
            </a:pPr>
            <a:r>
              <a:rPr lang="en" sz="1850">
                <a:solidFill>
                  <a:srgbClr val="444444"/>
                </a:solidFill>
                <a:highlight>
                  <a:srgbClr val="FFFFFF"/>
                </a:highlight>
                <a:latin typeface="Open Sans"/>
                <a:ea typeface="Open Sans"/>
                <a:cs typeface="Open Sans"/>
                <a:sym typeface="Open Sans"/>
              </a:rPr>
              <a:t>যোগের বুলিয়ান স্বতঃসিদ্ধ (Boolean Postulates of OR)</a:t>
            </a:r>
            <a:endParaRPr sz="1850">
              <a:solidFill>
                <a:srgbClr val="444444"/>
              </a:solidFill>
              <a:highlight>
                <a:srgbClr val="FFFFFF"/>
              </a:highlight>
              <a:latin typeface="Open Sans"/>
              <a:ea typeface="Open Sans"/>
              <a:cs typeface="Open Sans"/>
              <a:sym typeface="Open Sans"/>
            </a:endParaRPr>
          </a:p>
          <a:p>
            <a:pPr indent="-346075" lvl="0" marL="647700" rtl="0" algn="l">
              <a:lnSpc>
                <a:spcPct val="115000"/>
              </a:lnSpc>
              <a:spcBef>
                <a:spcPts val="0"/>
              </a:spcBef>
              <a:spcAft>
                <a:spcPts val="0"/>
              </a:spcAft>
              <a:buClr>
                <a:srgbClr val="444444"/>
              </a:buClr>
              <a:buSzPts val="1850"/>
              <a:buFont typeface="Open Sans"/>
              <a:buChar char="●"/>
            </a:pPr>
            <a:r>
              <a:rPr lang="en" sz="1850">
                <a:solidFill>
                  <a:srgbClr val="444444"/>
                </a:solidFill>
                <a:highlight>
                  <a:srgbClr val="FFFFFF"/>
                </a:highlight>
                <a:latin typeface="Open Sans"/>
                <a:ea typeface="Open Sans"/>
                <a:cs typeface="Open Sans"/>
                <a:sym typeface="Open Sans"/>
              </a:rPr>
              <a:t>গুণের বুলিয়ান স্বতঃসিদ্ধ (Boolean Postulates of AND)</a:t>
            </a:r>
            <a:endParaRPr sz="1850">
              <a:solidFill>
                <a:srgbClr val="444444"/>
              </a:solidFill>
              <a:highlight>
                <a:srgbClr val="FFFFFF"/>
              </a:highlight>
              <a:latin typeface="Open Sans"/>
              <a:ea typeface="Open Sans"/>
              <a:cs typeface="Open Sans"/>
              <a:sym typeface="Open Sans"/>
            </a:endParaRPr>
          </a:p>
          <a:p>
            <a:pPr indent="-346075" lvl="0" marL="647700" rtl="0" algn="l">
              <a:lnSpc>
                <a:spcPct val="115000"/>
              </a:lnSpc>
              <a:spcBef>
                <a:spcPts val="0"/>
              </a:spcBef>
              <a:spcAft>
                <a:spcPts val="0"/>
              </a:spcAft>
              <a:buClr>
                <a:srgbClr val="444444"/>
              </a:buClr>
              <a:buSzPts val="1850"/>
              <a:buFont typeface="Open Sans"/>
              <a:buChar char="●"/>
            </a:pPr>
            <a:r>
              <a:rPr lang="en" sz="1850">
                <a:solidFill>
                  <a:srgbClr val="444444"/>
                </a:solidFill>
                <a:highlight>
                  <a:srgbClr val="FFFFFF"/>
                </a:highlight>
                <a:latin typeface="Open Sans"/>
                <a:ea typeface="Open Sans"/>
                <a:cs typeface="Open Sans"/>
                <a:sym typeface="Open Sans"/>
              </a:rPr>
              <a:t>পূরকের বুলিয়ান স্বতঃসিদ্ধ (Boolean Postulates of NOT)</a:t>
            </a:r>
            <a:endParaRPr sz="1850">
              <a:solidFill>
                <a:srgbClr val="444444"/>
              </a:solidFill>
              <a:highlight>
                <a:srgbClr val="FFFFFF"/>
              </a:highlight>
              <a:latin typeface="Open Sans"/>
              <a:ea typeface="Open Sans"/>
              <a:cs typeface="Open Sans"/>
              <a:sym typeface="Open Sans"/>
            </a:endParaRPr>
          </a:p>
          <a:p>
            <a:pPr indent="0" lvl="0" marL="0" rtl="0" algn="just">
              <a:lnSpc>
                <a:spcPct val="115000"/>
              </a:lnSpc>
              <a:spcBef>
                <a:spcPts val="2200"/>
              </a:spcBef>
              <a:spcAft>
                <a:spcPts val="0"/>
              </a:spcAft>
              <a:buNone/>
            </a:pPr>
            <a:r>
              <a:rPr b="1" lang="en" sz="1850">
                <a:solidFill>
                  <a:srgbClr val="444444"/>
                </a:solidFill>
                <a:highlight>
                  <a:srgbClr val="FFFFFF"/>
                </a:highlight>
                <a:latin typeface="Open Sans"/>
                <a:ea typeface="Open Sans"/>
                <a:cs typeface="Open Sans"/>
                <a:sym typeface="Open Sans"/>
              </a:rPr>
              <a:t>যোগের বুলিয়ান স্বতঃসিদ্ধঃ</a:t>
            </a:r>
            <a:r>
              <a:rPr lang="en" sz="1850">
                <a:solidFill>
                  <a:srgbClr val="444444"/>
                </a:solidFill>
                <a:highlight>
                  <a:srgbClr val="FFFFFF"/>
                </a:highlight>
                <a:latin typeface="Open Sans"/>
                <a:ea typeface="Open Sans"/>
                <a:cs typeface="Open Sans"/>
                <a:sym typeface="Open Sans"/>
              </a:rPr>
              <a:t> যৌক্তিক যোগের সময় বুলিয়ান অ্যালজেবরা যেসব নিয়ম মেনে চলে তাকে যোগের বুলিয়ান স্বতঃসিদ্ধ বলে। যৌক্তিক যোগের সময় বুলিয়ান চলকগুলোর মানের মধ্যে OR(+) অপারেটর ব্যবহার করা হয় তা প্রচলিত যোগের চিহ্ন নয়। বুলিয়ান অ্যালজেবরায় এ যোগ চিহ্নকে যৌক্তিক যোগ হিসেবে ব্যবহার করা হয়। যৌক্তিক যোগের চারটি নিয়ম প্রচলিত। যথা−</a:t>
            </a:r>
            <a:endParaRPr sz="1850">
              <a:solidFill>
                <a:srgbClr val="444444"/>
              </a:solidFill>
              <a:highlight>
                <a:srgbClr val="FFFFFF"/>
              </a:highlight>
              <a:latin typeface="Open Sans"/>
              <a:ea typeface="Open Sans"/>
              <a:cs typeface="Open Sans"/>
              <a:sym typeface="Open Sans"/>
            </a:endParaRPr>
          </a:p>
          <a:p>
            <a:pPr indent="0" lvl="0" marL="571500" rtl="0" algn="l">
              <a:lnSpc>
                <a:spcPct val="115000"/>
              </a:lnSpc>
              <a:spcBef>
                <a:spcPts val="1500"/>
              </a:spcBef>
              <a:spcAft>
                <a:spcPts val="0"/>
              </a:spcAft>
              <a:buNone/>
            </a:pPr>
            <a:r>
              <a:rPr lang="en" sz="1850">
                <a:solidFill>
                  <a:srgbClr val="444444"/>
                </a:solidFill>
                <a:highlight>
                  <a:srgbClr val="FFFFFF"/>
                </a:highlight>
                <a:latin typeface="Open Sans"/>
                <a:ea typeface="Open Sans"/>
                <a:cs typeface="Open Sans"/>
                <a:sym typeface="Open Sans"/>
              </a:rPr>
              <a:t>0 + 0 = 0</a:t>
            </a:r>
            <a:endParaRPr sz="1850">
              <a:solidFill>
                <a:srgbClr val="444444"/>
              </a:solidFill>
              <a:highlight>
                <a:srgbClr val="FFFFFF"/>
              </a:highlight>
              <a:latin typeface="Open Sans"/>
              <a:ea typeface="Open Sans"/>
              <a:cs typeface="Open Sans"/>
              <a:sym typeface="Open Sans"/>
            </a:endParaRPr>
          </a:p>
          <a:p>
            <a:pPr indent="0" lvl="0" marL="571500" rtl="0" algn="l">
              <a:lnSpc>
                <a:spcPct val="115000"/>
              </a:lnSpc>
              <a:spcBef>
                <a:spcPts val="1500"/>
              </a:spcBef>
              <a:spcAft>
                <a:spcPts val="0"/>
              </a:spcAft>
              <a:buNone/>
            </a:pPr>
            <a:r>
              <a:rPr lang="en" sz="1850">
                <a:solidFill>
                  <a:srgbClr val="444444"/>
                </a:solidFill>
                <a:highlight>
                  <a:srgbClr val="FFFFFF"/>
                </a:highlight>
                <a:latin typeface="Open Sans"/>
                <a:ea typeface="Open Sans"/>
                <a:cs typeface="Open Sans"/>
                <a:sym typeface="Open Sans"/>
              </a:rPr>
              <a:t>0 + 1 = 1</a:t>
            </a:r>
            <a:endParaRPr sz="1850">
              <a:solidFill>
                <a:srgbClr val="444444"/>
              </a:solidFill>
              <a:highlight>
                <a:srgbClr val="FFFFFF"/>
              </a:highlight>
              <a:latin typeface="Open Sans"/>
              <a:ea typeface="Open Sans"/>
              <a:cs typeface="Open Sans"/>
              <a:sym typeface="Open Sans"/>
            </a:endParaRPr>
          </a:p>
          <a:p>
            <a:pPr indent="0" lvl="0" marL="571500" rtl="0" algn="l">
              <a:lnSpc>
                <a:spcPct val="115000"/>
              </a:lnSpc>
              <a:spcBef>
                <a:spcPts val="1500"/>
              </a:spcBef>
              <a:spcAft>
                <a:spcPts val="0"/>
              </a:spcAft>
              <a:buNone/>
            </a:pPr>
            <a:r>
              <a:rPr lang="en" sz="1850">
                <a:solidFill>
                  <a:srgbClr val="444444"/>
                </a:solidFill>
                <a:highlight>
                  <a:srgbClr val="FFFFFF"/>
                </a:highlight>
                <a:latin typeface="Open Sans"/>
                <a:ea typeface="Open Sans"/>
                <a:cs typeface="Open Sans"/>
                <a:sym typeface="Open Sans"/>
              </a:rPr>
              <a:t>1 + 0 = 1</a:t>
            </a:r>
            <a:endParaRPr sz="1850">
              <a:solidFill>
                <a:srgbClr val="444444"/>
              </a:solidFill>
              <a:highlight>
                <a:srgbClr val="FFFFFF"/>
              </a:highlight>
              <a:latin typeface="Open Sans"/>
              <a:ea typeface="Open Sans"/>
              <a:cs typeface="Open Sans"/>
              <a:sym typeface="Open Sans"/>
            </a:endParaRPr>
          </a:p>
          <a:p>
            <a:pPr indent="0" lvl="0" marL="571500" rtl="0" algn="l">
              <a:lnSpc>
                <a:spcPct val="115000"/>
              </a:lnSpc>
              <a:spcBef>
                <a:spcPts val="1500"/>
              </a:spcBef>
              <a:spcAft>
                <a:spcPts val="0"/>
              </a:spcAft>
              <a:buNone/>
            </a:pPr>
            <a:r>
              <a:rPr lang="en" sz="1850">
                <a:solidFill>
                  <a:srgbClr val="444444"/>
                </a:solidFill>
                <a:highlight>
                  <a:srgbClr val="FFFFFF"/>
                </a:highlight>
                <a:latin typeface="Open Sans"/>
                <a:ea typeface="Open Sans"/>
                <a:cs typeface="Open Sans"/>
                <a:sym typeface="Open Sans"/>
              </a:rPr>
              <a:t>1 + 1 = 1</a:t>
            </a:r>
            <a:endParaRPr sz="1850">
              <a:solidFill>
                <a:srgbClr val="444444"/>
              </a:solidFill>
              <a:highlight>
                <a:srgbClr val="FFFFFF"/>
              </a:highlight>
              <a:latin typeface="Open Sans"/>
              <a:ea typeface="Open Sans"/>
              <a:cs typeface="Open Sans"/>
              <a:sym typeface="Open Sans"/>
            </a:endParaRPr>
          </a:p>
          <a:p>
            <a:pPr indent="0" lvl="0" marL="0" rtl="0" algn="just">
              <a:lnSpc>
                <a:spcPct val="115000"/>
              </a:lnSpc>
              <a:spcBef>
                <a:spcPts val="1500"/>
              </a:spcBef>
              <a:spcAft>
                <a:spcPts val="0"/>
              </a:spcAft>
              <a:buNone/>
            </a:pPr>
            <a:r>
              <a:rPr lang="en" sz="1850">
                <a:solidFill>
                  <a:srgbClr val="444444"/>
                </a:solidFill>
                <a:highlight>
                  <a:srgbClr val="FFFFFF"/>
                </a:highlight>
                <a:latin typeface="Open Sans"/>
                <a:ea typeface="Open Sans"/>
                <a:cs typeface="Open Sans"/>
                <a:sym typeface="Open Sans"/>
              </a:rPr>
              <a:t>উপরের বুলিয়ান স্বতঃসিদ্ধ থেকে বলা যায় যে, বুলিয়ান অ্যালজেবরায় যৌক্তিক যোগের ক্ষেত্রে যেকোনো একটির মান ১ হলে যৌক্তিক যোগফল ১ হবে, অন্যথায় ০ হবে।</a:t>
            </a:r>
            <a:endParaRPr sz="1850">
              <a:solidFill>
                <a:srgbClr val="444444"/>
              </a:solidFill>
              <a:highlight>
                <a:srgbClr val="FFFFFF"/>
              </a:highlight>
              <a:latin typeface="Open Sans"/>
              <a:ea typeface="Open Sans"/>
              <a:cs typeface="Open Sans"/>
              <a:sym typeface="Open Sans"/>
            </a:endParaRPr>
          </a:p>
          <a:p>
            <a:pPr indent="0" lvl="0" marL="0" rtl="0" algn="just">
              <a:lnSpc>
                <a:spcPct val="115000"/>
              </a:lnSpc>
              <a:spcBef>
                <a:spcPts val="1500"/>
              </a:spcBef>
              <a:spcAft>
                <a:spcPts val="0"/>
              </a:spcAft>
              <a:buNone/>
            </a:pPr>
            <a:r>
              <a:rPr b="1" lang="en" sz="1850">
                <a:solidFill>
                  <a:srgbClr val="444444"/>
                </a:solidFill>
                <a:highlight>
                  <a:srgbClr val="FFFFFF"/>
                </a:highlight>
                <a:latin typeface="Open Sans"/>
                <a:ea typeface="Open Sans"/>
                <a:cs typeface="Open Sans"/>
                <a:sym typeface="Open Sans"/>
              </a:rPr>
              <a:t>গুণের বুলিয়ান স্বতঃসিদ্ধ:</a:t>
            </a:r>
            <a:r>
              <a:rPr lang="en" sz="1850">
                <a:solidFill>
                  <a:srgbClr val="444444"/>
                </a:solidFill>
                <a:highlight>
                  <a:srgbClr val="FFFFFF"/>
                </a:highlight>
                <a:latin typeface="Open Sans"/>
                <a:ea typeface="Open Sans"/>
                <a:cs typeface="Open Sans"/>
                <a:sym typeface="Open Sans"/>
              </a:rPr>
              <a:t> যৌক্তিক গুণের সময় বুলিয়ান অ্যালজেবরা যেসব নিয়ম মেনে চলে তাকে গুণের বুলিয়ান স্বতঃসিদ্ধ বলে। যৌক্তিক গুণের সময় বুলিয়ান চলকগুলোর মানের মধ্যে AND(</a:t>
            </a:r>
            <a:r>
              <a:rPr b="1" lang="en" sz="1850">
                <a:solidFill>
                  <a:srgbClr val="444444"/>
                </a:solidFill>
                <a:highlight>
                  <a:srgbClr val="FFFFFF"/>
                </a:highlight>
                <a:latin typeface="Open Sans"/>
                <a:ea typeface="Open Sans"/>
                <a:cs typeface="Open Sans"/>
                <a:sym typeface="Open Sans"/>
              </a:rPr>
              <a:t>.</a:t>
            </a:r>
            <a:r>
              <a:rPr lang="en" sz="1850">
                <a:solidFill>
                  <a:srgbClr val="444444"/>
                </a:solidFill>
                <a:highlight>
                  <a:srgbClr val="FFFFFF"/>
                </a:highlight>
                <a:latin typeface="Open Sans"/>
                <a:ea typeface="Open Sans"/>
                <a:cs typeface="Open Sans"/>
                <a:sym typeface="Open Sans"/>
              </a:rPr>
              <a:t>) অপারেট ব্যবহার করা হয়। যৌক্তিক গুণের চারটি নিয়ম প্রচলিত। যথা:</a:t>
            </a:r>
            <a:endParaRPr sz="1850">
              <a:solidFill>
                <a:srgbClr val="444444"/>
              </a:solidFill>
              <a:highlight>
                <a:srgbClr val="FFFFFF"/>
              </a:highlight>
              <a:latin typeface="Open Sans"/>
              <a:ea typeface="Open Sans"/>
              <a:cs typeface="Open Sans"/>
              <a:sym typeface="Open Sans"/>
            </a:endParaRPr>
          </a:p>
          <a:p>
            <a:pPr indent="0" lvl="0" marL="571500" rtl="0" algn="l">
              <a:lnSpc>
                <a:spcPct val="115000"/>
              </a:lnSpc>
              <a:spcBef>
                <a:spcPts val="1500"/>
              </a:spcBef>
              <a:spcAft>
                <a:spcPts val="0"/>
              </a:spcAft>
              <a:buNone/>
            </a:pPr>
            <a:r>
              <a:rPr lang="en" sz="1850">
                <a:solidFill>
                  <a:srgbClr val="444444"/>
                </a:solidFill>
                <a:highlight>
                  <a:srgbClr val="FFFFFF"/>
                </a:highlight>
                <a:latin typeface="Open Sans"/>
                <a:ea typeface="Open Sans"/>
                <a:cs typeface="Open Sans"/>
                <a:sym typeface="Open Sans"/>
              </a:rPr>
              <a:t>0 </a:t>
            </a:r>
            <a:r>
              <a:rPr b="1" lang="en" sz="1850">
                <a:solidFill>
                  <a:srgbClr val="444444"/>
                </a:solidFill>
                <a:highlight>
                  <a:srgbClr val="FFFFFF"/>
                </a:highlight>
                <a:latin typeface="Open Sans"/>
                <a:ea typeface="Open Sans"/>
                <a:cs typeface="Open Sans"/>
                <a:sym typeface="Open Sans"/>
              </a:rPr>
              <a:t>.</a:t>
            </a:r>
            <a:r>
              <a:rPr lang="en" sz="1850">
                <a:solidFill>
                  <a:srgbClr val="444444"/>
                </a:solidFill>
                <a:highlight>
                  <a:srgbClr val="FFFFFF"/>
                </a:highlight>
                <a:latin typeface="Open Sans"/>
                <a:ea typeface="Open Sans"/>
                <a:cs typeface="Open Sans"/>
                <a:sym typeface="Open Sans"/>
              </a:rPr>
              <a:t> 0   = 0</a:t>
            </a:r>
            <a:endParaRPr sz="1850">
              <a:solidFill>
                <a:srgbClr val="444444"/>
              </a:solidFill>
              <a:highlight>
                <a:srgbClr val="FFFFFF"/>
              </a:highlight>
              <a:latin typeface="Open Sans"/>
              <a:ea typeface="Open Sans"/>
              <a:cs typeface="Open Sans"/>
              <a:sym typeface="Open Sans"/>
            </a:endParaRPr>
          </a:p>
          <a:p>
            <a:pPr indent="0" lvl="0" marL="571500" rtl="0" algn="l">
              <a:lnSpc>
                <a:spcPct val="115000"/>
              </a:lnSpc>
              <a:spcBef>
                <a:spcPts val="1500"/>
              </a:spcBef>
              <a:spcAft>
                <a:spcPts val="0"/>
              </a:spcAft>
              <a:buNone/>
            </a:pPr>
            <a:r>
              <a:rPr lang="en" sz="1850">
                <a:solidFill>
                  <a:srgbClr val="444444"/>
                </a:solidFill>
                <a:highlight>
                  <a:srgbClr val="FFFFFF"/>
                </a:highlight>
                <a:latin typeface="Open Sans"/>
                <a:ea typeface="Open Sans"/>
                <a:cs typeface="Open Sans"/>
                <a:sym typeface="Open Sans"/>
              </a:rPr>
              <a:t>0 </a:t>
            </a:r>
            <a:r>
              <a:rPr b="1" lang="en" sz="1850">
                <a:solidFill>
                  <a:srgbClr val="444444"/>
                </a:solidFill>
                <a:highlight>
                  <a:srgbClr val="FFFFFF"/>
                </a:highlight>
                <a:latin typeface="Open Sans"/>
                <a:ea typeface="Open Sans"/>
                <a:cs typeface="Open Sans"/>
                <a:sym typeface="Open Sans"/>
              </a:rPr>
              <a:t>.</a:t>
            </a:r>
            <a:r>
              <a:rPr lang="en" sz="1850">
                <a:solidFill>
                  <a:srgbClr val="444444"/>
                </a:solidFill>
                <a:highlight>
                  <a:srgbClr val="FFFFFF"/>
                </a:highlight>
                <a:latin typeface="Open Sans"/>
                <a:ea typeface="Open Sans"/>
                <a:cs typeface="Open Sans"/>
                <a:sym typeface="Open Sans"/>
              </a:rPr>
              <a:t> 1   = 0</a:t>
            </a:r>
            <a:endParaRPr sz="1850">
              <a:solidFill>
                <a:srgbClr val="444444"/>
              </a:solidFill>
              <a:highlight>
                <a:srgbClr val="FFFFFF"/>
              </a:highlight>
              <a:latin typeface="Open Sans"/>
              <a:ea typeface="Open Sans"/>
              <a:cs typeface="Open Sans"/>
              <a:sym typeface="Open Sans"/>
            </a:endParaRPr>
          </a:p>
          <a:p>
            <a:pPr indent="0" lvl="0" marL="571500" rtl="0" algn="l">
              <a:lnSpc>
                <a:spcPct val="115000"/>
              </a:lnSpc>
              <a:spcBef>
                <a:spcPts val="1500"/>
              </a:spcBef>
              <a:spcAft>
                <a:spcPts val="0"/>
              </a:spcAft>
              <a:buNone/>
            </a:pPr>
            <a:r>
              <a:rPr lang="en" sz="1850">
                <a:solidFill>
                  <a:srgbClr val="444444"/>
                </a:solidFill>
                <a:highlight>
                  <a:srgbClr val="FFFFFF"/>
                </a:highlight>
                <a:latin typeface="Open Sans"/>
                <a:ea typeface="Open Sans"/>
                <a:cs typeface="Open Sans"/>
                <a:sym typeface="Open Sans"/>
              </a:rPr>
              <a:t>1 </a:t>
            </a:r>
            <a:r>
              <a:rPr b="1" lang="en" sz="1850">
                <a:solidFill>
                  <a:srgbClr val="444444"/>
                </a:solidFill>
                <a:highlight>
                  <a:srgbClr val="FFFFFF"/>
                </a:highlight>
                <a:latin typeface="Open Sans"/>
                <a:ea typeface="Open Sans"/>
                <a:cs typeface="Open Sans"/>
                <a:sym typeface="Open Sans"/>
              </a:rPr>
              <a:t>.</a:t>
            </a:r>
            <a:r>
              <a:rPr lang="en" sz="1850">
                <a:solidFill>
                  <a:srgbClr val="444444"/>
                </a:solidFill>
                <a:highlight>
                  <a:srgbClr val="FFFFFF"/>
                </a:highlight>
                <a:latin typeface="Open Sans"/>
                <a:ea typeface="Open Sans"/>
                <a:cs typeface="Open Sans"/>
                <a:sym typeface="Open Sans"/>
              </a:rPr>
              <a:t> 0   = 0</a:t>
            </a:r>
            <a:endParaRPr sz="1850">
              <a:solidFill>
                <a:srgbClr val="444444"/>
              </a:solidFill>
              <a:highlight>
                <a:srgbClr val="FFFFFF"/>
              </a:highlight>
              <a:latin typeface="Open Sans"/>
              <a:ea typeface="Open Sans"/>
              <a:cs typeface="Open Sans"/>
              <a:sym typeface="Open Sans"/>
            </a:endParaRPr>
          </a:p>
          <a:p>
            <a:pPr indent="0" lvl="0" marL="571500" rtl="0" algn="l">
              <a:lnSpc>
                <a:spcPct val="115000"/>
              </a:lnSpc>
              <a:spcBef>
                <a:spcPts val="1500"/>
              </a:spcBef>
              <a:spcAft>
                <a:spcPts val="0"/>
              </a:spcAft>
              <a:buNone/>
            </a:pPr>
            <a:r>
              <a:rPr lang="en" sz="1850">
                <a:solidFill>
                  <a:srgbClr val="444444"/>
                </a:solidFill>
                <a:highlight>
                  <a:srgbClr val="FFFFFF"/>
                </a:highlight>
                <a:latin typeface="Open Sans"/>
                <a:ea typeface="Open Sans"/>
                <a:cs typeface="Open Sans"/>
                <a:sym typeface="Open Sans"/>
              </a:rPr>
              <a:t>1</a:t>
            </a:r>
            <a:r>
              <a:rPr b="1" lang="en" sz="1850">
                <a:solidFill>
                  <a:srgbClr val="444444"/>
                </a:solidFill>
                <a:highlight>
                  <a:srgbClr val="FFFFFF"/>
                </a:highlight>
                <a:latin typeface="Open Sans"/>
                <a:ea typeface="Open Sans"/>
                <a:cs typeface="Open Sans"/>
                <a:sym typeface="Open Sans"/>
              </a:rPr>
              <a:t> .</a:t>
            </a:r>
            <a:r>
              <a:rPr lang="en" sz="1850">
                <a:solidFill>
                  <a:srgbClr val="444444"/>
                </a:solidFill>
                <a:highlight>
                  <a:srgbClr val="FFFFFF"/>
                </a:highlight>
                <a:latin typeface="Open Sans"/>
                <a:ea typeface="Open Sans"/>
                <a:cs typeface="Open Sans"/>
                <a:sym typeface="Open Sans"/>
              </a:rPr>
              <a:t> 1   = 1</a:t>
            </a:r>
            <a:endParaRPr sz="1850">
              <a:solidFill>
                <a:srgbClr val="444444"/>
              </a:solidFill>
              <a:highlight>
                <a:srgbClr val="FFFFFF"/>
              </a:highlight>
              <a:latin typeface="Open Sans"/>
              <a:ea typeface="Open Sans"/>
              <a:cs typeface="Open Sans"/>
              <a:sym typeface="Open Sans"/>
            </a:endParaRPr>
          </a:p>
          <a:p>
            <a:pPr indent="0" lvl="0" marL="0" rtl="0" algn="just">
              <a:lnSpc>
                <a:spcPct val="115000"/>
              </a:lnSpc>
              <a:spcBef>
                <a:spcPts val="1500"/>
              </a:spcBef>
              <a:spcAft>
                <a:spcPts val="0"/>
              </a:spcAft>
              <a:buNone/>
            </a:pPr>
            <a:r>
              <a:rPr lang="en" sz="1850">
                <a:solidFill>
                  <a:srgbClr val="444444"/>
                </a:solidFill>
                <a:highlight>
                  <a:srgbClr val="FFFFFF"/>
                </a:highlight>
                <a:latin typeface="Open Sans"/>
                <a:ea typeface="Open Sans"/>
                <a:cs typeface="Open Sans"/>
                <a:sym typeface="Open Sans"/>
              </a:rPr>
              <a:t>উপরের বুলিয়ান স্বতঃসিদ্ধ থেকে বলা যায় যে, বুলিয়ান অ্যালজেবরায় যৌক্তিক গুণের ক্ষেত্রে যেকোনো একটির মান  ০  হলে যৌক্তিক গুণফল  ০  হবে, অন্যথায়  ১  হবে।</a:t>
            </a:r>
            <a:endParaRPr sz="1850">
              <a:solidFill>
                <a:srgbClr val="444444"/>
              </a:solidFill>
              <a:highlight>
                <a:srgbClr val="FFFFFF"/>
              </a:highlight>
              <a:latin typeface="Open Sans"/>
              <a:ea typeface="Open Sans"/>
              <a:cs typeface="Open Sans"/>
              <a:sym typeface="Open Sans"/>
            </a:endParaRPr>
          </a:p>
          <a:p>
            <a:pPr indent="0" lvl="0" marL="0" rtl="0" algn="just">
              <a:lnSpc>
                <a:spcPct val="115000"/>
              </a:lnSpc>
              <a:spcBef>
                <a:spcPts val="1500"/>
              </a:spcBef>
              <a:spcAft>
                <a:spcPts val="0"/>
              </a:spcAft>
              <a:buNone/>
            </a:pPr>
            <a:r>
              <a:rPr b="1" lang="en" sz="1850">
                <a:solidFill>
                  <a:srgbClr val="444444"/>
                </a:solidFill>
                <a:highlight>
                  <a:srgbClr val="FFFFFF"/>
                </a:highlight>
                <a:latin typeface="Open Sans"/>
                <a:ea typeface="Open Sans"/>
                <a:cs typeface="Open Sans"/>
                <a:sym typeface="Open Sans"/>
              </a:rPr>
              <a:t>পূরকের বুলিয়ান স্বতঃসিদ্ধ:</a:t>
            </a:r>
            <a:r>
              <a:rPr lang="en" sz="1850">
                <a:solidFill>
                  <a:srgbClr val="444444"/>
                </a:solidFill>
                <a:highlight>
                  <a:srgbClr val="FFFFFF"/>
                </a:highlight>
                <a:latin typeface="Open Sans"/>
                <a:ea typeface="Open Sans"/>
                <a:cs typeface="Open Sans"/>
                <a:sym typeface="Open Sans"/>
              </a:rPr>
              <a:t> যৌক্তিক পূরকের সময় বুলিয়ান অ্যালজেবরা যেসব নিয়ম মেনে চলে তাকে পূরকের বুলিয়ান স্বতঃসিদ্ধ বলে। যৌক্তিক পূরকের সময় বুলিয়ান চলকগুলোর উপর পূরক চিহ্ন ( ¯ ) ব্যবহার করা হয়। বুলিয়ান অ্যালজেবরায় যৌক্তিক পূরকের ক্ষেত্রে ০ থাকলে ১ হয়, এবং ১ থাকলে ০ হয়।</a:t>
            </a:r>
            <a:endParaRPr sz="1850">
              <a:solidFill>
                <a:srgbClr val="444444"/>
              </a:solidFill>
              <a:highlight>
                <a:srgbClr val="FFFFFF"/>
              </a:highlight>
              <a:latin typeface="Open Sans"/>
              <a:ea typeface="Open Sans"/>
              <a:cs typeface="Open Sans"/>
              <a:sym typeface="Open Sans"/>
            </a:endParaRPr>
          </a:p>
          <a:p>
            <a:pPr indent="0" lvl="0" marL="571500" rtl="0" algn="l">
              <a:lnSpc>
                <a:spcPct val="115000"/>
              </a:lnSpc>
              <a:spcBef>
                <a:spcPts val="1500"/>
              </a:spcBef>
              <a:spcAft>
                <a:spcPts val="0"/>
              </a:spcAft>
              <a:buNone/>
            </a:pPr>
            <a:r>
              <a:rPr lang="en" sz="1850">
                <a:solidFill>
                  <a:srgbClr val="444444"/>
                </a:solidFill>
                <a:highlight>
                  <a:srgbClr val="FFFFFF"/>
                </a:highlight>
                <a:latin typeface="Open Sans"/>
                <a:ea typeface="Open Sans"/>
                <a:cs typeface="Open Sans"/>
                <a:sym typeface="Open Sans"/>
              </a:rPr>
              <a:t>1´ = 0</a:t>
            </a:r>
            <a:endParaRPr sz="1850">
              <a:solidFill>
                <a:srgbClr val="444444"/>
              </a:solidFill>
              <a:highlight>
                <a:srgbClr val="FFFFFF"/>
              </a:highlight>
              <a:latin typeface="Open Sans"/>
              <a:ea typeface="Open Sans"/>
              <a:cs typeface="Open Sans"/>
              <a:sym typeface="Open Sans"/>
            </a:endParaRPr>
          </a:p>
          <a:p>
            <a:pPr indent="0" lvl="0" marL="571500" rtl="0" algn="l">
              <a:lnSpc>
                <a:spcPct val="115000"/>
              </a:lnSpc>
              <a:spcBef>
                <a:spcPts val="1500"/>
              </a:spcBef>
              <a:spcAft>
                <a:spcPts val="0"/>
              </a:spcAft>
              <a:buNone/>
            </a:pPr>
            <a:r>
              <a:rPr lang="en" sz="1850">
                <a:solidFill>
                  <a:srgbClr val="444444"/>
                </a:solidFill>
                <a:highlight>
                  <a:srgbClr val="FFFFFF"/>
                </a:highlight>
                <a:latin typeface="Open Sans"/>
                <a:ea typeface="Open Sans"/>
                <a:cs typeface="Open Sans"/>
                <a:sym typeface="Open Sans"/>
              </a:rPr>
              <a:t>0´ = 1</a:t>
            </a:r>
            <a:endParaRPr sz="1850">
              <a:solidFill>
                <a:srgbClr val="444444"/>
              </a:solidFill>
              <a:highlight>
                <a:srgbClr val="FFFFFF"/>
              </a:highlight>
              <a:latin typeface="Open Sans"/>
              <a:ea typeface="Open Sans"/>
              <a:cs typeface="Open Sans"/>
              <a:sym typeface="Open Sans"/>
            </a:endParaRPr>
          </a:p>
          <a:p>
            <a:pPr indent="0" lvl="0" marL="0" rtl="0" algn="l">
              <a:lnSpc>
                <a:spcPct val="115000"/>
              </a:lnSpc>
              <a:spcBef>
                <a:spcPts val="1500"/>
              </a:spcBef>
              <a:spcAft>
                <a:spcPts val="0"/>
              </a:spcAft>
              <a:buNone/>
            </a:pPr>
            <a:r>
              <a:rPr lang="en" sz="1850">
                <a:solidFill>
                  <a:srgbClr val="444444"/>
                </a:solidFill>
                <a:highlight>
                  <a:srgbClr val="FFFFFF"/>
                </a:highlight>
                <a:latin typeface="Open Sans"/>
                <a:ea typeface="Open Sans"/>
                <a:cs typeface="Open Sans"/>
                <a:sym typeface="Open Sans"/>
              </a:rPr>
              <a:t> </a:t>
            </a:r>
            <a:endParaRPr sz="1850">
              <a:solidFill>
                <a:srgbClr val="444444"/>
              </a:solidFill>
              <a:highlight>
                <a:srgbClr val="FFFFFF"/>
              </a:highlight>
              <a:latin typeface="Open Sans"/>
              <a:ea typeface="Open Sans"/>
              <a:cs typeface="Open Sans"/>
              <a:sym typeface="Open Sans"/>
            </a:endParaRPr>
          </a:p>
          <a:p>
            <a:pPr indent="0" lvl="0" marL="0" rtl="0" algn="just">
              <a:lnSpc>
                <a:spcPct val="115000"/>
              </a:lnSpc>
              <a:spcBef>
                <a:spcPts val="1500"/>
              </a:spcBef>
              <a:spcAft>
                <a:spcPts val="0"/>
              </a:spcAft>
              <a:buNone/>
            </a:pPr>
            <a:r>
              <a:rPr b="1" lang="en" sz="1850">
                <a:solidFill>
                  <a:srgbClr val="444444"/>
                </a:solidFill>
                <a:highlight>
                  <a:srgbClr val="FFFFFF"/>
                </a:highlight>
                <a:latin typeface="Open Sans"/>
                <a:ea typeface="Open Sans"/>
                <a:cs typeface="Open Sans"/>
                <a:sym typeface="Open Sans"/>
              </a:rPr>
              <a:t>বুলিয়ান দ্বৈতনীতি:</a:t>
            </a:r>
            <a:r>
              <a:rPr lang="en" sz="1850">
                <a:solidFill>
                  <a:srgbClr val="444444"/>
                </a:solidFill>
                <a:highlight>
                  <a:srgbClr val="FFFFFF"/>
                </a:highlight>
                <a:latin typeface="Open Sans"/>
                <a:ea typeface="Open Sans"/>
                <a:cs typeface="Open Sans"/>
                <a:sym typeface="Open Sans"/>
              </a:rPr>
              <a:t> বুলিয়ান অ্যালজেবরায় ব্যবহৃত সকল উপপাদ্য বা সমীকরণ যে দুটি নিয়ম মেনে একটি বৈধ্য সমীকরণ থেকে অপর একটি বৈধ্য সমীকরণ নির্ণয় করা যায় তাকে বুলিয়ান দ্বৈতনীতি বলে। অর্থাৎ বুলিয়ান অ্যালজেবরায় অর  (OR)  এবং অ্যান্ড  (AND) এর সাথে সম্পর্কযুক্ত সকল উপপাদ্য বা সমীকরণ দ্বৈতনীতি মেনে চলে। এ নিয়ম দু টি হলো −</a:t>
            </a:r>
            <a:endParaRPr sz="1850">
              <a:solidFill>
                <a:srgbClr val="444444"/>
              </a:solidFill>
              <a:highlight>
                <a:srgbClr val="FFFFFF"/>
              </a:highlight>
              <a:latin typeface="Open Sans"/>
              <a:ea typeface="Open Sans"/>
              <a:cs typeface="Open Sans"/>
              <a:sym typeface="Open Sans"/>
            </a:endParaRPr>
          </a:p>
          <a:p>
            <a:pPr indent="0" lvl="0" marL="571500" rtl="0" algn="l">
              <a:lnSpc>
                <a:spcPct val="115000"/>
              </a:lnSpc>
              <a:spcBef>
                <a:spcPts val="1500"/>
              </a:spcBef>
              <a:spcAft>
                <a:spcPts val="0"/>
              </a:spcAft>
              <a:buNone/>
            </a:pPr>
            <a:r>
              <a:rPr lang="en" sz="1850">
                <a:solidFill>
                  <a:srgbClr val="444444"/>
                </a:solidFill>
                <a:highlight>
                  <a:srgbClr val="FFFFFF"/>
                </a:highlight>
                <a:latin typeface="Open Sans"/>
                <a:ea typeface="Open Sans"/>
                <a:cs typeface="Open Sans"/>
                <a:sym typeface="Open Sans"/>
              </a:rPr>
              <a:t>১।  ০ এবং ১ পরস্পর বিনিময় করে অর্থাৎ ০ এর পরিবর্তে ১ এবং ১ এর পরিবর্তে ০ ব্যবহার করে।</a:t>
            </a:r>
            <a:endParaRPr sz="1850">
              <a:solidFill>
                <a:srgbClr val="444444"/>
              </a:solidFill>
              <a:highlight>
                <a:srgbClr val="FFFFFF"/>
              </a:highlight>
              <a:latin typeface="Open Sans"/>
              <a:ea typeface="Open Sans"/>
              <a:cs typeface="Open Sans"/>
              <a:sym typeface="Open Sans"/>
            </a:endParaRPr>
          </a:p>
          <a:p>
            <a:pPr indent="0" lvl="0" marL="571500" rtl="0" algn="l">
              <a:lnSpc>
                <a:spcPct val="115000"/>
              </a:lnSpc>
              <a:spcBef>
                <a:spcPts val="1500"/>
              </a:spcBef>
              <a:spcAft>
                <a:spcPts val="0"/>
              </a:spcAft>
              <a:buNone/>
            </a:pPr>
            <a:r>
              <a:rPr lang="en" sz="1850">
                <a:solidFill>
                  <a:srgbClr val="444444"/>
                </a:solidFill>
                <a:highlight>
                  <a:srgbClr val="FFFFFF"/>
                </a:highlight>
                <a:latin typeface="Open Sans"/>
                <a:ea typeface="Open Sans"/>
                <a:cs typeface="Open Sans"/>
                <a:sym typeface="Open Sans"/>
              </a:rPr>
              <a:t>২। অর (+) এবং অ্যান্ড (</a:t>
            </a:r>
            <a:r>
              <a:rPr b="1" lang="en" sz="1850">
                <a:solidFill>
                  <a:srgbClr val="444444"/>
                </a:solidFill>
                <a:highlight>
                  <a:srgbClr val="FFFFFF"/>
                </a:highlight>
                <a:latin typeface="Open Sans"/>
                <a:ea typeface="Open Sans"/>
                <a:cs typeface="Open Sans"/>
                <a:sym typeface="Open Sans"/>
              </a:rPr>
              <a:t>.</a:t>
            </a:r>
            <a:r>
              <a:rPr lang="en" sz="1850">
                <a:solidFill>
                  <a:srgbClr val="444444"/>
                </a:solidFill>
                <a:highlight>
                  <a:srgbClr val="FFFFFF"/>
                </a:highlight>
                <a:latin typeface="Open Sans"/>
                <a:ea typeface="Open Sans"/>
                <a:cs typeface="Open Sans"/>
                <a:sym typeface="Open Sans"/>
              </a:rPr>
              <a:t>) পরস্পর বিনিময় করে অর্থাৎ অর (+) এর পরিবর্তে অ্যান্ড (</a:t>
            </a:r>
            <a:r>
              <a:rPr b="1" lang="en" sz="1850">
                <a:solidFill>
                  <a:srgbClr val="444444"/>
                </a:solidFill>
                <a:highlight>
                  <a:srgbClr val="FFFFFF"/>
                </a:highlight>
                <a:latin typeface="Open Sans"/>
                <a:ea typeface="Open Sans"/>
                <a:cs typeface="Open Sans"/>
                <a:sym typeface="Open Sans"/>
              </a:rPr>
              <a:t>.</a:t>
            </a:r>
            <a:r>
              <a:rPr lang="en" sz="1850">
                <a:solidFill>
                  <a:srgbClr val="444444"/>
                </a:solidFill>
                <a:highlight>
                  <a:srgbClr val="FFFFFF"/>
                </a:highlight>
                <a:latin typeface="Open Sans"/>
                <a:ea typeface="Open Sans"/>
                <a:cs typeface="Open Sans"/>
                <a:sym typeface="Open Sans"/>
              </a:rPr>
              <a:t>) এবং অ্যান্ড (</a:t>
            </a:r>
            <a:r>
              <a:rPr b="1" lang="en" sz="1850">
                <a:solidFill>
                  <a:srgbClr val="444444"/>
                </a:solidFill>
                <a:highlight>
                  <a:srgbClr val="FFFFFF"/>
                </a:highlight>
                <a:latin typeface="Open Sans"/>
                <a:ea typeface="Open Sans"/>
                <a:cs typeface="Open Sans"/>
                <a:sym typeface="Open Sans"/>
              </a:rPr>
              <a:t>.</a:t>
            </a:r>
            <a:r>
              <a:rPr lang="en" sz="1850">
                <a:solidFill>
                  <a:srgbClr val="444444"/>
                </a:solidFill>
                <a:highlight>
                  <a:srgbClr val="FFFFFF"/>
                </a:highlight>
                <a:latin typeface="Open Sans"/>
                <a:ea typeface="Open Sans"/>
                <a:cs typeface="Open Sans"/>
                <a:sym typeface="Open Sans"/>
              </a:rPr>
              <a:t>) এর পরিবর্তে অর (+) ব্যবহার করে।</a:t>
            </a:r>
            <a:endParaRPr sz="1850">
              <a:solidFill>
                <a:srgbClr val="444444"/>
              </a:solidFill>
              <a:highlight>
                <a:srgbClr val="FFFFFF"/>
              </a:highlight>
              <a:latin typeface="Open Sans"/>
              <a:ea typeface="Open Sans"/>
              <a:cs typeface="Open Sans"/>
              <a:sym typeface="Open Sans"/>
            </a:endParaRPr>
          </a:p>
          <a:p>
            <a:pPr indent="0" lvl="0" marL="0" rtl="0" algn="just">
              <a:lnSpc>
                <a:spcPct val="115000"/>
              </a:lnSpc>
              <a:spcBef>
                <a:spcPts val="1500"/>
              </a:spcBef>
              <a:spcAft>
                <a:spcPts val="0"/>
              </a:spcAft>
              <a:buNone/>
            </a:pPr>
            <a:r>
              <a:rPr lang="en" sz="1850">
                <a:solidFill>
                  <a:srgbClr val="444444"/>
                </a:solidFill>
                <a:highlight>
                  <a:srgbClr val="FFFFFF"/>
                </a:highlight>
                <a:latin typeface="Open Sans"/>
                <a:ea typeface="Open Sans"/>
                <a:cs typeface="Open Sans"/>
                <a:sym typeface="Open Sans"/>
              </a:rPr>
              <a:t>উদাহরণ: ১ + ১ = ১ সমীকরণে ১ এর পরিবর্তে ০ এবং (+) এর পরিবর্তে (</a:t>
            </a:r>
            <a:r>
              <a:rPr b="1" lang="en" sz="1850">
                <a:solidFill>
                  <a:srgbClr val="444444"/>
                </a:solidFill>
                <a:highlight>
                  <a:srgbClr val="FFFFFF"/>
                </a:highlight>
                <a:latin typeface="Open Sans"/>
                <a:ea typeface="Open Sans"/>
                <a:cs typeface="Open Sans"/>
                <a:sym typeface="Open Sans"/>
              </a:rPr>
              <a:t>.</a:t>
            </a:r>
            <a:r>
              <a:rPr lang="en" sz="1850">
                <a:solidFill>
                  <a:srgbClr val="444444"/>
                </a:solidFill>
                <a:highlight>
                  <a:srgbClr val="FFFFFF"/>
                </a:highlight>
                <a:latin typeface="Open Sans"/>
                <a:ea typeface="Open Sans"/>
                <a:cs typeface="Open Sans"/>
                <a:sym typeface="Open Sans"/>
              </a:rPr>
              <a:t>) বসিয়ে পাই ০</a:t>
            </a:r>
            <a:r>
              <a:rPr b="1" lang="en" sz="1850">
                <a:solidFill>
                  <a:srgbClr val="444444"/>
                </a:solidFill>
                <a:highlight>
                  <a:srgbClr val="FFFFFF"/>
                </a:highlight>
                <a:latin typeface="Open Sans"/>
                <a:ea typeface="Open Sans"/>
                <a:cs typeface="Open Sans"/>
                <a:sym typeface="Open Sans"/>
              </a:rPr>
              <a:t>.</a:t>
            </a:r>
            <a:r>
              <a:rPr lang="en" sz="1850">
                <a:solidFill>
                  <a:srgbClr val="444444"/>
                </a:solidFill>
                <a:highlight>
                  <a:srgbClr val="FFFFFF"/>
                </a:highlight>
                <a:latin typeface="Open Sans"/>
                <a:ea typeface="Open Sans"/>
                <a:cs typeface="Open Sans"/>
                <a:sym typeface="Open Sans"/>
              </a:rPr>
              <a:t>০ = ০ এটাও একটি বৈধ্য সমীকরণ। আবার ০</a:t>
            </a:r>
            <a:r>
              <a:rPr b="1" lang="en" sz="1850">
                <a:solidFill>
                  <a:srgbClr val="444444"/>
                </a:solidFill>
                <a:highlight>
                  <a:srgbClr val="FFFFFF"/>
                </a:highlight>
                <a:latin typeface="Open Sans"/>
                <a:ea typeface="Open Sans"/>
                <a:cs typeface="Open Sans"/>
                <a:sym typeface="Open Sans"/>
              </a:rPr>
              <a:t>.</a:t>
            </a:r>
            <a:r>
              <a:rPr lang="en" sz="1850">
                <a:solidFill>
                  <a:srgbClr val="444444"/>
                </a:solidFill>
                <a:highlight>
                  <a:srgbClr val="FFFFFF"/>
                </a:highlight>
                <a:latin typeface="Open Sans"/>
                <a:ea typeface="Open Sans"/>
                <a:cs typeface="Open Sans"/>
                <a:sym typeface="Open Sans"/>
              </a:rPr>
              <a:t>১ = ০  সমীকরণে  ০  এর পরিবর্তে  ১  ও  ১ এর পরিবর্তে  ০ এবং (</a:t>
            </a:r>
            <a:r>
              <a:rPr b="1" lang="en" sz="1850">
                <a:solidFill>
                  <a:srgbClr val="444444"/>
                </a:solidFill>
                <a:highlight>
                  <a:srgbClr val="FFFFFF"/>
                </a:highlight>
                <a:latin typeface="Open Sans"/>
                <a:ea typeface="Open Sans"/>
                <a:cs typeface="Open Sans"/>
                <a:sym typeface="Open Sans"/>
              </a:rPr>
              <a:t>.</a:t>
            </a:r>
            <a:r>
              <a:rPr lang="en" sz="1850">
                <a:solidFill>
                  <a:srgbClr val="444444"/>
                </a:solidFill>
                <a:highlight>
                  <a:srgbClr val="FFFFFF"/>
                </a:highlight>
                <a:latin typeface="Open Sans"/>
                <a:ea typeface="Open Sans"/>
                <a:cs typeface="Open Sans"/>
                <a:sym typeface="Open Sans"/>
              </a:rPr>
              <a:t>) এর পরিবর্তে (+) বসিয়ে পাই ১ + ০ =১ এটাও একটি বৈধ্য </a:t>
            </a:r>
            <a:r>
              <a:rPr lang="en" sz="1650">
                <a:solidFill>
                  <a:srgbClr val="444444"/>
                </a:solidFill>
                <a:highlight>
                  <a:srgbClr val="FFFFFF"/>
                </a:highlight>
                <a:latin typeface="Open Sans"/>
                <a:ea typeface="Open Sans"/>
                <a:cs typeface="Open Sans"/>
                <a:sym typeface="Open Sans"/>
              </a:rPr>
              <a:t>সমীকরণ।</a:t>
            </a:r>
            <a:endParaRPr sz="1650">
              <a:solidFill>
                <a:srgbClr val="444444"/>
              </a:solidFill>
              <a:highlight>
                <a:srgbClr val="FFFFFF"/>
              </a:highlight>
              <a:latin typeface="Open Sans"/>
              <a:ea typeface="Open Sans"/>
              <a:cs typeface="Open Sans"/>
              <a:sym typeface="Open Sans"/>
            </a:endParaRPr>
          </a:p>
          <a:p>
            <a:pPr indent="0" lvl="0" marL="0" rtl="0" algn="l">
              <a:lnSpc>
                <a:spcPct val="115000"/>
              </a:lnSpc>
              <a:spcBef>
                <a:spcPts val="1500"/>
              </a:spcBef>
              <a:spcAft>
                <a:spcPts val="0"/>
              </a:spcAft>
              <a:buNone/>
            </a:pPr>
            <a:r>
              <a:rPr lang="en" sz="1650">
                <a:solidFill>
                  <a:srgbClr val="444444"/>
                </a:solidFill>
                <a:highlight>
                  <a:srgbClr val="FFFFFF"/>
                </a:highlight>
                <a:latin typeface="Open Sans"/>
                <a:ea typeface="Open Sans"/>
                <a:cs typeface="Open Sans"/>
                <a:sym typeface="Open Sans"/>
              </a:rPr>
              <a:t> </a:t>
            </a:r>
            <a:endParaRPr sz="1650">
              <a:solidFill>
                <a:srgbClr val="444444"/>
              </a:solidFill>
              <a:highlight>
                <a:srgbClr val="FFFFFF"/>
              </a:highlight>
              <a:latin typeface="Open Sans"/>
              <a:ea typeface="Open Sans"/>
              <a:cs typeface="Open Sans"/>
              <a:sym typeface="Open Sans"/>
            </a:endParaRPr>
          </a:p>
          <a:p>
            <a:pPr indent="0" lvl="0" marL="0" rtl="0" algn="l">
              <a:lnSpc>
                <a:spcPct val="130000"/>
              </a:lnSpc>
              <a:spcBef>
                <a:spcPts val="1500"/>
              </a:spcBef>
              <a:spcAft>
                <a:spcPts val="0"/>
              </a:spcAft>
              <a:buNone/>
            </a:pPr>
            <a:r>
              <a:rPr b="1" lang="en" sz="2450">
                <a:solidFill>
                  <a:srgbClr val="555555"/>
                </a:solidFill>
                <a:highlight>
                  <a:srgbClr val="FFFFFF"/>
                </a:highlight>
                <a:latin typeface="Times New Roman"/>
                <a:ea typeface="Times New Roman"/>
                <a:cs typeface="Times New Roman"/>
                <a:sym typeface="Times New Roman"/>
              </a:rPr>
              <a:t>বুলিয়ান উপপাদ্যঃ</a:t>
            </a:r>
            <a:endParaRPr b="1" sz="2450">
              <a:solidFill>
                <a:srgbClr val="555555"/>
              </a:solidFill>
              <a:highlight>
                <a:srgbClr val="FFFFFF"/>
              </a:highlight>
              <a:latin typeface="Times New Roman"/>
              <a:ea typeface="Times New Roman"/>
              <a:cs typeface="Times New Roman"/>
              <a:sym typeface="Times New Roman"/>
            </a:endParaRPr>
          </a:p>
          <a:p>
            <a:pPr indent="0" lvl="0" marL="0" rtl="0" algn="l">
              <a:lnSpc>
                <a:spcPct val="115000"/>
              </a:lnSpc>
              <a:spcBef>
                <a:spcPts val="1100"/>
              </a:spcBef>
              <a:spcAft>
                <a:spcPts val="1500"/>
              </a:spcAft>
              <a:buNone/>
            </a:pPr>
            <a:r>
              <a:rPr lang="en" sz="1650">
                <a:solidFill>
                  <a:srgbClr val="444444"/>
                </a:solidFill>
                <a:highlight>
                  <a:srgbClr val="FFFFFF"/>
                </a:highlight>
                <a:latin typeface="Open Sans"/>
                <a:ea typeface="Open Sans"/>
                <a:cs typeface="Open Sans"/>
                <a:sym typeface="Open Sans"/>
              </a:rPr>
              <a:t>১৯৪০ সালে E.V Huntington বুলিয়ান অ্যালজেবরার জন্য কিছু উপপাদ্য তৈরি করেন, যার সাহায্যে বুলিয়ান অ্যালজেবরার জটিল সমীকরণকে সরলীকরণ করা যায়। এই উপপাদ্যগুলোকে হানটিংটন উপপাদ্য বলা হয়।</a:t>
            </a:r>
            <a:endParaRPr sz="1650">
              <a:solidFill>
                <a:srgbClr val="444444"/>
              </a:solidFill>
              <a:highlight>
                <a:srgbClr val="FFFFFF"/>
              </a:highlight>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8"/>
          <p:cNvPicPr preferRelativeResize="0"/>
          <p:nvPr/>
        </p:nvPicPr>
        <p:blipFill>
          <a:blip r:embed="rId3">
            <a:alphaModFix/>
          </a:blip>
          <a:stretch>
            <a:fillRect/>
          </a:stretch>
        </p:blipFill>
        <p:spPr>
          <a:xfrm>
            <a:off x="152400" y="632100"/>
            <a:ext cx="6096000" cy="1787250"/>
          </a:xfrm>
          <a:prstGeom prst="rect">
            <a:avLst/>
          </a:prstGeom>
          <a:noFill/>
          <a:ln>
            <a:noFill/>
          </a:ln>
        </p:spPr>
      </p:pic>
      <p:pic>
        <p:nvPicPr>
          <p:cNvPr id="87" name="Google Shape;87;p18"/>
          <p:cNvPicPr preferRelativeResize="0"/>
          <p:nvPr/>
        </p:nvPicPr>
        <p:blipFill>
          <a:blip r:embed="rId4">
            <a:alphaModFix/>
          </a:blip>
          <a:stretch>
            <a:fillRect/>
          </a:stretch>
        </p:blipFill>
        <p:spPr>
          <a:xfrm>
            <a:off x="474625" y="2494850"/>
            <a:ext cx="6096000" cy="4114800"/>
          </a:xfrm>
          <a:prstGeom prst="rect">
            <a:avLst/>
          </a:prstGeom>
          <a:noFill/>
          <a:ln>
            <a:noFill/>
          </a:ln>
        </p:spPr>
      </p:pic>
      <p:sp>
        <p:nvSpPr>
          <p:cNvPr id="88" name="Google Shape;88;p18"/>
          <p:cNvSpPr txBox="1"/>
          <p:nvPr/>
        </p:nvSpPr>
        <p:spPr>
          <a:xfrm>
            <a:off x="396600" y="-323625"/>
            <a:ext cx="7796400" cy="17241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1100"/>
              </a:spcAft>
              <a:buNone/>
            </a:pPr>
            <a:r>
              <a:rPr b="1" lang="en" sz="1650">
                <a:solidFill>
                  <a:srgbClr val="555555"/>
                </a:solidFill>
                <a:highlight>
                  <a:srgbClr val="FFFFFF"/>
                </a:highlight>
                <a:latin typeface="Times New Roman"/>
                <a:ea typeface="Times New Roman"/>
                <a:cs typeface="Times New Roman"/>
                <a:sym typeface="Times New Roman"/>
              </a:rPr>
              <a:t>মৌলিক উপপাদ্য(Basic Theorem): </a:t>
            </a:r>
            <a:endParaRPr b="1" sz="1650">
              <a:solidFill>
                <a:srgbClr val="555555"/>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সাধারণ অ্যালজেবরা ও এবং বুলিয়ান অ্যালজেবরার মধ্যে পার্থক্য</a:t>
            </a:r>
            <a:endParaRPr sz="2400"/>
          </a:p>
        </p:txBody>
      </p:sp>
      <p:sp>
        <p:nvSpPr>
          <p:cNvPr id="94" name="Google Shape;94;p1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FFFFFF"/>
                </a:solidFill>
                <a:highlight>
                  <a:srgbClr val="0B5394"/>
                </a:highlight>
                <a:latin typeface="Roboto"/>
                <a:ea typeface="Roboto"/>
                <a:cs typeface="Roboto"/>
                <a:sym typeface="Roboto"/>
              </a:rPr>
              <a:t>সাধারণ অ্যালজেবরা</a:t>
            </a:r>
            <a:endParaRPr sz="1800">
              <a:solidFill>
                <a:srgbClr val="FFFFFF"/>
              </a:solidFill>
              <a:highlight>
                <a:srgbClr val="0B5394"/>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b="1" lang="en" sz="1350">
                <a:solidFill>
                  <a:srgbClr val="2E2E2E"/>
                </a:solidFill>
                <a:highlight>
                  <a:srgbClr val="FFFFFF"/>
                </a:highlight>
                <a:latin typeface="Roboto"/>
                <a:ea typeface="Roboto"/>
                <a:cs typeface="Roboto"/>
                <a:sym typeface="Roboto"/>
              </a:rPr>
              <a:t>১.</a:t>
            </a:r>
            <a:r>
              <a:rPr lang="en" sz="1350">
                <a:solidFill>
                  <a:srgbClr val="2E2E2E"/>
                </a:solidFill>
                <a:highlight>
                  <a:srgbClr val="FFFFFF"/>
                </a:highlight>
                <a:latin typeface="Roboto"/>
                <a:ea typeface="Roboto"/>
                <a:cs typeface="Roboto"/>
                <a:sym typeface="Roboto"/>
              </a:rPr>
              <a:t> যে কোন অংক ব্যবহার করা যায়।</a:t>
            </a:r>
            <a:endParaRPr sz="1350">
              <a:solidFill>
                <a:srgbClr val="2E2E2E"/>
              </a:solidFill>
              <a:highlight>
                <a:srgbClr val="FFFFFF"/>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350">
                <a:solidFill>
                  <a:srgbClr val="2E2E2E"/>
                </a:solidFill>
                <a:highlight>
                  <a:srgbClr val="FFFFFF"/>
                </a:highlight>
                <a:latin typeface="Roboto"/>
                <a:ea typeface="Roboto"/>
                <a:cs typeface="Roboto"/>
                <a:sym typeface="Roboto"/>
              </a:rPr>
              <a:t>২. যে কোন গাণিতিক প্রক্রিয়া যেমন- যোগ, গুণ, ভাগ, বিয়োগ, বর্গ ইত্যাদি সম্ভব।</a:t>
            </a:r>
            <a:endParaRPr sz="1350">
              <a:solidFill>
                <a:srgbClr val="2E2E2E"/>
              </a:solidFill>
              <a:highlight>
                <a:srgbClr val="FFFFFF"/>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350">
                <a:solidFill>
                  <a:srgbClr val="2E2E2E"/>
                </a:solidFill>
                <a:highlight>
                  <a:srgbClr val="FFFFFF"/>
                </a:highlight>
                <a:latin typeface="Roboto"/>
                <a:ea typeface="Roboto"/>
                <a:cs typeface="Roboto"/>
                <a:sym typeface="Roboto"/>
              </a:rPr>
              <a:t>৩. পূরক চলক (Complement) নেই।</a:t>
            </a:r>
            <a:endParaRPr sz="1350">
              <a:solidFill>
                <a:srgbClr val="2E2E2E"/>
              </a:solidFill>
              <a:highlight>
                <a:srgbClr val="FFFFFF"/>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350">
                <a:solidFill>
                  <a:srgbClr val="2E2E2E"/>
                </a:solidFill>
                <a:highlight>
                  <a:srgbClr val="FFFFFF"/>
                </a:highlight>
                <a:latin typeface="Roboto"/>
                <a:ea typeface="Roboto"/>
                <a:cs typeface="Roboto"/>
                <a:sym typeface="Roboto"/>
              </a:rPr>
              <a:t>৪. ভগ্নাংশ বা ঋণাত্বক সংখ্যা ব্যবহার করা যায়।</a:t>
            </a:r>
            <a:endParaRPr sz="1350">
              <a:solidFill>
                <a:srgbClr val="2E2E2E"/>
              </a:solidFill>
              <a:highlight>
                <a:srgbClr val="FFFFFF"/>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350">
                <a:solidFill>
                  <a:srgbClr val="2E2E2E"/>
                </a:solidFill>
                <a:highlight>
                  <a:srgbClr val="FFFFFF"/>
                </a:highlight>
                <a:latin typeface="Roboto"/>
                <a:ea typeface="Roboto"/>
                <a:cs typeface="Roboto"/>
                <a:sym typeface="Roboto"/>
              </a:rPr>
              <a:t>৫. জ্যামিতিক, ত্রিকোণমিতিক বা লগারিদম ইত্যাদি সূত্র ব্যবহার করা যায়।</a:t>
            </a:r>
            <a:endParaRPr sz="1350">
              <a:solidFill>
                <a:srgbClr val="2E2E2E"/>
              </a:solidFill>
              <a:highlight>
                <a:srgbClr val="FFFFFF"/>
              </a:highlight>
              <a:latin typeface="Roboto"/>
              <a:ea typeface="Roboto"/>
              <a:cs typeface="Roboto"/>
              <a:sym typeface="Roboto"/>
            </a:endParaRPr>
          </a:p>
          <a:p>
            <a:pPr indent="0" lvl="0" marL="0" rtl="0" algn="l">
              <a:spcBef>
                <a:spcPts val="1600"/>
              </a:spcBef>
              <a:spcAft>
                <a:spcPts val="1600"/>
              </a:spcAft>
              <a:buNone/>
            </a:pPr>
            <a:r>
              <a:rPr lang="en" sz="1350">
                <a:solidFill>
                  <a:srgbClr val="2E2E2E"/>
                </a:solidFill>
                <a:highlight>
                  <a:srgbClr val="FFFFFF"/>
                </a:highlight>
                <a:latin typeface="Roboto"/>
                <a:ea typeface="Roboto"/>
                <a:cs typeface="Roboto"/>
                <a:sym typeface="Roboto"/>
              </a:rPr>
              <a:t>৬. গাণিতিক কাজ তুলনামূলক কঠিন।</a:t>
            </a:r>
            <a:endParaRPr sz="1700"/>
          </a:p>
        </p:txBody>
      </p:sp>
      <p:sp>
        <p:nvSpPr>
          <p:cNvPr id="95" name="Google Shape;95;p1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FFFFFF"/>
                </a:solidFill>
                <a:highlight>
                  <a:srgbClr val="0B5394"/>
                </a:highlight>
                <a:latin typeface="Roboto"/>
                <a:ea typeface="Roboto"/>
                <a:cs typeface="Roboto"/>
                <a:sym typeface="Roboto"/>
              </a:rPr>
              <a:t>বুলিয়ান অ্যালজেবরা</a:t>
            </a:r>
            <a:endParaRPr sz="1800">
              <a:solidFill>
                <a:srgbClr val="FFFFFF"/>
              </a:solidFill>
              <a:highlight>
                <a:srgbClr val="0B5394"/>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b="1" lang="en" sz="1350">
                <a:solidFill>
                  <a:srgbClr val="2E2E2E"/>
                </a:solidFill>
                <a:highlight>
                  <a:srgbClr val="FFFFFF"/>
                </a:highlight>
                <a:latin typeface="Roboto"/>
                <a:ea typeface="Roboto"/>
                <a:cs typeface="Roboto"/>
                <a:sym typeface="Roboto"/>
              </a:rPr>
              <a:t>১. </a:t>
            </a:r>
            <a:r>
              <a:rPr lang="en" sz="1350">
                <a:solidFill>
                  <a:srgbClr val="2E2E2E"/>
                </a:solidFill>
                <a:highlight>
                  <a:srgbClr val="FFFFFF"/>
                </a:highlight>
                <a:latin typeface="Roboto"/>
                <a:ea typeface="Roboto"/>
                <a:cs typeface="Roboto"/>
                <a:sym typeface="Roboto"/>
              </a:rPr>
              <a:t>দুটি অংক ০ ও ১ ব্যবহার করা হয়।</a:t>
            </a:r>
            <a:endParaRPr sz="1350">
              <a:solidFill>
                <a:srgbClr val="2E2E2E"/>
              </a:solidFill>
              <a:highlight>
                <a:srgbClr val="FFFFFF"/>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b="1" lang="en" sz="1350">
                <a:solidFill>
                  <a:srgbClr val="2E2E2E"/>
                </a:solidFill>
                <a:highlight>
                  <a:srgbClr val="FFFFFF"/>
                </a:highlight>
                <a:latin typeface="Roboto"/>
                <a:ea typeface="Roboto"/>
                <a:cs typeface="Roboto"/>
                <a:sym typeface="Roboto"/>
              </a:rPr>
              <a:t>২.</a:t>
            </a:r>
            <a:r>
              <a:rPr lang="en" sz="1350">
                <a:solidFill>
                  <a:srgbClr val="2E2E2E"/>
                </a:solidFill>
                <a:highlight>
                  <a:srgbClr val="FFFFFF"/>
                </a:highlight>
                <a:latin typeface="Roboto"/>
                <a:ea typeface="Roboto"/>
                <a:cs typeface="Roboto"/>
                <a:sym typeface="Roboto"/>
              </a:rPr>
              <a:t> যোগ ও গুণ এ দুটি গাণিতিক প্রক্রিয়া সম্ভব।</a:t>
            </a:r>
            <a:endParaRPr sz="1350">
              <a:solidFill>
                <a:srgbClr val="2E2E2E"/>
              </a:solidFill>
              <a:highlight>
                <a:srgbClr val="FFFFFF"/>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b="1" lang="en" sz="1350">
                <a:solidFill>
                  <a:srgbClr val="2E2E2E"/>
                </a:solidFill>
                <a:highlight>
                  <a:srgbClr val="FFFFFF"/>
                </a:highlight>
                <a:latin typeface="Roboto"/>
                <a:ea typeface="Roboto"/>
                <a:cs typeface="Roboto"/>
                <a:sym typeface="Roboto"/>
              </a:rPr>
              <a:t>৩. </a:t>
            </a:r>
            <a:r>
              <a:rPr lang="en" sz="1350">
                <a:solidFill>
                  <a:srgbClr val="2E2E2E"/>
                </a:solidFill>
                <a:highlight>
                  <a:srgbClr val="FFFFFF"/>
                </a:highlight>
                <a:latin typeface="Roboto"/>
                <a:ea typeface="Roboto"/>
                <a:cs typeface="Roboto"/>
                <a:sym typeface="Roboto"/>
              </a:rPr>
              <a:t>পূরক চলক বা কমপ্লিমেন্ট আছে।</a:t>
            </a:r>
            <a:endParaRPr sz="1350">
              <a:solidFill>
                <a:srgbClr val="2E2E2E"/>
              </a:solidFill>
              <a:highlight>
                <a:srgbClr val="FFFFFF"/>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b="1" lang="en" sz="1350">
                <a:solidFill>
                  <a:srgbClr val="2E2E2E"/>
                </a:solidFill>
                <a:highlight>
                  <a:srgbClr val="FFFFFF"/>
                </a:highlight>
                <a:latin typeface="Roboto"/>
                <a:ea typeface="Roboto"/>
                <a:cs typeface="Roboto"/>
                <a:sym typeface="Roboto"/>
              </a:rPr>
              <a:t>৪.</a:t>
            </a:r>
            <a:r>
              <a:rPr lang="en" sz="1350">
                <a:solidFill>
                  <a:srgbClr val="2E2E2E"/>
                </a:solidFill>
                <a:highlight>
                  <a:srgbClr val="FFFFFF"/>
                </a:highlight>
                <a:latin typeface="Roboto"/>
                <a:ea typeface="Roboto"/>
                <a:cs typeface="Roboto"/>
                <a:sym typeface="Roboto"/>
              </a:rPr>
              <a:t> ভগ্নাংশ বা ঋণাত্বক সংখ্যা ব্যবহার করা যায় না।</a:t>
            </a:r>
            <a:endParaRPr sz="1350">
              <a:solidFill>
                <a:srgbClr val="2E2E2E"/>
              </a:solidFill>
              <a:highlight>
                <a:srgbClr val="FFFFFF"/>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b="1" lang="en" sz="1350">
                <a:solidFill>
                  <a:srgbClr val="2E2E2E"/>
                </a:solidFill>
                <a:highlight>
                  <a:srgbClr val="FFFFFF"/>
                </a:highlight>
                <a:latin typeface="Roboto"/>
                <a:ea typeface="Roboto"/>
                <a:cs typeface="Roboto"/>
                <a:sym typeface="Roboto"/>
              </a:rPr>
              <a:t>৫.</a:t>
            </a:r>
            <a:r>
              <a:rPr lang="en" sz="1350">
                <a:solidFill>
                  <a:srgbClr val="2E2E2E"/>
                </a:solidFill>
                <a:highlight>
                  <a:srgbClr val="FFFFFF"/>
                </a:highlight>
                <a:latin typeface="Roboto"/>
                <a:ea typeface="Roboto"/>
                <a:cs typeface="Roboto"/>
                <a:sym typeface="Roboto"/>
              </a:rPr>
              <a:t> জ্যামিতিক, ত্রিকোণমিতিক বা লগারিদম ইত্যাদি সূত্র ব্যবহার করা যায় না।</a:t>
            </a:r>
            <a:endParaRPr sz="1350">
              <a:solidFill>
                <a:srgbClr val="2E2E2E"/>
              </a:solidFill>
              <a:highlight>
                <a:srgbClr val="FFFFFF"/>
              </a:highlight>
              <a:latin typeface="Roboto"/>
              <a:ea typeface="Roboto"/>
              <a:cs typeface="Roboto"/>
              <a:sym typeface="Roboto"/>
            </a:endParaRPr>
          </a:p>
          <a:p>
            <a:pPr indent="0" lvl="0" marL="0" rtl="0" algn="l">
              <a:spcBef>
                <a:spcPts val="1600"/>
              </a:spcBef>
              <a:spcAft>
                <a:spcPts val="1600"/>
              </a:spcAft>
              <a:buNone/>
            </a:pPr>
            <a:r>
              <a:rPr b="1" lang="en" sz="1350">
                <a:solidFill>
                  <a:srgbClr val="2E2E2E"/>
                </a:solidFill>
                <a:highlight>
                  <a:srgbClr val="FFFFFF"/>
                </a:highlight>
                <a:latin typeface="Roboto"/>
                <a:ea typeface="Roboto"/>
                <a:cs typeface="Roboto"/>
                <a:sym typeface="Roboto"/>
              </a:rPr>
              <a:t>৬.</a:t>
            </a:r>
            <a:r>
              <a:rPr lang="en" sz="1350">
                <a:solidFill>
                  <a:srgbClr val="2E2E2E"/>
                </a:solidFill>
                <a:highlight>
                  <a:srgbClr val="FFFFFF"/>
                </a:highlight>
                <a:latin typeface="Roboto"/>
                <a:ea typeface="Roboto"/>
                <a:cs typeface="Roboto"/>
                <a:sym typeface="Roboto"/>
              </a:rPr>
              <a:t> মাত্র দুইটি অংক থাকায় যোগ ও গুণের কাজ সহজ।</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900">
                <a:solidFill>
                  <a:srgbClr val="AF7B51"/>
                </a:solidFill>
                <a:latin typeface="Calibri"/>
                <a:ea typeface="Calibri"/>
                <a:cs typeface="Calibri"/>
                <a:sym typeface="Calibri"/>
              </a:rPr>
              <a:t>লজিক গেট ও এর শ্রেণীবিভাগ</a:t>
            </a:r>
            <a:endParaRPr/>
          </a:p>
        </p:txBody>
      </p:sp>
      <p:sp>
        <p:nvSpPr>
          <p:cNvPr id="101" name="Google Shape;101;p20"/>
          <p:cNvSpPr txBox="1"/>
          <p:nvPr>
            <p:ph idx="1" type="body"/>
          </p:nvPr>
        </p:nvSpPr>
        <p:spPr>
          <a:xfrm>
            <a:off x="113400" y="1388125"/>
            <a:ext cx="5761200" cy="3255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02" name="Google Shape;102;p20"/>
          <p:cNvSpPr txBox="1"/>
          <p:nvPr>
            <p:ph idx="2" type="body"/>
          </p:nvPr>
        </p:nvSpPr>
        <p:spPr>
          <a:xfrm>
            <a:off x="6396900" y="1468675"/>
            <a:ext cx="2747100" cy="3093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a:solidFill>
                  <a:srgbClr val="333333"/>
                </a:solidFill>
                <a:highlight>
                  <a:srgbClr val="FFFFFF"/>
                </a:highlight>
                <a:latin typeface="Georgia"/>
                <a:ea typeface="Georgia"/>
                <a:cs typeface="Georgia"/>
                <a:sym typeface="Georgia"/>
              </a:rPr>
              <a:t>ল</a:t>
            </a:r>
            <a:r>
              <a:rPr lang="en" sz="1600">
                <a:solidFill>
                  <a:srgbClr val="333333"/>
                </a:solidFill>
                <a:highlight>
                  <a:srgbClr val="FFFFFF"/>
                </a:highlight>
                <a:latin typeface="Georgia"/>
                <a:ea typeface="Georgia"/>
                <a:cs typeface="Georgia"/>
                <a:sym typeface="Georgia"/>
              </a:rPr>
              <a:t>জিক গেট বিশেষ ধরণের ইলেকট্রনিক সার্কিট যার এক বা একাধিক ইনপুট থাকে ও কেলমাত্র একটি আউটপুট থাকে এবং ইনপুটসমূহের লজিক অবস্থার উপর ভিত্তি করে আউটপুট প্রদান করে। লজিক গেটসমূহ লজিক হাই ‘1’ এবং লজিক লো ‘0’ এই দুটি বাইনারী লজিক নিয়ে কাজ করে।</a:t>
            </a:r>
            <a:endParaRPr sz="1800"/>
          </a:p>
        </p:txBody>
      </p:sp>
      <p:pic>
        <p:nvPicPr>
          <p:cNvPr descr="symtab" id="103" name="Google Shape;103;p20"/>
          <p:cNvPicPr preferRelativeResize="0"/>
          <p:nvPr/>
        </p:nvPicPr>
        <p:blipFill>
          <a:blip r:embed="rId3">
            <a:alphaModFix/>
          </a:blip>
          <a:stretch>
            <a:fillRect/>
          </a:stretch>
        </p:blipFill>
        <p:spPr>
          <a:xfrm>
            <a:off x="113394" y="1269950"/>
            <a:ext cx="6365382" cy="3873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0000"/>
                </a:solidFill>
                <a:highlight>
                  <a:srgbClr val="FFFFFF"/>
                </a:highlight>
                <a:latin typeface="Georgia"/>
                <a:ea typeface="Georgia"/>
                <a:cs typeface="Georgia"/>
                <a:sym typeface="Georgia"/>
              </a:rPr>
              <a:t>১. অর গ‌েইট (OR Gate): য‌ৌক্ত‌িক য‌োগের জন্য।</a:t>
            </a:r>
            <a:endParaRPr/>
          </a:p>
        </p:txBody>
      </p:sp>
      <p:sp>
        <p:nvSpPr>
          <p:cNvPr id="109" name="Google Shape;109;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333333"/>
                </a:solidFill>
                <a:highlight>
                  <a:srgbClr val="FFFFFF"/>
                </a:highlight>
                <a:latin typeface="Georgia"/>
                <a:ea typeface="Georgia"/>
                <a:cs typeface="Georgia"/>
                <a:sym typeface="Georgia"/>
              </a:rPr>
              <a:t>এ গ‌েইটে দুই বা দু’য়‌ের অধ‌িক ইনপুট থাক‌ে এবং আউটপুট থাক‌ে একট‌ি। য‌েকোন একট‌ি ইনপুট সত্য (1) হওয়ার কারণ‌ে আউটপুট সত্য (1) হব‌ে। এ গ‌েইটে দুই বা ততোধিক সুইচ সমান্তরাল‌ে থাক‌ে। চ‌িত্র‌ে অর গ‌েইটের সমান্তরাল সুইচ সার্ক‌িট দ‌েখান‌ো হয়‌েছে। এত‌ে যেক‌োন একট‌ি সুইচ অন (ON) হল‌ে বাল্বট‌ি প্রজ্জ্বল‌িত হয়। অর গ‌েইটের বীজগণ‌িতীয় ফাংশন হল‌ো</a:t>
            </a:r>
            <a:endParaRPr sz="1600">
              <a:solidFill>
                <a:srgbClr val="333333"/>
              </a:solidFill>
              <a:highlight>
                <a:srgbClr val="FFFFFF"/>
              </a:highlight>
              <a:latin typeface="Georgia"/>
              <a:ea typeface="Georgia"/>
              <a:cs typeface="Georgia"/>
              <a:sym typeface="Georgia"/>
            </a:endParaRPr>
          </a:p>
          <a:p>
            <a:pPr indent="0" lvl="0" marL="0" rtl="0" algn="l">
              <a:spcBef>
                <a:spcPts val="1800"/>
              </a:spcBef>
              <a:spcAft>
                <a:spcPts val="0"/>
              </a:spcAft>
              <a:buClr>
                <a:schemeClr val="dk1"/>
              </a:buClr>
              <a:buSzPts val="1100"/>
              <a:buFont typeface="Arial"/>
              <a:buNone/>
            </a:pPr>
            <a:r>
              <a:rPr lang="en" sz="1600">
                <a:solidFill>
                  <a:srgbClr val="333333"/>
                </a:solidFill>
                <a:highlight>
                  <a:srgbClr val="FFFFFF"/>
                </a:highlight>
                <a:latin typeface="Georgia"/>
                <a:ea typeface="Georgia"/>
                <a:cs typeface="Georgia"/>
                <a:sym typeface="Georgia"/>
              </a:rPr>
              <a:t>Y = A + B । য‌েখান‌ে A ও B হল‌ো OR গ‌েইটের ইনপুট</a:t>
            </a:r>
            <a:endParaRPr sz="1600">
              <a:solidFill>
                <a:srgbClr val="333333"/>
              </a:solidFill>
              <a:highlight>
                <a:srgbClr val="FFFFFF"/>
              </a:highlight>
              <a:latin typeface="Georgia"/>
              <a:ea typeface="Georgia"/>
              <a:cs typeface="Georgia"/>
              <a:sym typeface="Georgia"/>
            </a:endParaRPr>
          </a:p>
          <a:p>
            <a:pPr indent="0" lvl="0" marL="0" rtl="0" algn="l">
              <a:spcBef>
                <a:spcPts val="1800"/>
              </a:spcBef>
              <a:spcAft>
                <a:spcPts val="1600"/>
              </a:spcAft>
              <a:buNone/>
            </a:pPr>
            <a:r>
              <a:t/>
            </a:r>
            <a:endParaRPr/>
          </a:p>
        </p:txBody>
      </p:sp>
      <p:pic>
        <p:nvPicPr>
          <p:cNvPr descr="download (1)" id="110" name="Google Shape;110;p21"/>
          <p:cNvPicPr preferRelativeResize="0"/>
          <p:nvPr/>
        </p:nvPicPr>
        <p:blipFill>
          <a:blip r:embed="rId3">
            <a:alphaModFix/>
          </a:blip>
          <a:stretch>
            <a:fillRect/>
          </a:stretch>
        </p:blipFill>
        <p:spPr>
          <a:xfrm>
            <a:off x="2416825" y="3222450"/>
            <a:ext cx="5818600" cy="1735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