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1" r:id="rId2"/>
    <p:sldId id="264" r:id="rId3"/>
    <p:sldId id="263" r:id="rId4"/>
    <p:sldId id="265" r:id="rId5"/>
    <p:sldId id="258" r:id="rId6"/>
    <p:sldId id="266" r:id="rId7"/>
    <p:sldId id="267" r:id="rId8"/>
    <p:sldId id="268" r:id="rId9"/>
    <p:sldId id="269" r:id="rId10"/>
    <p:sldId id="270" r:id="rId11"/>
    <p:sldId id="407" r:id="rId12"/>
    <p:sldId id="309" r:id="rId13"/>
    <p:sldId id="292" r:id="rId14"/>
    <p:sldId id="419" r:id="rId15"/>
    <p:sldId id="344" r:id="rId16"/>
    <p:sldId id="297" r:id="rId17"/>
    <p:sldId id="399" r:id="rId18"/>
    <p:sldId id="398" r:id="rId19"/>
    <p:sldId id="409" r:id="rId20"/>
    <p:sldId id="607" r:id="rId21"/>
    <p:sldId id="608" r:id="rId22"/>
    <p:sldId id="408" r:id="rId23"/>
    <p:sldId id="391" r:id="rId24"/>
    <p:sldId id="610" r:id="rId25"/>
    <p:sldId id="578" r:id="rId26"/>
    <p:sldId id="614" r:id="rId27"/>
    <p:sldId id="579" r:id="rId28"/>
    <p:sldId id="589" r:id="rId29"/>
    <p:sldId id="609" r:id="rId30"/>
    <p:sldId id="3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4D39D-32F7-4D31-A8D4-5D02CD19857A}" type="datetimeFigureOut">
              <a:rPr lang="bn-BD" smtClean="0"/>
              <a:t>17/1/1442</a:t>
            </a:fld>
            <a:endParaRPr lang="b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FDF6-A1AC-4FCA-A806-7BCEF0419708}" type="slidenum">
              <a:rPr lang="bn-BD" smtClean="0"/>
              <a:t>‹#›</a:t>
            </a:fld>
            <a:endParaRPr lang="bn-BD"/>
          </a:p>
        </p:txBody>
      </p:sp>
    </p:spTree>
    <p:extLst>
      <p:ext uri="{BB962C8B-B14F-4D97-AF65-F5344CB8AC3E}">
        <p14:creationId xmlns:p14="http://schemas.microsoft.com/office/powerpoint/2010/main" val="4403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5437B4-FB53-4726-B18D-C46D656BC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86" y="0"/>
            <a:ext cx="8845228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3692C6-4E41-487A-B125-CA07345285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64688"/>
            <a:ext cx="1720096" cy="1997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E205D7-76A3-4083-B7DF-6B0D045FB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93" y="3458308"/>
            <a:ext cx="1720096" cy="19976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02EBBA-997F-4790-9866-70F904D69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41FF4EB-AD92-42AF-B9D1-CE03A5B18CED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76DD21-80B8-4E5D-B03C-A86AB12F6F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4" y="1600200"/>
            <a:ext cx="1104142" cy="1282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C3157C-31DE-46A5-AD32-B7313A0A7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4" y="3815973"/>
            <a:ext cx="1104142" cy="12822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41F71A-8E7F-423C-A713-BD0739BE7F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724" y="1197400"/>
            <a:ext cx="874032" cy="1282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A204B5-EF6D-4BD1-B5CD-5C5596F0A9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159" y="3815973"/>
            <a:ext cx="1104142" cy="12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46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814D578-4D72-40CE-AC83-6AA4660AA032}"/>
              </a:ext>
            </a:extLst>
          </p:cNvPr>
          <p:cNvSpPr txBox="1"/>
          <p:nvPr/>
        </p:nvSpPr>
        <p:spPr>
          <a:xfrm>
            <a:off x="395452" y="5266650"/>
            <a:ext cx="1156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" pitchFamily="2" charset="0"/>
                <a:cs typeface="Nikosh" pitchFamily="2" charset="0"/>
              </a:rPr>
              <a:t>অনলাইনে বই পাওয়ার ওয়েবসাইট যেখানে সকল ধরনের বই পাওয়া যায়। 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18A2DA-881C-40D8-BE10-23EF81855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97400"/>
            <a:ext cx="11666508" cy="4016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E52970-2AA7-459D-B4D4-5BBC43ABF7CA}"/>
              </a:ext>
            </a:extLst>
          </p:cNvPr>
          <p:cNvSpPr txBox="1"/>
          <p:nvPr/>
        </p:nvSpPr>
        <p:spPr>
          <a:xfrm>
            <a:off x="357352" y="393393"/>
            <a:ext cx="1156140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4000" b="1" dirty="0">
                <a:latin typeface="Nikosh" pitchFamily="2" charset="0"/>
                <a:cs typeface="Nikosh" pitchFamily="2" charset="0"/>
              </a:rPr>
              <a:t>ই-বই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7C1DEB-EEDB-4AB4-8D4E-32BAF3EA1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967" y="2212806"/>
            <a:ext cx="3505200" cy="2590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D753FF-1548-4F05-9E31-515DEF055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E47E898-2755-48CB-B05D-45740B9F9E35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9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earch bar is not highlighting any recommendations - Google Chrome Community">
            <a:extLst>
              <a:ext uri="{FF2B5EF4-FFF2-40B4-BE49-F238E27FC236}">
                <a16:creationId xmlns:a16="http://schemas.microsoft.com/office/drawing/2014/main" id="{CA2B3115-5F0D-4A96-9272-F9327476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5D56B6C-8859-4ED3-964A-BC54F915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1" y="1295400"/>
            <a:ext cx="5780649" cy="449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71A40-5BD2-405F-8CA2-811112968087}"/>
              </a:ext>
            </a:extLst>
          </p:cNvPr>
          <p:cNvSpPr txBox="1"/>
          <p:nvPr/>
        </p:nvSpPr>
        <p:spPr>
          <a:xfrm>
            <a:off x="277251" y="232202"/>
            <a:ext cx="11658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EBFA7C4-6040-4B96-8733-570F6671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627739"/>
            <a:ext cx="9383569" cy="42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974" tIns="41987" rIns="83974" bIns="41987" numCol="1">
            <a:prstTxWarp prst="textPlain">
              <a:avLst/>
            </a:prstTxWarp>
            <a:spAutoFit/>
          </a:bodyPr>
          <a:lstStyle/>
          <a:p>
            <a:r>
              <a:rPr lang="bn-BD" sz="2929" dirty="0">
                <a:latin typeface="NikoshBAN" pitchFamily="2" charset="0"/>
                <a:cs typeface="NikoshBAN" pitchFamily="2" charset="0"/>
              </a:rPr>
              <a:t>ওয়বে ব্রাউজার ব্যবহার করে যে কোনো তথ্য অনুসন্ধান করা যায়।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CCA70-4718-4FED-88EF-C7B5EB1A5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6477002"/>
            <a:ext cx="12065431" cy="24291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4F9772B-0461-432C-860C-120ED91A5C4F}"/>
              </a:ext>
            </a:extLst>
          </p:cNvPr>
          <p:cNvSpPr/>
          <p:nvPr/>
        </p:nvSpPr>
        <p:spPr>
          <a:xfrm>
            <a:off x="152400" y="101739"/>
            <a:ext cx="119634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60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25862"/>
            <a:ext cx="10260044" cy="3257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5334000"/>
            <a:ext cx="11658600" cy="8802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বীজগণিতীয়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সূত্রাবলী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দেওয়ায়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২৭,৮০০টি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ওয়েবসাইটের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56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97801"/>
            <a:ext cx="10972798" cy="1577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2200" y="1176542"/>
            <a:ext cx="6476999" cy="41003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AC7F7-A981-4D4D-BF99-7A4CFD1EC21E}"/>
              </a:ext>
            </a:extLst>
          </p:cNvPr>
          <p:cNvSpPr txBox="1"/>
          <p:nvPr/>
        </p:nvSpPr>
        <p:spPr>
          <a:xfrm>
            <a:off x="266700" y="345545"/>
            <a:ext cx="11658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EF4C8-13EC-46CC-9894-2B33E09CE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id="{9A9E5A40-7AE9-404E-BA17-236602026A1D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193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A4E342-A4B1-4560-A4B9-FF69BAC87FF0}"/>
              </a:ext>
            </a:extLst>
          </p:cNvPr>
          <p:cNvSpPr/>
          <p:nvPr/>
        </p:nvSpPr>
        <p:spPr>
          <a:xfrm>
            <a:off x="1828800" y="5486400"/>
            <a:ext cx="2286000" cy="6096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BD7560-E98C-456A-9871-5144DE69C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6" y="527147"/>
            <a:ext cx="11582400" cy="4871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C5D835-EF2D-4078-B34E-365172068015}"/>
              </a:ext>
            </a:extLst>
          </p:cNvPr>
          <p:cNvSpPr/>
          <p:nvPr/>
        </p:nvSpPr>
        <p:spPr>
          <a:xfrm>
            <a:off x="345245" y="5442914"/>
            <a:ext cx="11582400" cy="6408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ওয়েবসাইটে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B16FB-317E-4DC4-A821-A6E31E6D4903}"/>
              </a:ext>
            </a:extLst>
          </p:cNvPr>
          <p:cNvSpPr txBox="1"/>
          <p:nvPr/>
        </p:nvSpPr>
        <p:spPr>
          <a:xfrm>
            <a:off x="266700" y="345545"/>
            <a:ext cx="11658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endParaRPr lang="bn-BD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BCE16-CB18-42FC-B0E4-8455C8188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6DF50E7B-CC83-427C-976A-80F8A084A530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412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457200" y="359200"/>
            <a:ext cx="11582399" cy="3534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041" tIns="41520" rIns="83041" bIns="41520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64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43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2362200" y="4738380"/>
            <a:ext cx="8001000" cy="1233714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3967" tIns="41983" rIns="83967" bIns="41983"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D3961A-7F39-4DCF-A840-A47FDB551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62623"/>
            <a:ext cx="9906000" cy="243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7E6467-E0A8-4013-8F43-12ECB5B71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BF863BAF-2FF7-4FB3-A1EE-DE2E24138689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27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7329" y="5715000"/>
            <a:ext cx="11597342" cy="916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3974" tIns="41987" rIns="83974" bIns="41987"/>
          <a:lstStyle/>
          <a:p>
            <a:pPr lvl="3">
              <a:spcBef>
                <a:spcPct val="20000"/>
              </a:spcBef>
              <a:defRPr/>
            </a:pPr>
            <a:r>
              <a:rPr lang="bn-BD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শিক্ষা বোর্ডের</a:t>
            </a:r>
            <a:r>
              <a:rPr lang="en-US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সাইট থেকে।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286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এখন সহজেই পরীক্ষার ফলাফল জানা যায়- </a:t>
            </a:r>
            <a:endParaRPr lang="en-US" sz="228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686511" lvl="3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>
              <a:defRPr/>
            </a:pPr>
            <a:endParaRPr lang="en-US" sz="2286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457199" y="457200"/>
            <a:ext cx="11201401" cy="380999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11E93-33A3-4ACB-97C2-084C80BB6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8" y="821787"/>
            <a:ext cx="11597342" cy="4876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AA4D0E-1671-4005-952D-FFDEE42D9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42769A8-096C-49A3-835C-A8F4D77DEAF4}"/>
              </a:ext>
            </a:extLst>
          </p:cNvPr>
          <p:cNvSpPr/>
          <p:nvPr/>
        </p:nvSpPr>
        <p:spPr>
          <a:xfrm>
            <a:off x="76200" y="101738"/>
            <a:ext cx="12039600" cy="6299061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2C3D5E-559D-48B0-AD2E-DE2BED460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82976"/>
            <a:ext cx="5629868" cy="45320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046D17-4041-41BE-A57A-C6681F822640}"/>
              </a:ext>
            </a:extLst>
          </p:cNvPr>
          <p:cNvSpPr/>
          <p:nvPr/>
        </p:nvSpPr>
        <p:spPr>
          <a:xfrm>
            <a:off x="228600" y="304800"/>
            <a:ext cx="11658600" cy="641696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ED5846-976D-460D-82CE-1ABFB8C320FE}"/>
              </a:ext>
            </a:extLst>
          </p:cNvPr>
          <p:cNvSpPr txBox="1"/>
          <p:nvPr/>
        </p:nvSpPr>
        <p:spPr>
          <a:xfrm>
            <a:off x="228600" y="6125029"/>
            <a:ext cx="5715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এছাড়াও ফলাফল জানা যায়-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8" descr="▷ SMS &amp; Text Messages: Animated Images, Gifs, Pictures &amp; Animations - 100%  FREE!">
            <a:extLst>
              <a:ext uri="{FF2B5EF4-FFF2-40B4-BE49-F238E27FC236}">
                <a16:creationId xmlns:a16="http://schemas.microsoft.com/office/drawing/2014/main" id="{4C6F7721-02CE-4941-93E8-6C227A18C4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4" y="1182976"/>
            <a:ext cx="4895556" cy="423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FD203-9F4D-4448-822B-0F27FE271FB8}"/>
              </a:ext>
            </a:extLst>
          </p:cNvPr>
          <p:cNvSpPr txBox="1"/>
          <p:nvPr/>
        </p:nvSpPr>
        <p:spPr>
          <a:xfrm>
            <a:off x="5943600" y="6096000"/>
            <a:ext cx="5943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ফোনে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8C651-8666-48B8-BA7F-929BEFB95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75887E1-C574-4931-8049-C10429BEC8B4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6183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748460"/>
            <a:ext cx="4506686" cy="57285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দেশি-বিদেশী</a:t>
            </a:r>
            <a:r>
              <a:rPr lang="bn-BD" sz="285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 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ভর্তির আবেদন করা যায়-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None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মাধ্যমে।</a:t>
            </a:r>
          </a:p>
          <a:p>
            <a:pPr marL="503857" indent="-251929"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কল্যানে ঘরে 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বসেই অর্জন করা সম্ভব।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3857" indent="-251929" algn="just">
              <a:buNone/>
              <a:defRPr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দেশি-বিদেশী যে কোন ডিগ্রী।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sz="285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sz="285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609600" y="381000"/>
            <a:ext cx="11049000" cy="3674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GDE Admissions and Online Application Guide - Full Details : Current School  News">
            <a:extLst>
              <a:ext uri="{FF2B5EF4-FFF2-40B4-BE49-F238E27FC236}">
                <a16:creationId xmlns:a16="http://schemas.microsoft.com/office/drawing/2014/main" id="{E8F556E1-FF84-4D2C-9090-4E074600F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748460"/>
            <a:ext cx="7086600" cy="305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Online Courses, Colleges And Universities - Social Post English |  DailyHunt">
            <a:extLst>
              <a:ext uri="{FF2B5EF4-FFF2-40B4-BE49-F238E27FC236}">
                <a16:creationId xmlns:a16="http://schemas.microsoft.com/office/drawing/2014/main" id="{DCFF423B-20AF-4FC5-970C-0C03EDD1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3" y="2908340"/>
            <a:ext cx="4343400" cy="8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ost to Study Abroad: What's the cost of studying in popular foreign  countries?">
            <a:extLst>
              <a:ext uri="{FF2B5EF4-FFF2-40B4-BE49-F238E27FC236}">
                <a16:creationId xmlns:a16="http://schemas.microsoft.com/office/drawing/2014/main" id="{4A31D8CA-E0A1-41CF-801F-8ED1813E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286" y="3802889"/>
            <a:ext cx="7086600" cy="26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11945B-16CF-4356-9EED-EAE5A5242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E665AA6-70B9-44DD-81CC-5E21E4A3E562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85800" y="1905000"/>
            <a:ext cx="3657600" cy="4572000"/>
          </a:xfrm>
          <a:prstGeom prst="rect">
            <a:avLst/>
          </a:prstGeom>
        </p:spPr>
        <p:txBody>
          <a:bodyPr lIns="83974" tIns="41987" rIns="83974" bIns="41987"/>
          <a:lstStyle/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bn-BD" sz="25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সংক্রান্ত যে কোন তথ্য এখন সহজেই পাওয়া যায়-</a:t>
            </a:r>
            <a:endParaRPr lang="en-US" sz="257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bn-BD" sz="257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ঘরে বসে।</a:t>
            </a: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57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14911" indent="-314911" algn="just">
              <a:spcBef>
                <a:spcPct val="20000"/>
              </a:spcBef>
              <a:buFont typeface="Courier New" pitchFamily="49" charset="0"/>
              <a:buChar char="o"/>
            </a:pP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533399" y="381000"/>
            <a:ext cx="11135713" cy="2912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bn-BD" sz="2929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929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4" descr="Admission – School of Distance Education – Franchises Apply Online">
            <a:extLst>
              <a:ext uri="{FF2B5EF4-FFF2-40B4-BE49-F238E27FC236}">
                <a16:creationId xmlns:a16="http://schemas.microsoft.com/office/drawing/2014/main" id="{DB2AC4CD-2DEC-48DD-99D4-A817576A94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493" y="863878"/>
            <a:ext cx="8022027" cy="10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5C6DE4C-601C-4035-BC96-BEC448075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96618"/>
            <a:ext cx="7086601" cy="415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4E38FF-09CD-4774-8AA0-51D1EAC63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033FC8D-0092-44B4-A51B-AA024AFB57AB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2900" y="201776"/>
            <a:ext cx="11506200" cy="63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জাতীয় বিশ্ববিদ্যালয়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F6A5E2-7529-4CDE-B7C1-C4B9FCB80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38200"/>
            <a:ext cx="11506200" cy="5558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00F05-EFF9-4DDB-884E-B163D653D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42D9C0E3-F4B9-4BAD-B0A2-CE9F6A9A8DCF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9807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5A6A8D-3481-4E6A-8D55-CBD15FA72C64}"/>
              </a:ext>
            </a:extLst>
          </p:cNvPr>
          <p:cNvSpPr txBox="1"/>
          <p:nvPr/>
        </p:nvSpPr>
        <p:spPr>
          <a:xfrm>
            <a:off x="502466" y="439807"/>
            <a:ext cx="11215644" cy="595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3C183-CE1E-4F90-A328-5BAABC21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113538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0A902-C18F-445E-A1C5-83929D19B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35DD9AA4-4347-46C4-87AB-6C772F5923A4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113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EAA02B-A5EE-43EC-A6F5-DFA437D9E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80806"/>
            <a:ext cx="11506200" cy="5619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3F437F-4FC8-42F4-A1EA-3C94761C5D47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201776"/>
            <a:ext cx="11506200" cy="63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1058C-765E-40C8-9301-AD9B6FCF9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0CE14878-DD5C-4CB8-8AAF-D9E1026939DF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3752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03A4F2-17A1-4982-9479-291D438B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0804"/>
            <a:ext cx="11620499" cy="56599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39910-449D-4AE2-844E-67559E607768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201776"/>
            <a:ext cx="11506200" cy="63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83974" tIns="41987" rIns="83974" bIns="41987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অধিদপ্তর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65B60A-672E-4BCB-8F3C-D5A117684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448276E8-E71C-435E-BA8B-0BE9D70C8212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391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327F33-405C-445F-B887-132A33FD9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377"/>
            <a:ext cx="11353799" cy="518124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05000" y="4626429"/>
            <a:ext cx="8382000" cy="1078292"/>
          </a:xfrm>
          <a:prstGeom prst="flowChartAlternateProcess">
            <a:avLst/>
          </a:prstGeom>
          <a:noFill/>
          <a:ln w="28575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83974" tIns="41987" rIns="83974" bIns="41987" numCol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বাতায়ন ওয়েব সাইট থেকে কন্টেন্ট </a:t>
            </a:r>
            <a:endParaRPr lang="en-US" sz="2571" b="1" spc="3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 </a:t>
            </a:r>
            <a:r>
              <a:rPr lang="en-US" sz="2571" b="1" spc="3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spc="3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571" b="1" spc="3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571" b="1" spc="3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 descr="Purple mesh"/>
          <p:cNvSpPr>
            <a:spLocks noChangeArrowheads="1"/>
          </p:cNvSpPr>
          <p:nvPr/>
        </p:nvSpPr>
        <p:spPr bwMode="auto">
          <a:xfrm>
            <a:off x="391622" y="415523"/>
            <a:ext cx="11419378" cy="4110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CC87D-BF71-4D9C-B4B3-601662B35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37481830-17C2-43D0-9EF5-62A708C6B668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4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457200" y="454804"/>
            <a:ext cx="11277600" cy="5198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92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929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999957" y="5522895"/>
            <a:ext cx="8192085" cy="434333"/>
          </a:xfrm>
          <a:prstGeom prst="flowChartAlternateProcess">
            <a:avLst/>
          </a:prstGeom>
          <a:noFill/>
          <a:ln w="38100">
            <a:noFill/>
            <a:headEnd/>
            <a:tailEnd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>
            <a:spAutoFit/>
          </a:bodyPr>
          <a:lstStyle/>
          <a:p>
            <a:pPr>
              <a:defRPr/>
            </a:pPr>
            <a:r>
              <a:rPr lang="en-US" sz="2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থেকে যে কোন শিক্ষা মূলক ভিডি ও ডাউনলোড করা যায় । </a:t>
            </a:r>
            <a:endParaRPr lang="en-US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ABD59-1E93-4214-9AD5-830BA25E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49048"/>
            <a:ext cx="11201400" cy="4373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BA039-F3AD-428B-824D-722310BB2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61491B5-AE53-4051-9808-83761738FE07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278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reaking Down the Pros and Cons of Online Classes | Rasmussen College">
            <a:extLst>
              <a:ext uri="{FF2B5EF4-FFF2-40B4-BE49-F238E27FC236}">
                <a16:creationId xmlns:a16="http://schemas.microsoft.com/office/drawing/2014/main" id="{43CF54AC-A76E-4E60-80C3-666C5C34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215"/>
            <a:ext cx="11201400" cy="48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0FE53-8D6B-4B0A-AC6A-DC25D73395DF}"/>
              </a:ext>
            </a:extLst>
          </p:cNvPr>
          <p:cNvSpPr txBox="1"/>
          <p:nvPr/>
        </p:nvSpPr>
        <p:spPr>
          <a:xfrm>
            <a:off x="457200" y="466971"/>
            <a:ext cx="1120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14911" indent="-314911" algn="ctr">
              <a:spcBef>
                <a:spcPct val="20000"/>
              </a:spcBef>
              <a:buFont typeface="Courier New" pitchFamily="49" charset="0"/>
              <a:buChar char="o"/>
            </a:pP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নির্ভর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5C82A3-C85D-4CB1-B5A0-CC3D4C83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8A992B88-60F6-4CFB-97CC-9A234379396B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02028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9821" y="1158405"/>
            <a:ext cx="5617043" cy="350813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4" name="Rectangle 13"/>
          <p:cNvSpPr/>
          <p:nvPr/>
        </p:nvSpPr>
        <p:spPr>
          <a:xfrm>
            <a:off x="6256865" y="1122513"/>
            <a:ext cx="5334000" cy="350813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6" name="TextBox 15"/>
          <p:cNvSpPr txBox="1"/>
          <p:nvPr/>
        </p:nvSpPr>
        <p:spPr>
          <a:xfrm>
            <a:off x="626532" y="4785590"/>
            <a:ext cx="11260667" cy="9787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পড়াবেন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ছাত্রছাত্রী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440389"/>
            <a:ext cx="11430000" cy="56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880" b="1" dirty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B64945-AB7A-4839-B3F5-1C8698ADE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1776FD1-8CD7-4AC9-9E31-6F254A76CC22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38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9BE70-17D5-42FB-BFF9-C1D5496D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77001"/>
            <a:ext cx="9144000" cy="2792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6E6AA1-E1D8-4297-A227-D2C566592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58405"/>
            <a:ext cx="11430000" cy="51180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15BB7F-BD9D-455A-AA58-DC4709078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32CD6E95-9CCA-4E32-B64F-7887352D00A3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D93F328-0C27-45B0-BF55-941F0902DCC8}"/>
              </a:ext>
            </a:extLst>
          </p:cNvPr>
          <p:cNvSpPr/>
          <p:nvPr/>
        </p:nvSpPr>
        <p:spPr>
          <a:xfrm>
            <a:off x="381000" y="440389"/>
            <a:ext cx="11430000" cy="56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880" b="1" dirty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64520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027127"/>
            <a:ext cx="5389099" cy="3808695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4" name="Rectangle 13"/>
          <p:cNvSpPr/>
          <p:nvPr/>
        </p:nvSpPr>
        <p:spPr>
          <a:xfrm>
            <a:off x="6250746" y="1000911"/>
            <a:ext cx="5407854" cy="383491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sp>
        <p:nvSpPr>
          <p:cNvPr id="16" name="TextBox 15"/>
          <p:cNvSpPr txBox="1"/>
          <p:nvPr/>
        </p:nvSpPr>
        <p:spPr>
          <a:xfrm>
            <a:off x="381000" y="4990765"/>
            <a:ext cx="11430000" cy="9787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মেডিকেল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কলেজের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ছাত্রছাত্রীরা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80" b="1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8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282896"/>
            <a:ext cx="11430000" cy="5630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শিক্ষাক্ষেত্রে ইন্টারনেটের ব্যবহার</a:t>
            </a:r>
            <a:endParaRPr lang="en-US" sz="2880" b="1" dirty="0">
              <a:ln/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CEB82-7E63-419F-B77A-C492B4DCF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16476C5-07AD-44A7-9176-01549FF7D13D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39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285" y="5126981"/>
            <a:ext cx="11311073" cy="8802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টেলিস্কোপের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সৌরজগতের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গ্যালাক্সির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নক্ষত্রকে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6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5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285" y="438723"/>
            <a:ext cx="570871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টেলিস্কোপ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1" y="438723"/>
            <a:ext cx="560235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গ্যালাক্সি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429064"/>
            <a:ext cx="5413472" cy="3383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73" y="1301551"/>
            <a:ext cx="5522885" cy="3510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2095B9-D9D4-4A50-A7C1-F23862DE0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C43F893C-2EB8-41A4-AFE6-DC963676DE77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106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96235"/>
            <a:ext cx="114300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07048"/>
            <a:ext cx="11391899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১। বর্তমানে লেখাপড়ার ক্ষেত্রে অজানাকে জানা আরও সহজ করেছে কোনটির জন্য ? 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93690"/>
            <a:ext cx="114300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প্রযুক্তি ও ইন্টারনেট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3624604"/>
            <a:ext cx="11430000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২। ক্লাস রুমে না গিয়ে ক্লাস করাকে কি বলে ?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8" y="4155519"/>
            <a:ext cx="1143000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ভার্চুয়াল ক্লাস 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FD292-FACC-47D1-96BE-BE1CC451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D3D5EAF-3414-41A2-B833-71EAB184088A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3AD2628-3AA1-4B64-8470-881014FEE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5175"/>
            <a:ext cx="3581400" cy="1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37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AB1053E-74C4-4575-86B0-AC2CDC616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01644"/>
            <a:ext cx="11277600" cy="49544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5D4A68-809F-42DD-9862-475B1D4AB7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76600"/>
            <a:ext cx="3124200" cy="22077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C33903-AD91-40EB-AF39-15B9B07059F2}"/>
              </a:ext>
            </a:extLst>
          </p:cNvPr>
          <p:cNvSpPr txBox="1"/>
          <p:nvPr/>
        </p:nvSpPr>
        <p:spPr>
          <a:xfrm>
            <a:off x="457200" y="339111"/>
            <a:ext cx="11277600" cy="595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চিত্রটিতে আমরা কী দেখতে পাচ্ছি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B608CC-FE8A-46E1-B1F9-8006FDDED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7DE32D1-7226-44E6-9EFE-3C03BD7FC581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66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81000" y="424148"/>
            <a:ext cx="11430000" cy="417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767" tIns="36383" rIns="72767" bIns="36383" numCol="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214" dirty="0">
                <a:ln w="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14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163841"/>
            <a:ext cx="7010400" cy="314801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533400" y="4789858"/>
            <a:ext cx="11277600" cy="10542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767" tIns="36383" rIns="72767" bIns="36383" numCol="1">
            <a:prstTxWarp prst="textPlain">
              <a:avLst/>
            </a:prstTxWarp>
            <a:spAutoFit/>
          </a:bodyPr>
          <a:lstStyle/>
          <a:p>
            <a:pPr marL="530689" indent="-530689" algn="ctr">
              <a:buFont typeface="+mj-lt"/>
              <a:buAutoNum type="arabicPeriod"/>
            </a:pP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আমাদের শিক্ষা ব্যবস্থায় কী রকম পরিবর্তন</a:t>
            </a:r>
            <a:r>
              <a:rPr lang="en-US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5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এনেছে আলোচনা কর।</a:t>
            </a:r>
            <a:endParaRPr lang="en-US" sz="285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E08897-1817-4906-BE26-857C81E83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00575730-2860-4C04-BC27-47A13D239F0A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800ED3-9774-41DC-999B-7553C503D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77" y="1067346"/>
            <a:ext cx="11201400" cy="572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B71B24-2C7D-4376-9FC0-FDEA1C81D935}"/>
              </a:ext>
            </a:extLst>
          </p:cNvPr>
          <p:cNvSpPr txBox="1"/>
          <p:nvPr/>
        </p:nvSpPr>
        <p:spPr>
          <a:xfrm>
            <a:off x="4719735" y="261298"/>
            <a:ext cx="750513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E001D-5D24-402A-BF51-2CB0AEA1D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22C9E43C-1A51-4559-B633-F93A60B4289D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66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DE59B-9FB8-410F-B0A1-0324287CA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76368"/>
            <a:ext cx="11582400" cy="4639450"/>
          </a:xfrm>
          <a:prstGeom prst="rect">
            <a:avLst/>
          </a:prstGeom>
        </p:spPr>
      </p:pic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C246E3AA-FA44-45B7-8D5A-8DA126CA7827}"/>
              </a:ext>
            </a:extLst>
          </p:cNvPr>
          <p:cNvSpPr/>
          <p:nvPr/>
        </p:nvSpPr>
        <p:spPr>
          <a:xfrm>
            <a:off x="680066" y="271605"/>
            <a:ext cx="10831866" cy="669011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17564" tIns="58782" rIns="117564" bIns="58782" numCol="1" rtlCol="0" anchor="ctr">
            <a:prstTxWarp prst="textPlain">
              <a:avLst>
                <a:gd name="adj" fmla="val 50695"/>
              </a:avLst>
            </a:prstTxWarp>
          </a:bodyPr>
          <a:lstStyle/>
          <a:p>
            <a:pPr algn="ctr"/>
            <a:r>
              <a:rPr lang="en-US" sz="4600" b="1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600" b="1" dirty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b="1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ক্ষায়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ইন্টারনেট</a:t>
            </a:r>
            <a:endParaRPr lang="en-US" sz="6600" b="1" dirty="0">
              <a:ln w="10160">
                <a:solidFill>
                  <a:srgbClr val="FFC0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0AC6B1-8E26-49D1-9956-8406217220E8}"/>
              </a:ext>
            </a:extLst>
          </p:cNvPr>
          <p:cNvSpPr/>
          <p:nvPr/>
        </p:nvSpPr>
        <p:spPr>
          <a:xfrm>
            <a:off x="914400" y="2743200"/>
            <a:ext cx="4332748" cy="3048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0049A-E9C8-4F98-8B5B-0B5C6DABC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A5E91DE-F772-424F-90FA-08EA401317B3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167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9BE70-17D5-42FB-BFF9-C1D5496D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68656-278B-452C-AC38-54F76202A736}"/>
              </a:ext>
            </a:extLst>
          </p:cNvPr>
          <p:cNvSpPr txBox="1"/>
          <p:nvPr/>
        </p:nvSpPr>
        <p:spPr>
          <a:xfrm>
            <a:off x="4951827" y="377768"/>
            <a:ext cx="2991432" cy="4845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8A94BE-120D-4D47-8F38-A350D0484162}"/>
              </a:ext>
            </a:extLst>
          </p:cNvPr>
          <p:cNvSpPr txBox="1"/>
          <p:nvPr/>
        </p:nvSpPr>
        <p:spPr>
          <a:xfrm>
            <a:off x="1752600" y="954535"/>
            <a:ext cx="8686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0B654B-0240-4F1B-875F-E78AAD95DFC3}"/>
              </a:ext>
            </a:extLst>
          </p:cNvPr>
          <p:cNvSpPr txBox="1"/>
          <p:nvPr/>
        </p:nvSpPr>
        <p:spPr>
          <a:xfrm>
            <a:off x="1999376" y="3829183"/>
            <a:ext cx="573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82D62-D91E-4175-ABA4-615DB12DE45E}"/>
              </a:ext>
            </a:extLst>
          </p:cNvPr>
          <p:cNvSpPr txBox="1"/>
          <p:nvPr/>
        </p:nvSpPr>
        <p:spPr>
          <a:xfrm>
            <a:off x="1981200" y="5167949"/>
            <a:ext cx="911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1300" indent="-661300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শিক্ষাক্ষেত্রে ইন্টারনেটের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56210-42C3-498C-85F8-A5F7C4C534B7}"/>
              </a:ext>
            </a:extLst>
          </p:cNvPr>
          <p:cNvSpPr txBox="1"/>
          <p:nvPr/>
        </p:nvSpPr>
        <p:spPr>
          <a:xfrm>
            <a:off x="1999376" y="4495398"/>
            <a:ext cx="9556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কীভাবে ইন্টারনেট ব্যবহার করা যায় তা বলতে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 descr="Online Education – twizzlerexpressway.com">
            <a:extLst>
              <a:ext uri="{FF2B5EF4-FFF2-40B4-BE49-F238E27FC236}">
                <a16:creationId xmlns:a16="http://schemas.microsoft.com/office/drawing/2014/main" id="{8FA40D80-7E7B-4AA5-B9B0-577FB1FF3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8821"/>
            <a:ext cx="6319458" cy="193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F675D211-9FB4-4F7A-8966-58AA6E345432}"/>
              </a:ext>
            </a:extLst>
          </p:cNvPr>
          <p:cNvSpPr/>
          <p:nvPr/>
        </p:nvSpPr>
        <p:spPr>
          <a:xfrm>
            <a:off x="152400" y="81130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0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F9BE70-17D5-42FB-BFF9-C1D5496D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77001"/>
            <a:ext cx="9144000" cy="279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888DB-8098-4285-898D-5D7B7E43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22" y="4907200"/>
            <a:ext cx="11154756" cy="90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পৃথিবীজুড়ে বিস্তৃত নেটওয়ার্কের সমন্বয়ে গঠিত একটি বৃহৎ নেটওয়ার্ক ব্যবস্থপনার নাম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0DE4EC9-8494-4E7E-8C30-82C38740CFFB}"/>
              </a:ext>
            </a:extLst>
          </p:cNvPr>
          <p:cNvSpPr/>
          <p:nvPr/>
        </p:nvSpPr>
        <p:spPr>
          <a:xfrm>
            <a:off x="293062" y="313105"/>
            <a:ext cx="11415378" cy="677004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8EF7741-F56F-4163-BE3A-C7C4D8E37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48454"/>
            <a:ext cx="5149950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6C9EC-0F34-43E4-9A7F-69EA1D764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69" y="1201346"/>
            <a:ext cx="4742576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39726-1637-4CB5-9CB6-2657F1291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E1FFC286-1B76-4D5B-9DF6-F8B76B4A4C0E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92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52D9EF-D958-4E46-B66B-9E7DD084C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8861"/>
            <a:ext cx="11201400" cy="5095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9320F3-A712-46FB-A614-0CCF1319E05B}"/>
              </a:ext>
            </a:extLst>
          </p:cNvPr>
          <p:cNvSpPr txBox="1"/>
          <p:nvPr/>
        </p:nvSpPr>
        <p:spPr>
          <a:xfrm>
            <a:off x="1666012" y="304800"/>
            <a:ext cx="8544788" cy="38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8E7548-AC45-456B-89DA-72B2EB5A8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80CD809A-3DAA-498D-941D-65530172F23B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5525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79C97F-C952-4AB3-B54D-E57A871D38B6}"/>
              </a:ext>
            </a:extLst>
          </p:cNvPr>
          <p:cNvSpPr txBox="1"/>
          <p:nvPr/>
        </p:nvSpPr>
        <p:spPr>
          <a:xfrm>
            <a:off x="536325" y="489912"/>
            <a:ext cx="11046197" cy="48759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BE9F86-B82D-4710-B01B-B31039499948}"/>
              </a:ext>
            </a:extLst>
          </p:cNvPr>
          <p:cNvSpPr txBox="1">
            <a:spLocks noChangeArrowheads="1"/>
          </p:cNvSpPr>
          <p:nvPr/>
        </p:nvSpPr>
        <p:spPr>
          <a:xfrm>
            <a:off x="342900" y="1069131"/>
            <a:ext cx="11506200" cy="5415147"/>
          </a:xfrm>
          <a:prstGeom prst="rect">
            <a:avLst/>
          </a:prstGeom>
        </p:spPr>
        <p:txBody>
          <a:bodyPr vert="horz" lIns="117564" tIns="58782" rIns="117564" bIns="58782" numCol="1" rtlCol="0">
            <a:prstTxWarp prst="textPlain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ব্যবহার করে শিক্ষা সংক্রান্ত তথ্য অনুসন্ধানের জন্য প্রয়োজন-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যুক্ত কম্পিউটার।</a:t>
            </a:r>
          </a:p>
          <a:p>
            <a:pPr marL="705386" indent="-352693"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2693" indent="0" algn="just">
              <a:buNone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কিংবা ব্যবহার করা যেতে পারে-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যুক্ত মোবাইলফোন।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FE4CC4-3EFC-41A6-9871-48D928DFF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3368977"/>
            <a:ext cx="970781" cy="81545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F7B2D78-3677-4691-BE5A-0F9A2E08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274" y="2023765"/>
            <a:ext cx="3817139" cy="175294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DB3E31-2A88-46C5-A4F5-E2CC65314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27" y="4219902"/>
            <a:ext cx="1752940" cy="1752940"/>
          </a:xfrm>
          <a:prstGeom prst="rect">
            <a:avLst/>
          </a:prstGeom>
        </p:spPr>
      </p:pic>
      <p:pic>
        <p:nvPicPr>
          <p:cNvPr id="13" name="Picture 12" descr="animated_globe1.gif">
            <a:extLst>
              <a:ext uri="{FF2B5EF4-FFF2-40B4-BE49-F238E27FC236}">
                <a16:creationId xmlns:a16="http://schemas.microsoft.com/office/drawing/2014/main" id="{273DF138-068C-46C0-9981-20DCC43C9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8371" y="4605983"/>
            <a:ext cx="1448681" cy="1079292"/>
          </a:xfrm>
          <a:prstGeom prst="rect">
            <a:avLst/>
          </a:prstGeom>
        </p:spPr>
      </p:pic>
      <p:pic>
        <p:nvPicPr>
          <p:cNvPr id="14" name="Picture 13" descr="animated_globe1.gif">
            <a:extLst>
              <a:ext uri="{FF2B5EF4-FFF2-40B4-BE49-F238E27FC236}">
                <a16:creationId xmlns:a16="http://schemas.microsoft.com/office/drawing/2014/main" id="{ECAA9EEE-4E11-4887-A48B-2F6DF3871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4727" y="2023764"/>
            <a:ext cx="1134813" cy="8436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3C604A-F3E8-4E31-8FA8-C6591AC9C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FAED38A0-99D4-4467-9E71-BE742852CDBE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4269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66D955-7975-40E5-A593-193D8C4CD721}"/>
              </a:ext>
            </a:extLst>
          </p:cNvPr>
          <p:cNvSpPr txBox="1"/>
          <p:nvPr/>
        </p:nvSpPr>
        <p:spPr>
          <a:xfrm>
            <a:off x="381000" y="301735"/>
            <a:ext cx="11430000" cy="6727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numCol="1" rtlCol="0">
            <a:prstTxWarp prst="textPlain">
              <a:avLst/>
            </a:prstTxWarp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bn-BD" sz="36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467CA9-2B29-43F5-8606-FAE2FA09B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97">
            <a:off x="8583928" y="1647698"/>
            <a:ext cx="3310575" cy="1954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61AC36-A77C-4581-9E16-FDB06DC9A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669878"/>
            <a:ext cx="2312252" cy="1954409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C33B379B-2809-486B-838B-E9205705437E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2257647"/>
            <a:ext cx="4655111" cy="2565261"/>
          </a:xfrm>
          <a:prstGeom prst="rect">
            <a:avLst/>
          </a:prstGeom>
        </p:spPr>
        <p:txBody>
          <a:bodyPr vert="horz" lIns="117564" tIns="58782" rIns="117564" bIns="58782" numCol="1" rtlCol="0">
            <a:prstTxWarp prst="textPlain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ওয়েব ব্রাউজার হিসেবে প্রয়োজন-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ওয়েব ব্রাউজার সফট্‌ওয়্যার</a:t>
            </a:r>
          </a:p>
          <a:p>
            <a:pPr marL="705386" indent="-352693"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52693" indent="0" algn="just">
              <a:buNone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এছাড়াও প্রয়োজন হতে পারে-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05386" indent="-352693" algn="just">
              <a:buNone/>
              <a:defRPr/>
            </a:pP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সার্চ ইঞ্জিন</a:t>
            </a: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bn-BD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Font typeface="Courier New" panose="02070309020205020404" pitchFamily="49" charset="0"/>
              <a:buChar char="o"/>
              <a:defRPr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nimated_globe1.gif">
            <a:extLst>
              <a:ext uri="{FF2B5EF4-FFF2-40B4-BE49-F238E27FC236}">
                <a16:creationId xmlns:a16="http://schemas.microsoft.com/office/drawing/2014/main" id="{668E91B0-B1AB-4F79-BF64-26C77D567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9023" y="3755344"/>
            <a:ext cx="536880" cy="8563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19F788-EF57-455A-AE98-2608070B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31" y="6477001"/>
            <a:ext cx="12243662" cy="27926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6D168DB-E23E-4AD7-9FCC-F4FAE66DCD04}"/>
              </a:ext>
            </a:extLst>
          </p:cNvPr>
          <p:cNvSpPr/>
          <p:nvPr/>
        </p:nvSpPr>
        <p:spPr>
          <a:xfrm>
            <a:off x="76200" y="101739"/>
            <a:ext cx="12039600" cy="6220320"/>
          </a:xfrm>
          <a:prstGeom prst="frame">
            <a:avLst>
              <a:gd name="adj1" fmla="val 2886"/>
            </a:avLst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86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437</Words>
  <Application>Microsoft Office PowerPoint</Application>
  <PresentationFormat>Widescreen</PresentationFormat>
  <Paragraphs>89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Farzana Begum</dc:creator>
  <cp:lastModifiedBy>Farzana Begum</cp:lastModifiedBy>
  <cp:revision>193</cp:revision>
  <dcterms:created xsi:type="dcterms:W3CDTF">2006-08-16T00:00:00Z</dcterms:created>
  <dcterms:modified xsi:type="dcterms:W3CDTF">2020-09-04T04:00:09Z</dcterms:modified>
</cp:coreProperties>
</file>