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04" r:id="rId2"/>
    <p:sldId id="505" r:id="rId3"/>
    <p:sldId id="523" r:id="rId4"/>
    <p:sldId id="524" r:id="rId5"/>
    <p:sldId id="525" r:id="rId6"/>
    <p:sldId id="310" r:id="rId7"/>
    <p:sldId id="307" r:id="rId8"/>
    <p:sldId id="528" r:id="rId9"/>
    <p:sldId id="529" r:id="rId10"/>
    <p:sldId id="535" r:id="rId11"/>
    <p:sldId id="530" r:id="rId12"/>
    <p:sldId id="257" r:id="rId13"/>
    <p:sldId id="532" r:id="rId14"/>
    <p:sldId id="533" r:id="rId15"/>
    <p:sldId id="534" r:id="rId16"/>
    <p:sldId id="543" r:id="rId17"/>
    <p:sldId id="536" r:id="rId18"/>
    <p:sldId id="537" r:id="rId19"/>
    <p:sldId id="538" r:id="rId20"/>
    <p:sldId id="325" r:id="rId21"/>
    <p:sldId id="539" r:id="rId22"/>
    <p:sldId id="527" r:id="rId23"/>
    <p:sldId id="5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F9433-52F7-4018-95D9-38A7A9DBAF91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657C-9099-4B46-BA71-DC53FF49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C95F-8318-4A03-BD38-2E8585F01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FA249-C083-4825-A08D-9F9B96366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5D8B7-0E51-47FD-BC56-CBA96978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B844-4FD0-4981-853D-5B5BAD2A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DA5C-0AB7-4C0F-BE58-1713DE59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E626-CEBC-4027-BFBF-C17AF1DD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EA16-A8FE-4C86-8F4D-887FE2E63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A865-300B-4016-B931-C1737E03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EE02-2489-4AD5-B50F-77F4CCE2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E72FB-F947-4175-A67F-5EE71CB3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1729C-7B07-4286-A54D-85FC0E286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76F88-2ACE-424D-9F91-CB3FEF9AE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FF90D-416F-4A27-A576-8D83A16F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B522A-2F08-4551-A6B2-94467C71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B9F0-DEC5-4148-9493-A8F6746A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1BDA-5BBA-40D8-873A-1F1B914F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16A6-DDF0-43FD-9F5D-070B9655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5E7D-8063-4E15-8856-D08709B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299E5-4758-424A-B135-7C098616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04A49-6BB9-4A20-8563-D2D77645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E9E72-9464-4E2C-AED1-16519E11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0C9CD-2EEF-4795-B2AD-F2222E070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CE5EB-9D51-49DB-85D6-161AEBC3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29A6-E290-49EE-8D4A-DB22896F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9D6D-56FD-4D53-BEEB-3CB4EA40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A384-D0A6-4B03-9839-308EA4C5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48F0-1743-4C39-83D7-75EEFA360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4FC95-B653-4A6C-B2A5-998C3E360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0849A-97A1-49D8-A717-C2E17624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60F4A-8751-43FA-A542-528C027B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2D1ED-33F5-4FB5-AC3D-6DF67447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A9C3-01A1-4DC9-93E9-5DE5AA75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CE6C5-EE35-4E57-9306-46D233AF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C3ED1-EDB5-4366-8BD2-47A6BB14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9259C-5EE5-41B3-BDFC-424645A66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3AB00-BCE1-4C22-B814-4F007CB33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9892E-3F14-400A-BF31-3CD3A840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D4172-3B8F-4593-BB7F-E8F0E575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A1455-A800-409B-B0C6-83BFA250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1DFB-CB29-4BF3-8A23-FA470264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0636E-48C6-4577-9D66-D6A2BFF8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6DF45-4B83-429B-9BE5-085E4321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80E24-AA20-4341-A16E-3408DE12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012D5-6422-416D-B5BC-C9324811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3F431-B721-48F6-9659-1E560A96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860C4-E332-449B-B1BD-2E4F56C1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3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B9FC-DC76-40AA-8D99-B8FF5F00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BFA29-15BE-4D90-B88D-5EA48224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B40CD-115A-413B-9A73-382FBD5E3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2DF60-8EF1-47E1-9F43-178D796F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45B48-E43E-4B1D-B39F-00E79FA4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7D5B5-43CF-42BF-8D44-607CA08D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6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1628-EE49-4D1C-9D90-5B87EC97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3D5C30-ED2B-4C3A-AE7A-E3D4B9B5C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05E06-B67E-4A7C-9A6D-160A21FF9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4CC3B-EB05-4262-AB03-A565A12C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BA106-E875-4999-B66D-6AAE75A1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D6D10-1702-4D83-83C2-5ED21B9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97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70036-51D5-44C4-A4D4-31391E5D4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037B9-178E-4EC9-97B5-6D892B3933E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E2A7-A8E9-4995-BF5B-B1C16AB4B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2581-4ABB-4EBD-AC8C-4727A65B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F408-FF33-4B24-BA33-1879D3ECFAA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B36EF5-4E77-4881-8789-59C0861271E4}"/>
              </a:ext>
            </a:extLst>
          </p:cNvPr>
          <p:cNvGrpSpPr/>
          <p:nvPr userDrawn="1"/>
        </p:nvGrpSpPr>
        <p:grpSpPr>
          <a:xfrm>
            <a:off x="0" y="0"/>
            <a:ext cx="12192000" cy="7079673"/>
            <a:chOff x="0" y="0"/>
            <a:chExt cx="12192000" cy="7079673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B32F66F5-EAC8-4FBA-B7E7-8984FAAA105F}"/>
                </a:ext>
              </a:extLst>
            </p:cNvPr>
            <p:cNvSpPr/>
            <p:nvPr/>
          </p:nvSpPr>
          <p:spPr>
            <a:xfrm>
              <a:off x="0" y="0"/>
              <a:ext cx="12192000" cy="7079673"/>
            </a:xfrm>
            <a:prstGeom prst="frame">
              <a:avLst>
                <a:gd name="adj1" fmla="val 1541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148EE95-F7FF-4172-85CB-A2858F4AB857}"/>
                </a:ext>
              </a:extLst>
            </p:cNvPr>
            <p:cNvSpPr/>
            <p:nvPr/>
          </p:nvSpPr>
          <p:spPr>
            <a:xfrm>
              <a:off x="124690" y="138545"/>
              <a:ext cx="11942620" cy="6844146"/>
            </a:xfrm>
            <a:prstGeom prst="frame">
              <a:avLst>
                <a:gd name="adj1" fmla="val 237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83F3E3F-9F01-40B4-A3A7-2CE0982A86F8}"/>
                </a:ext>
              </a:extLst>
            </p:cNvPr>
            <p:cNvSpPr/>
            <p:nvPr/>
          </p:nvSpPr>
          <p:spPr>
            <a:xfrm>
              <a:off x="235529" y="290945"/>
              <a:ext cx="11637816" cy="6567055"/>
            </a:xfrm>
            <a:prstGeom prst="frame">
              <a:avLst>
                <a:gd name="adj1" fmla="val 2584"/>
              </a:avLst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7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microsoft.com/office/2007/relationships/hdphoto" Target="../media/hdphoto4.wdp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microsoft.com/office/2007/relationships/hdphoto" Target="../media/hdphoto12.wdp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847314-CDDE-4DFE-9D03-D3EDBE665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6" y="550804"/>
            <a:ext cx="11143282" cy="6035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69DE68-8E98-46FC-B1AA-4394FABD5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7" y="2845931"/>
            <a:ext cx="4031901" cy="3604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3523" y="136525"/>
            <a:ext cx="6907077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 err="1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1430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582E799-357B-45A1-8F90-552BD7EBAD4D}"/>
              </a:ext>
            </a:extLst>
          </p:cNvPr>
          <p:cNvGrpSpPr/>
          <p:nvPr/>
        </p:nvGrpSpPr>
        <p:grpSpPr>
          <a:xfrm>
            <a:off x="1323109" y="997527"/>
            <a:ext cx="9545782" cy="5084619"/>
            <a:chOff x="521006" y="610951"/>
            <a:chExt cx="10921593" cy="59149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FD3A8C4-8AA8-49E4-8C42-1444C28B8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rcRect b="13542"/>
            <a:stretch/>
          </p:blipFill>
          <p:spPr>
            <a:xfrm>
              <a:off x="621475" y="1957768"/>
              <a:ext cx="1926503" cy="799287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24B947-EB49-4F19-9A09-2EECB5732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12884" b="19827"/>
            <a:stretch/>
          </p:blipFill>
          <p:spPr>
            <a:xfrm>
              <a:off x="621476" y="3871848"/>
              <a:ext cx="1926503" cy="61737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ABE256-CD51-4207-867B-472929E6D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t="20222" b="18157"/>
            <a:stretch/>
          </p:blipFill>
          <p:spPr>
            <a:xfrm>
              <a:off x="597664" y="5567883"/>
              <a:ext cx="1926503" cy="617377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1D1F34-A1F4-4599-8B9D-057740C61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13831"/>
            <a:stretch/>
          </p:blipFill>
          <p:spPr>
            <a:xfrm>
              <a:off x="6895011" y="1838453"/>
              <a:ext cx="1926503" cy="7992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E15888-66B8-4AEA-BDC6-FDDB09E59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t="11082" b="29316"/>
            <a:stretch/>
          </p:blipFill>
          <p:spPr>
            <a:xfrm>
              <a:off x="6895011" y="3565606"/>
              <a:ext cx="2082209" cy="6829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FC3DB7-D340-4923-8A8D-AF8716A6E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12054" b="24792"/>
            <a:stretch/>
          </p:blipFill>
          <p:spPr>
            <a:xfrm>
              <a:off x="7037532" y="5292759"/>
              <a:ext cx="2143125" cy="60927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6ACF6C-482F-43A1-8AE0-6B702CEC3EA9}"/>
                </a:ext>
              </a:extLst>
            </p:cNvPr>
            <p:cNvSpPr/>
            <p:nvPr/>
          </p:nvSpPr>
          <p:spPr>
            <a:xfrm>
              <a:off x="521006" y="610951"/>
              <a:ext cx="7625467" cy="9825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সাহিত্যের যে সমস্ত শাখায় উজ্জ্বল দৃষ্টান্তের স্বাক্ষর রাখেন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--</a:t>
              </a:r>
            </a:p>
          </p:txBody>
        </p:sp>
        <p:pic>
          <p:nvPicPr>
            <p:cNvPr id="2050" name="Picture 2" descr="Image result for নজরুলের গান">
              <a:extLst>
                <a:ext uri="{FF2B5EF4-FFF2-40B4-BE49-F238E27FC236}">
                  <a16:creationId xmlns:a16="http://schemas.microsoft.com/office/drawing/2014/main" id="{049946A4-AD6C-45E4-8B1F-3C14865DA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86" y="3429000"/>
              <a:ext cx="1675895" cy="15166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নজরুলের গান">
              <a:extLst>
                <a:ext uri="{FF2B5EF4-FFF2-40B4-BE49-F238E27FC236}">
                  <a16:creationId xmlns:a16="http://schemas.microsoft.com/office/drawing/2014/main" id="{EA863D10-2899-4886-BC08-307078D9A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657" y="1593546"/>
              <a:ext cx="2143125" cy="14215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নজরুলের গান">
              <a:extLst>
                <a:ext uri="{FF2B5EF4-FFF2-40B4-BE49-F238E27FC236}">
                  <a16:creationId xmlns:a16="http://schemas.microsoft.com/office/drawing/2014/main" id="{7CBE95C0-5DD9-4121-8401-2D9255163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86" y="1825503"/>
              <a:ext cx="1719831" cy="13078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নজরুলের উপন্যাস">
              <a:extLst>
                <a:ext uri="{FF2B5EF4-FFF2-40B4-BE49-F238E27FC236}">
                  <a16:creationId xmlns:a16="http://schemas.microsoft.com/office/drawing/2014/main" id="{740C338B-43E6-4361-9D49-B79C0077B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689" y="5278128"/>
              <a:ext cx="1789627" cy="12478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নজরুলের প্রবন্ধ">
              <a:extLst>
                <a:ext uri="{FF2B5EF4-FFF2-40B4-BE49-F238E27FC236}">
                  <a16:creationId xmlns:a16="http://schemas.microsoft.com/office/drawing/2014/main" id="{23D4A83E-DC7A-432D-A83E-4098DFA4C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4494" y="3404747"/>
              <a:ext cx="2009288" cy="14215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নজরুলের প্রবন্ধ">
              <a:extLst>
                <a:ext uri="{FF2B5EF4-FFF2-40B4-BE49-F238E27FC236}">
                  <a16:creationId xmlns:a16="http://schemas.microsoft.com/office/drawing/2014/main" id="{6C6F2FE6-6A1D-4539-A888-90352E8FA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3311" y="5027668"/>
              <a:ext cx="2009288" cy="14215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6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983B727-626C-4342-9A02-31B1CCE17BAB}"/>
              </a:ext>
            </a:extLst>
          </p:cNvPr>
          <p:cNvGrpSpPr/>
          <p:nvPr/>
        </p:nvGrpSpPr>
        <p:grpSpPr>
          <a:xfrm>
            <a:off x="835575" y="921327"/>
            <a:ext cx="10303479" cy="5015345"/>
            <a:chOff x="627757" y="467292"/>
            <a:chExt cx="10777163" cy="60572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2C4CA6B-F5A4-49E9-90AA-5157548E1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763" y="1524263"/>
              <a:ext cx="2486046" cy="12580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75E96-C711-4081-A029-E0AFC2857645}"/>
                </a:ext>
              </a:extLst>
            </p:cNvPr>
            <p:cNvSpPr txBox="1"/>
            <p:nvPr/>
          </p:nvSpPr>
          <p:spPr>
            <a:xfrm>
              <a:off x="627757" y="1951365"/>
              <a:ext cx="2106743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b="1" dirty="0"/>
                <a:t>  </a:t>
              </a:r>
              <a:r>
                <a:rPr lang="bn-BD" sz="4800" b="1" dirty="0"/>
                <a:t>সাম্য</a:t>
              </a:r>
              <a:endParaRPr lang="en-US" sz="48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E3B71E-46FF-42CA-BBEF-F8FDB50A59D5}"/>
                </a:ext>
              </a:extLst>
            </p:cNvPr>
            <p:cNvSpPr txBox="1"/>
            <p:nvPr/>
          </p:nvSpPr>
          <p:spPr>
            <a:xfrm>
              <a:off x="7619073" y="1547274"/>
              <a:ext cx="3785847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/>
                <a:t>সমতা, সকলের জন্যে সম অধিকার</a:t>
              </a:r>
              <a:endParaRPr lang="en-US" sz="36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AFA3A9-E9DE-486D-B594-AA769AB137A3}"/>
                </a:ext>
              </a:extLst>
            </p:cNvPr>
            <p:cNvSpPr txBox="1"/>
            <p:nvPr/>
          </p:nvSpPr>
          <p:spPr>
            <a:xfrm>
              <a:off x="1704582" y="467292"/>
              <a:ext cx="2106743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/>
                <a:t>  </a:t>
              </a:r>
              <a:r>
                <a:rPr lang="bn-BD" sz="4400" dirty="0"/>
                <a:t>শব্দার্থ</a:t>
              </a:r>
              <a:endParaRPr lang="en-US" sz="4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8F640A-1937-47CA-AD6D-745C7D8080EB}"/>
                </a:ext>
              </a:extLst>
            </p:cNvPr>
            <p:cNvSpPr txBox="1"/>
            <p:nvPr/>
          </p:nvSpPr>
          <p:spPr>
            <a:xfrm>
              <a:off x="627757" y="3478332"/>
              <a:ext cx="2418189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/>
                <a:t>  </a:t>
              </a:r>
              <a:r>
                <a:rPr lang="bn-BD" sz="4000" b="1" dirty="0"/>
                <a:t>মহীয়ান</a:t>
              </a:r>
              <a:endParaRPr lang="en-US" sz="48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D46C61-5B4F-497A-BB78-77A96BA0B110}"/>
                </a:ext>
              </a:extLst>
            </p:cNvPr>
            <p:cNvSpPr txBox="1"/>
            <p:nvPr/>
          </p:nvSpPr>
          <p:spPr>
            <a:xfrm>
              <a:off x="8510719" y="3725677"/>
              <a:ext cx="2418189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b="1" dirty="0"/>
                <a:t>   </a:t>
              </a:r>
              <a:r>
                <a:rPr lang="bn-BD" sz="4400" b="1" dirty="0"/>
                <a:t>সুমহান</a:t>
              </a:r>
              <a:endParaRPr lang="en-US" sz="4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6D9F-DA35-4EE8-8BB8-824F96ADE7A0}"/>
                </a:ext>
              </a:extLst>
            </p:cNvPr>
            <p:cNvSpPr txBox="1"/>
            <p:nvPr/>
          </p:nvSpPr>
          <p:spPr>
            <a:xfrm>
              <a:off x="651210" y="5541537"/>
              <a:ext cx="2059835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b="1" dirty="0"/>
                <a:t>   </a:t>
              </a:r>
              <a:r>
                <a:rPr lang="bn-BD" sz="4000" b="1" dirty="0"/>
                <a:t>ডঙ্কা</a:t>
              </a:r>
              <a:endParaRPr lang="en-US" sz="40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173B43-868C-4C3D-AB9B-C10DEB6EE432}"/>
                </a:ext>
              </a:extLst>
            </p:cNvPr>
            <p:cNvSpPr txBox="1"/>
            <p:nvPr/>
          </p:nvSpPr>
          <p:spPr>
            <a:xfrm>
              <a:off x="8302901" y="5541537"/>
              <a:ext cx="2059835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b="1" dirty="0"/>
                <a:t>জয়ঢাক</a:t>
              </a:r>
              <a:endParaRPr lang="en-US" sz="4000" b="1" dirty="0"/>
            </a:p>
          </p:txBody>
        </p:sp>
        <p:pic>
          <p:nvPicPr>
            <p:cNvPr id="1026" name="Picture 2" descr="Image result for ডঙ্কা">
              <a:extLst>
                <a:ext uri="{FF2B5EF4-FFF2-40B4-BE49-F238E27FC236}">
                  <a16:creationId xmlns:a16="http://schemas.microsoft.com/office/drawing/2014/main" id="{03337D0E-9D66-4D49-BDDB-A334D3F74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503" y="5266429"/>
              <a:ext cx="2695351" cy="12580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mother teresa1.jpg">
              <a:extLst>
                <a:ext uri="{FF2B5EF4-FFF2-40B4-BE49-F238E27FC236}">
                  <a16:creationId xmlns:a16="http://schemas.microsoft.com/office/drawing/2014/main" id="{9B760A60-8AB0-4488-9A0A-576609E8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3763" y="3280488"/>
              <a:ext cx="2815655" cy="14878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7684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DCCEDE-1F35-4FE2-A190-8AA6E8B7F826}"/>
              </a:ext>
            </a:extLst>
          </p:cNvPr>
          <p:cNvGrpSpPr/>
          <p:nvPr/>
        </p:nvGrpSpPr>
        <p:grpSpPr>
          <a:xfrm>
            <a:off x="0" y="0"/>
            <a:ext cx="12192000" cy="7079673"/>
            <a:chOff x="0" y="0"/>
            <a:chExt cx="12192000" cy="7079673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5675560D-E054-4015-B034-3278197B830D}"/>
                </a:ext>
              </a:extLst>
            </p:cNvPr>
            <p:cNvSpPr/>
            <p:nvPr/>
          </p:nvSpPr>
          <p:spPr>
            <a:xfrm>
              <a:off x="0" y="0"/>
              <a:ext cx="12192000" cy="7079673"/>
            </a:xfrm>
            <a:prstGeom prst="frame">
              <a:avLst>
                <a:gd name="adj1" fmla="val 1541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065CE61-49F7-4F0B-BE1D-E335532E31DD}"/>
                </a:ext>
              </a:extLst>
            </p:cNvPr>
            <p:cNvSpPr/>
            <p:nvPr/>
          </p:nvSpPr>
          <p:spPr>
            <a:xfrm>
              <a:off x="124690" y="138545"/>
              <a:ext cx="11942620" cy="6844146"/>
            </a:xfrm>
            <a:prstGeom prst="frame">
              <a:avLst>
                <a:gd name="adj1" fmla="val 237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03835DB0-5A97-4721-B309-05B8C7BE757F}"/>
                </a:ext>
              </a:extLst>
            </p:cNvPr>
            <p:cNvSpPr/>
            <p:nvPr/>
          </p:nvSpPr>
          <p:spPr>
            <a:xfrm>
              <a:off x="235529" y="290945"/>
              <a:ext cx="11637816" cy="6567055"/>
            </a:xfrm>
            <a:prstGeom prst="frame">
              <a:avLst>
                <a:gd name="adj1" fmla="val 2584"/>
              </a:avLst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C83AEAB-A876-4A7F-938A-C50F68E218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3" y="904889"/>
            <a:ext cx="3417011" cy="5339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67691-F993-4B12-9761-5B4CF8E8E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contrast="40000"/>
          </a:blip>
          <a:srcRect l="7491" t="20321" r="5227"/>
          <a:stretch/>
        </p:blipFill>
        <p:spPr>
          <a:xfrm>
            <a:off x="7541768" y="781346"/>
            <a:ext cx="4114583" cy="58050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C924F4-8096-4E51-BA0A-486E2B90D1A4}"/>
              </a:ext>
            </a:extLst>
          </p:cNvPr>
          <p:cNvSpPr txBox="1"/>
          <p:nvPr/>
        </p:nvSpPr>
        <p:spPr>
          <a:xfrm>
            <a:off x="4447441" y="483125"/>
            <a:ext cx="2996998" cy="15388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329DA9-C975-463F-9E4D-841AF57B7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68941" y="3226438"/>
            <a:ext cx="2313708" cy="24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90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7BA6FB-B902-4C32-B921-E6821DD56637}"/>
              </a:ext>
            </a:extLst>
          </p:cNvPr>
          <p:cNvGrpSpPr/>
          <p:nvPr/>
        </p:nvGrpSpPr>
        <p:grpSpPr>
          <a:xfrm>
            <a:off x="1745671" y="655864"/>
            <a:ext cx="8954425" cy="5546272"/>
            <a:chOff x="637309" y="522019"/>
            <a:chExt cx="10298316" cy="5908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327BD1-FDE9-4A09-BFD2-68C67C7B31EE}"/>
                </a:ext>
              </a:extLst>
            </p:cNvPr>
            <p:cNvSpPr/>
            <p:nvPr/>
          </p:nvSpPr>
          <p:spPr>
            <a:xfrm>
              <a:off x="1288473" y="5389419"/>
              <a:ext cx="9100570" cy="10410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সাম্যের গান গাই-</a:t>
              </a:r>
            </a:p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আমার চক্ষে পুরুষ-রমণী কোন ভেদাভেদ নাই।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9.jpg">
              <a:extLst>
                <a:ext uri="{FF2B5EF4-FFF2-40B4-BE49-F238E27FC236}">
                  <a16:creationId xmlns:a16="http://schemas.microsoft.com/office/drawing/2014/main" id="{E5C898C9-E0E3-4680-85CD-F9C66AFD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309" y="738091"/>
              <a:ext cx="4003963" cy="217136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AD4CAB-72D1-4A1B-A037-F4501F95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435" y="2130136"/>
              <a:ext cx="5250873" cy="25977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2C65E0-669F-45C0-9B04-82D4586BDF0C}"/>
                </a:ext>
              </a:extLst>
            </p:cNvPr>
            <p:cNvSpPr/>
            <p:nvPr/>
          </p:nvSpPr>
          <p:spPr>
            <a:xfrm>
              <a:off x="4900117" y="522019"/>
              <a:ext cx="6035508" cy="73627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কবিতার চরণের সাথে ছবির মিল কর</a:t>
              </a:r>
              <a:endPara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DA466F7-D1D2-4EB9-AAE2-F66F8ADA8ABF}"/>
              </a:ext>
            </a:extLst>
          </p:cNvPr>
          <p:cNvGrpSpPr/>
          <p:nvPr/>
        </p:nvGrpSpPr>
        <p:grpSpPr>
          <a:xfrm>
            <a:off x="991057" y="955963"/>
            <a:ext cx="10209886" cy="5367872"/>
            <a:chOff x="555096" y="623829"/>
            <a:chExt cx="10970830" cy="59770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10DF-A4E9-4533-90A2-D7758E0EFA2E}"/>
                </a:ext>
              </a:extLst>
            </p:cNvPr>
            <p:cNvSpPr/>
            <p:nvPr/>
          </p:nvSpPr>
          <p:spPr>
            <a:xfrm>
              <a:off x="555096" y="5391805"/>
              <a:ext cx="8525814" cy="12091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বিশ্বের যা-কিছু মহান সৃস্টি চির-কল্যাণকর</a:t>
              </a:r>
            </a:p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অর্ধেক তার করিয়াছে নারী,অর্ধেক তার নর।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EFE645-9643-4A7D-8CB4-B8D585D644DC}"/>
                </a:ext>
              </a:extLst>
            </p:cNvPr>
            <p:cNvSpPr/>
            <p:nvPr/>
          </p:nvSpPr>
          <p:spPr>
            <a:xfrm>
              <a:off x="555096" y="642470"/>
              <a:ext cx="6478853" cy="73627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কবিতার চরণের সাথে ছবির মিল কর</a:t>
              </a:r>
              <a:endPara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6" descr="দশ মহীয়সী নারী - শামসুজ্জামান শামস ...">
              <a:extLst>
                <a:ext uri="{FF2B5EF4-FFF2-40B4-BE49-F238E27FC236}">
                  <a16:creationId xmlns:a16="http://schemas.microsoft.com/office/drawing/2014/main" id="{12A83953-2A5E-4806-B2D0-FAD5B735D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" t="25284" b="3340"/>
            <a:stretch/>
          </p:blipFill>
          <p:spPr bwMode="auto">
            <a:xfrm>
              <a:off x="718486" y="1849782"/>
              <a:ext cx="5125011" cy="29249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A96148-CF4D-4EC0-9556-EB34E77E9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488" y="623829"/>
              <a:ext cx="2339438" cy="18661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5754DD-F95C-45BF-858D-ED8FAA0C835E}"/>
                </a:ext>
              </a:extLst>
            </p:cNvPr>
            <p:cNvSpPr/>
            <p:nvPr/>
          </p:nvSpPr>
          <p:spPr>
            <a:xfrm>
              <a:off x="9473039" y="2648298"/>
              <a:ext cx="1914525" cy="3325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জীবনানন্দ দাশ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47D14C-6286-4965-A664-31FDF23F158B}"/>
                </a:ext>
              </a:extLst>
            </p:cNvPr>
            <p:cNvSpPr/>
            <p:nvPr/>
          </p:nvSpPr>
          <p:spPr>
            <a:xfrm>
              <a:off x="9558989" y="4940621"/>
              <a:ext cx="1914525" cy="3562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ক্ষুদিরাম বসু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AE7266-5EFA-45A2-AD85-641908889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" b="30387"/>
            <a:stretch/>
          </p:blipFill>
          <p:spPr>
            <a:xfrm>
              <a:off x="9240954" y="3139119"/>
              <a:ext cx="2232560" cy="16431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EA1DB7-4DCA-4E32-B4BA-FF5E99C81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14834" r="11162" b="16891"/>
            <a:stretch/>
          </p:blipFill>
          <p:spPr>
            <a:xfrm>
              <a:off x="6233740" y="2258907"/>
              <a:ext cx="2508039" cy="22527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33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DEC3194-5F92-4CFC-8E52-E5B45B5E9692}"/>
              </a:ext>
            </a:extLst>
          </p:cNvPr>
          <p:cNvGrpSpPr/>
          <p:nvPr/>
        </p:nvGrpSpPr>
        <p:grpSpPr>
          <a:xfrm>
            <a:off x="841600" y="1115819"/>
            <a:ext cx="9923381" cy="4426000"/>
            <a:chOff x="716910" y="629145"/>
            <a:chExt cx="10943761" cy="59368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CCB6BF-FB3C-462A-9E6E-939EF59517BE}"/>
                </a:ext>
              </a:extLst>
            </p:cNvPr>
            <p:cNvSpPr/>
            <p:nvPr/>
          </p:nvSpPr>
          <p:spPr>
            <a:xfrm>
              <a:off x="716910" y="629145"/>
              <a:ext cx="5912548" cy="41489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কবিতার চরণের সাথে ছবির মিল কর</a:t>
              </a:r>
              <a:endPara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E58519-2BB2-4663-8717-1B288233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7" y="1191491"/>
              <a:ext cx="5623335" cy="38792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B8B31D-ECA1-4629-8DF2-ABF262C36D63}"/>
                </a:ext>
              </a:extLst>
            </p:cNvPr>
            <p:cNvSpPr/>
            <p:nvPr/>
          </p:nvSpPr>
          <p:spPr>
            <a:xfrm>
              <a:off x="861518" y="5365670"/>
              <a:ext cx="6342555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n w="11430"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জগতের যত বড় বড় জয় বড় বড় অভিযান</a:t>
              </a:r>
            </a:p>
            <a:p>
              <a:pPr algn="ctr"/>
              <a:r>
                <a:rPr lang="bn-BD" sz="3600" dirty="0">
                  <a:ln w="11430"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মাতা ভগ্নী ও বধূদের ত্যাগে হইয়াছে মহীয়ান।</a:t>
              </a:r>
              <a:endParaRPr lang="en-US" sz="36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A0E273-95A9-455A-9F15-8E9248592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6" t="14898"/>
            <a:stretch/>
          </p:blipFill>
          <p:spPr>
            <a:xfrm>
              <a:off x="7570047" y="3972859"/>
              <a:ext cx="1846286" cy="177053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DC1D9D-C214-4380-A1CA-F326BDA63984}"/>
                </a:ext>
              </a:extLst>
            </p:cNvPr>
            <p:cNvSpPr/>
            <p:nvPr/>
          </p:nvSpPr>
          <p:spPr>
            <a:xfrm>
              <a:off x="7570047" y="5891398"/>
              <a:ext cx="1353788" cy="4156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ভগ্নি</a:t>
              </a:r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C7381C-2A33-49B7-9FC6-520B3A90E12D}"/>
                </a:ext>
              </a:extLst>
            </p:cNvPr>
            <p:cNvSpPr/>
            <p:nvPr/>
          </p:nvSpPr>
          <p:spPr>
            <a:xfrm>
              <a:off x="10066603" y="2810078"/>
              <a:ext cx="1291442" cy="3918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মাতা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A2C59B-0B7D-4A29-A506-3FBFB87DE4F5}"/>
                </a:ext>
              </a:extLst>
            </p:cNvPr>
            <p:cNvSpPr/>
            <p:nvPr/>
          </p:nvSpPr>
          <p:spPr>
            <a:xfrm>
              <a:off x="10011889" y="5891399"/>
              <a:ext cx="1255815" cy="4156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বধূ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2360E6-6026-44DE-80D8-F4576FFB462E}"/>
                </a:ext>
              </a:extLst>
            </p:cNvPr>
            <p:cNvSpPr/>
            <p:nvPr/>
          </p:nvSpPr>
          <p:spPr>
            <a:xfrm>
              <a:off x="7345574" y="2772138"/>
              <a:ext cx="1015340" cy="2999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বড় জয়</a:t>
              </a:r>
              <a:endParaRPr lang="en-US" dirty="0"/>
            </a:p>
          </p:txBody>
        </p:sp>
        <p:pic>
          <p:nvPicPr>
            <p:cNvPr id="26" name="Picture 2" descr="Image result for win cricket">
              <a:extLst>
                <a:ext uri="{FF2B5EF4-FFF2-40B4-BE49-F238E27FC236}">
                  <a16:creationId xmlns:a16="http://schemas.microsoft.com/office/drawing/2014/main" id="{2D921558-073B-44D6-A868-A55FF1073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99829" y="1114608"/>
              <a:ext cx="2104115" cy="15400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F807F38-905B-4FC7-9964-6F3ADEBD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920" y="1114608"/>
              <a:ext cx="2041751" cy="15400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0FE685-2955-4E6B-A0C4-DE55FAD87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5" r="41765"/>
            <a:stretch/>
          </p:blipFill>
          <p:spPr>
            <a:xfrm>
              <a:off x="9835659" y="3972859"/>
              <a:ext cx="1753329" cy="17705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6192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BA8321-EF53-44C7-B4CF-2678DF3B3AE3}"/>
              </a:ext>
            </a:extLst>
          </p:cNvPr>
          <p:cNvGrpSpPr/>
          <p:nvPr/>
        </p:nvGrpSpPr>
        <p:grpSpPr>
          <a:xfrm>
            <a:off x="529937" y="575706"/>
            <a:ext cx="10933834" cy="5817245"/>
            <a:chOff x="529937" y="575706"/>
            <a:chExt cx="10933834" cy="58172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0442C9-9AEA-4CB7-A8BB-E042EE6374B9}"/>
                </a:ext>
              </a:extLst>
            </p:cNvPr>
            <p:cNvSpPr txBox="1"/>
            <p:nvPr/>
          </p:nvSpPr>
          <p:spPr>
            <a:xfrm>
              <a:off x="3166881" y="5315733"/>
              <a:ext cx="8296890" cy="107721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বিশ্বের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যা-কিছু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মহান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কল্যাণকর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অর্ধেক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করিয়াছে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নারী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অর্ধেক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----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চরণটি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38B21E-04B1-4657-91B4-7FC0D3C18E80}"/>
                </a:ext>
              </a:extLst>
            </p:cNvPr>
            <p:cNvSpPr txBox="1"/>
            <p:nvPr/>
          </p:nvSpPr>
          <p:spPr>
            <a:xfrm>
              <a:off x="529937" y="575706"/>
              <a:ext cx="3515591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E51DFA-CD7C-4A2E-9EE7-3A2B81A0C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82" y="2618508"/>
              <a:ext cx="3515591" cy="22400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77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6D34A89-67E5-447A-B170-C18A667E9C18}"/>
              </a:ext>
            </a:extLst>
          </p:cNvPr>
          <p:cNvGrpSpPr/>
          <p:nvPr/>
        </p:nvGrpSpPr>
        <p:grpSpPr>
          <a:xfrm>
            <a:off x="1325646" y="750087"/>
            <a:ext cx="9762380" cy="4914479"/>
            <a:chOff x="462274" y="599630"/>
            <a:chExt cx="10639607" cy="56587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11B4B2-41EB-4322-B25A-8119027A579E}"/>
                </a:ext>
              </a:extLst>
            </p:cNvPr>
            <p:cNvSpPr/>
            <p:nvPr/>
          </p:nvSpPr>
          <p:spPr>
            <a:xfrm>
              <a:off x="462274" y="599630"/>
              <a:ext cx="6187908" cy="73627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কবিতার চরণের সাথে ছবির মিল কর</a:t>
              </a:r>
              <a:endPara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F7588C-ECB4-43BF-A053-698C10DC90FE}"/>
                </a:ext>
              </a:extLst>
            </p:cNvPr>
            <p:cNvSpPr/>
            <p:nvPr/>
          </p:nvSpPr>
          <p:spPr>
            <a:xfrm>
              <a:off x="1090119" y="5058041"/>
              <a:ext cx="6400800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n w="11430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বিশ্বে যা-কিছু এল পাপ-তাপ বেদনা অশ্রুবারি</a:t>
              </a:r>
            </a:p>
            <a:p>
              <a:pPr algn="ctr"/>
              <a:r>
                <a:rPr lang="bn-BD" sz="3600" dirty="0">
                  <a:ln w="11430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অর্ধেক তার আনিয়াছে নর,অর্ধেক তার নারী।           </a:t>
              </a:r>
              <a:endParaRPr lang="en-US" sz="28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346708-AE41-4679-AE06-0EDC6A1A6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9" t="4346" r="10393" b="6902"/>
            <a:stretch/>
          </p:blipFill>
          <p:spPr>
            <a:xfrm>
              <a:off x="610284" y="1526614"/>
              <a:ext cx="3088880" cy="23682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nari.png">
              <a:extLst>
                <a:ext uri="{FF2B5EF4-FFF2-40B4-BE49-F238E27FC236}">
                  <a16:creationId xmlns:a16="http://schemas.microsoft.com/office/drawing/2014/main" id="{B8C3CE04-D410-467A-974F-44FBAD8BC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339"/>
            <a:stretch/>
          </p:blipFill>
          <p:spPr>
            <a:xfrm>
              <a:off x="4138119" y="2244859"/>
              <a:ext cx="3671455" cy="23682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3" descr="F:\R@BIUL@ ISLAM@\@Sends Digital Contents\BBBB\images-28.jpg">
              <a:extLst>
                <a:ext uri="{FF2B5EF4-FFF2-40B4-BE49-F238E27FC236}">
                  <a16:creationId xmlns:a16="http://schemas.microsoft.com/office/drawing/2014/main" id="{273F9DDC-E662-46FC-99E2-7451F8B0F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529" y="3581466"/>
              <a:ext cx="2853352" cy="252450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92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E570B7-1BD4-45B0-B70A-5174011BE584}"/>
              </a:ext>
            </a:extLst>
          </p:cNvPr>
          <p:cNvGrpSpPr/>
          <p:nvPr/>
        </p:nvGrpSpPr>
        <p:grpSpPr>
          <a:xfrm>
            <a:off x="643981" y="809535"/>
            <a:ext cx="10904037" cy="5238929"/>
            <a:chOff x="620012" y="427633"/>
            <a:chExt cx="10904037" cy="60997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B09CB6-A718-4851-95E3-E208DCE402E7}"/>
                </a:ext>
              </a:extLst>
            </p:cNvPr>
            <p:cNvSpPr/>
            <p:nvPr/>
          </p:nvSpPr>
          <p:spPr>
            <a:xfrm>
              <a:off x="3949555" y="427633"/>
              <a:ext cx="5980090" cy="73627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কবিতার চরণের সাথে ছবির মিল কর</a:t>
              </a:r>
              <a:endPara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320F3D-FDEE-46DF-A139-E27BD153FE95}"/>
                </a:ext>
              </a:extLst>
            </p:cNvPr>
            <p:cNvSpPr/>
            <p:nvPr/>
          </p:nvSpPr>
          <p:spPr>
            <a:xfrm>
              <a:off x="833677" y="5327073"/>
              <a:ext cx="7305869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n w="11430"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কোন রণে কত খুন দিল নর, লেখা আছে ইতিহাসে,</a:t>
              </a:r>
            </a:p>
            <a:p>
              <a:pPr algn="ctr"/>
              <a:r>
                <a:rPr lang="bn-BD" sz="3600" dirty="0">
                  <a:ln w="11430"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কত নারী দিল সিঁথির সিঁদুর, লেখা নাই তার পাশে।         </a:t>
              </a:r>
              <a:endParaRPr lang="en-US" sz="28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E71CE2-54E4-4CE8-93B5-94CCC4317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4298"/>
            <a:stretch/>
          </p:blipFill>
          <p:spPr>
            <a:xfrm>
              <a:off x="8335242" y="2954481"/>
              <a:ext cx="3188807" cy="35009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276BA2-510E-4E83-8D6A-35B56960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12" y="715421"/>
              <a:ext cx="3015217" cy="39014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A8EA07-D4FE-48D4-B9E8-BBF4B96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65" y="1846394"/>
              <a:ext cx="3420340" cy="31255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2020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762A3EF-280A-4B05-9E94-562EFF38DE02}"/>
              </a:ext>
            </a:extLst>
          </p:cNvPr>
          <p:cNvGrpSpPr/>
          <p:nvPr/>
        </p:nvGrpSpPr>
        <p:grpSpPr>
          <a:xfrm>
            <a:off x="637307" y="761999"/>
            <a:ext cx="10917385" cy="5056907"/>
            <a:chOff x="505689" y="481014"/>
            <a:chExt cx="10917385" cy="586436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AB59A30-157B-491A-94B3-67A58A0246EE}"/>
                </a:ext>
              </a:extLst>
            </p:cNvPr>
            <p:cNvSpPr/>
            <p:nvPr/>
          </p:nvSpPr>
          <p:spPr>
            <a:xfrm>
              <a:off x="768925" y="3602182"/>
              <a:ext cx="10654149" cy="27431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bn-IN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পাঠ বিশ্লেষণ...</a:t>
              </a:r>
            </a:p>
            <a:p>
              <a:endPara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পুরুষশাসিত সমাজের দৃষ্টিভঙ্গিগত সীমাবদ্ধতার জন্য ইতিহাসে নারীদের ত্যাগ এর কথা   </a:t>
              </a:r>
            </a:p>
            <a:p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লেখা হতো না। সৃষ্টি করে রাখা হত নারী-পুরুষের মধ্যে বৈষম্য। মানবসভ্যতা নির্মানে নারী ও পুরুষের অবদান সমান। পুরুষের মতো অতটা প্রত্যক্ষ সংগ্রামে নারীরা অংশ নিতে না পারলেও তারা নিভৃতে পুরুষদের সেবা ও সহযোগিতা করে এসেছেন। পুরুষের ন্যায় তারাও অনেক ত্যাগ স্বীকার করেছেন। কিন্তু পুরুষশাসিত সমাজের সীমাবদ্ধ দৃষ্টিভঙ্গির জন্য নারীদের সেই ত্যাগ ইতিহাসে স্থান লাভ করেনি।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68D7B5-E3FF-42EB-8213-98E90BD56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89" y="481014"/>
              <a:ext cx="2597729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06A7C8-DA6E-4027-A2C0-286845E8C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260" y="596613"/>
              <a:ext cx="3143250" cy="24358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F04E7A-3325-4A0A-AB7C-E76662820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352" y="596613"/>
              <a:ext cx="2787793" cy="24358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5712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10869A-1376-41BE-9189-D56A26D2F503}"/>
              </a:ext>
            </a:extLst>
          </p:cNvPr>
          <p:cNvSpPr txBox="1"/>
          <p:nvPr/>
        </p:nvSpPr>
        <p:spPr>
          <a:xfrm>
            <a:off x="7082726" y="2325274"/>
            <a:ext cx="4169044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রেহানা পারভীন।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সহকারী শিক্ষক।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জামতলা দাখিল মাদ্রাসা</a:t>
            </a:r>
            <a:r>
              <a:rPr kumimoji="0" lang="en-US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</a:rPr>
              <a:t>। </a:t>
            </a:r>
            <a:endParaRPr kumimoji="0" lang="bn-IN" sz="36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Corbel" panose="020B0503020204020204"/>
              <a:ea typeface="+mn-ea"/>
              <a:cs typeface="Vrinda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গোয়ালন্দ,রাজবাড়ী। </a:t>
            </a:r>
            <a:endParaRPr kumimoji="0" lang="en-US" sz="36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B3C73-1A2D-416D-A827-ED5781AB188D}"/>
              </a:ext>
            </a:extLst>
          </p:cNvPr>
          <p:cNvSpPr txBox="1"/>
          <p:nvPr/>
        </p:nvSpPr>
        <p:spPr>
          <a:xfrm>
            <a:off x="4293031" y="682056"/>
            <a:ext cx="4169045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উপস্থাপনায়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6F157-4C04-480D-9CAA-2D2F8B6C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66" y="2050965"/>
            <a:ext cx="2262753" cy="3972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F4AE4-8582-42BE-866F-DF99BBE783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9" y="1164343"/>
            <a:ext cx="3417011" cy="5339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06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90C1FF-C7BE-485C-8A0C-944BD2731F91}"/>
              </a:ext>
            </a:extLst>
          </p:cNvPr>
          <p:cNvGrpSpPr/>
          <p:nvPr/>
        </p:nvGrpSpPr>
        <p:grpSpPr>
          <a:xfrm>
            <a:off x="356461" y="476754"/>
            <a:ext cx="11321631" cy="6257259"/>
            <a:chOff x="741398" y="600741"/>
            <a:chExt cx="11164185" cy="5656518"/>
          </a:xfrm>
        </p:grpSpPr>
        <p:pic>
          <p:nvPicPr>
            <p:cNvPr id="2" name="Picture 2" descr="D:\AMAR ALL PICTURE\AMAR All PICTURE\Man Other\Copy of nazrul.jpg">
              <a:extLst>
                <a:ext uri="{FF2B5EF4-FFF2-40B4-BE49-F238E27FC236}">
                  <a16:creationId xmlns:a16="http://schemas.microsoft.com/office/drawing/2014/main" id="{A61AB71F-B3CB-4645-98E0-D10C9BFD8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41398" y="600741"/>
              <a:ext cx="11164185" cy="5656518"/>
            </a:xfrm>
            <a:prstGeom prst="rect">
              <a:avLst/>
            </a:prstGeom>
            <a:noFill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5F7C18-C86E-4AE2-8356-F6AB8E86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92" y="2045775"/>
              <a:ext cx="2417735" cy="3068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0EC48-E19E-4B82-A4A1-319862C4B5C3}"/>
              </a:ext>
            </a:extLst>
          </p:cNvPr>
          <p:cNvSpPr txBox="1"/>
          <p:nvPr/>
        </p:nvSpPr>
        <p:spPr>
          <a:xfrm>
            <a:off x="6379312" y="551355"/>
            <a:ext cx="5230797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/>
              <a:t>মূ</a:t>
            </a:r>
            <a:r>
              <a:rPr lang="bn-BD" sz="4400" dirty="0"/>
              <a:t>ল্যায়ন ও </a:t>
            </a:r>
            <a:r>
              <a:rPr lang="bn-BD" sz="6600" dirty="0"/>
              <a:t>ফ</a:t>
            </a:r>
            <a:r>
              <a:rPr lang="bn-BD" sz="4400" dirty="0"/>
              <a:t>লাবর্তন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44001-73D3-45D2-92F9-A5B93F05F528}"/>
              </a:ext>
            </a:extLst>
          </p:cNvPr>
          <p:cNvSpPr txBox="1"/>
          <p:nvPr/>
        </p:nvSpPr>
        <p:spPr>
          <a:xfrm rot="10800000" flipH="1" flipV="1">
            <a:off x="674078" y="3307166"/>
            <a:ext cx="514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/>
              <a:t>২</a:t>
            </a:r>
            <a:r>
              <a:rPr lang="en-US" sz="3600" b="1" i="1" dirty="0"/>
              <a:t>। </a:t>
            </a:r>
            <a:r>
              <a:rPr lang="bn-BD" sz="3600" b="1" i="1" dirty="0"/>
              <a:t> কীসের গান গাই ?</a:t>
            </a:r>
            <a:endParaRPr lang="en-US" sz="36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CD09F-4322-4E20-B3AD-F7D17CECE09D}"/>
              </a:ext>
            </a:extLst>
          </p:cNvPr>
          <p:cNvSpPr txBox="1"/>
          <p:nvPr/>
        </p:nvSpPr>
        <p:spPr>
          <a:xfrm rot="10800000" flipH="1" flipV="1">
            <a:off x="674077" y="3953498"/>
            <a:ext cx="710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/>
              <a:t>৩</a:t>
            </a:r>
            <a:r>
              <a:rPr lang="en-US" sz="3200" b="1" i="1" dirty="0"/>
              <a:t>।</a:t>
            </a:r>
            <a:r>
              <a:rPr lang="bn-BD" sz="3200" b="1" i="1" dirty="0"/>
              <a:t> প্রেরণা দিয়াছে, শক্তি দিয়াছে- কে ?  </a:t>
            </a:r>
            <a:endParaRPr lang="en-US" sz="32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33D21-B81B-458A-95E9-EC702D7D14B3}"/>
              </a:ext>
            </a:extLst>
          </p:cNvPr>
          <p:cNvSpPr txBox="1"/>
          <p:nvPr/>
        </p:nvSpPr>
        <p:spPr>
          <a:xfrm rot="10800000" flipH="1" flipV="1">
            <a:off x="674078" y="2567996"/>
            <a:ext cx="645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/>
              <a:t>১</a:t>
            </a:r>
            <a:r>
              <a:rPr lang="en-US" sz="3200" b="1" i="1" dirty="0"/>
              <a:t>।</a:t>
            </a:r>
            <a:r>
              <a:rPr lang="bn-BD" sz="3200" b="1" i="1" dirty="0"/>
              <a:t> “নারী” কবিতার কবির নাম কী? </a:t>
            </a:r>
            <a:endParaRPr lang="en-US" sz="32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20916-FD0F-4726-98AC-7AF34EB6B4B3}"/>
              </a:ext>
            </a:extLst>
          </p:cNvPr>
          <p:cNvSpPr txBox="1"/>
          <p:nvPr/>
        </p:nvSpPr>
        <p:spPr>
          <a:xfrm>
            <a:off x="388640" y="5554949"/>
            <a:ext cx="7633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৫।</a:t>
            </a:r>
            <a:r>
              <a:rPr lang="bn-BD" sz="2800" b="1" i="1" dirty="0">
                <a:solidFill>
                  <a:schemeClr val="tx1"/>
                </a:solidFill>
              </a:rPr>
              <a:t>‘বিদ্রোহী’কবিতা কোন পত্রিকায় প্রকাশিত হয়?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58F17-EBB5-4722-80E7-DA1BC68A5AC8}"/>
              </a:ext>
            </a:extLst>
          </p:cNvPr>
          <p:cNvSpPr txBox="1"/>
          <p:nvPr/>
        </p:nvSpPr>
        <p:spPr>
          <a:xfrm>
            <a:off x="540984" y="4754224"/>
            <a:ext cx="5411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৪।</a:t>
            </a:r>
            <a:r>
              <a:rPr lang="bn-BD" sz="3200" b="1" i="1" dirty="0">
                <a:solidFill>
                  <a:schemeClr val="tx1"/>
                </a:solidFill>
              </a:rPr>
              <a:t>কবি কত সালে মারা যান?</a:t>
            </a:r>
            <a:r>
              <a:rPr lang="en-US" sz="3200" b="1" i="1" dirty="0">
                <a:solidFill>
                  <a:schemeClr val="tx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6911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EB969F-145B-4C45-ABC6-D216FAB5BBD0}"/>
              </a:ext>
            </a:extLst>
          </p:cNvPr>
          <p:cNvGrpSpPr/>
          <p:nvPr/>
        </p:nvGrpSpPr>
        <p:grpSpPr>
          <a:xfrm>
            <a:off x="1385450" y="2299855"/>
            <a:ext cx="9642768" cy="4306920"/>
            <a:chOff x="1620978" y="1868871"/>
            <a:chExt cx="8534404" cy="45855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CB9654-76E8-40EF-BD9C-59109C930E68}"/>
                </a:ext>
              </a:extLst>
            </p:cNvPr>
            <p:cNvSpPr/>
            <p:nvPr/>
          </p:nvSpPr>
          <p:spPr>
            <a:xfrm>
              <a:off x="1918854" y="3690394"/>
              <a:ext cx="7987146" cy="276398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30EB6D-4F4F-4C91-AB98-67F87D87F336}"/>
                </a:ext>
              </a:extLst>
            </p:cNvPr>
            <p:cNvSpPr txBox="1"/>
            <p:nvPr/>
          </p:nvSpPr>
          <p:spPr>
            <a:xfrm>
              <a:off x="2023881" y="4470949"/>
              <a:ext cx="6531300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বিশ্বের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যা-কিছু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মহান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কল্যাণকর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অর্ধেক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করিয়াছে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নারী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অর্ধেক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----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চরণটি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C4E762D-04BE-4B37-9F3A-8A3263E05B25}"/>
                </a:ext>
              </a:extLst>
            </p:cNvPr>
            <p:cNvSpPr/>
            <p:nvPr/>
          </p:nvSpPr>
          <p:spPr>
            <a:xfrm>
              <a:off x="1620978" y="1868871"/>
              <a:ext cx="8534404" cy="1920848"/>
            </a:xfrm>
            <a:prstGeom prst="triangle">
              <a:avLst>
                <a:gd name="adj" fmla="val 49808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Down Arrow Callout 3">
              <a:extLst>
                <a:ext uri="{FF2B5EF4-FFF2-40B4-BE49-F238E27FC236}">
                  <a16:creationId xmlns:a16="http://schemas.microsoft.com/office/drawing/2014/main" id="{8C35F3DC-B222-4B22-BD1D-2419252120C4}"/>
                </a:ext>
              </a:extLst>
            </p:cNvPr>
            <p:cNvSpPr/>
            <p:nvPr/>
          </p:nvSpPr>
          <p:spPr>
            <a:xfrm>
              <a:off x="4350324" y="2797193"/>
              <a:ext cx="2826329" cy="1199409"/>
            </a:xfrm>
            <a:prstGeom prst="downArrowCallou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6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1819D9-9F56-426C-9987-37E8B6DADA22}"/>
              </a:ext>
            </a:extLst>
          </p:cNvPr>
          <p:cNvGrpSpPr/>
          <p:nvPr/>
        </p:nvGrpSpPr>
        <p:grpSpPr>
          <a:xfrm>
            <a:off x="756807" y="407717"/>
            <a:ext cx="10778836" cy="6042566"/>
            <a:chOff x="756807" y="407717"/>
            <a:chExt cx="10778836" cy="60425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B230DF-7F6D-4844-82DD-AD3760CB6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48"/>
            <a:stretch/>
          </p:blipFill>
          <p:spPr>
            <a:xfrm>
              <a:off x="2187783" y="2215736"/>
              <a:ext cx="4213017" cy="380802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BB71FD-F9E3-43B8-AA3B-9346D524B404}"/>
                </a:ext>
              </a:extLst>
            </p:cNvPr>
            <p:cNvSpPr/>
            <p:nvPr/>
          </p:nvSpPr>
          <p:spPr>
            <a:xfrm>
              <a:off x="756807" y="407717"/>
              <a:ext cx="9864436" cy="17100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bn-BD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পাঠে আন্তরিক সহযোগ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BD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তার জন্য</a:t>
              </a:r>
              <a:endPara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A0EA31-5AE2-4806-82EE-E7612E4A1FB7}"/>
                </a:ext>
              </a:extLst>
            </p:cNvPr>
            <p:cNvSpPr/>
            <p:nvPr/>
          </p:nvSpPr>
          <p:spPr>
            <a:xfrm>
              <a:off x="5689025" y="5189519"/>
              <a:ext cx="5846618" cy="12607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sz="400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4000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4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12795F3-342E-43A6-A6ED-99CF4EF55F5E}"/>
              </a:ext>
            </a:extLst>
          </p:cNvPr>
          <p:cNvGrpSpPr/>
          <p:nvPr/>
        </p:nvGrpSpPr>
        <p:grpSpPr>
          <a:xfrm>
            <a:off x="339676" y="374628"/>
            <a:ext cx="11228869" cy="6108744"/>
            <a:chOff x="457200" y="453429"/>
            <a:chExt cx="11512647" cy="61087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73CED3-6119-4625-B759-17FE45326B21}"/>
                </a:ext>
              </a:extLst>
            </p:cNvPr>
            <p:cNvSpPr txBox="1"/>
            <p:nvPr/>
          </p:nvSpPr>
          <p:spPr>
            <a:xfrm>
              <a:off x="457200" y="453429"/>
              <a:ext cx="4641742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এসো</a:t>
              </a:r>
              <a:r>
                <a:rPr lang="en-US" sz="3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কিছু</a:t>
              </a:r>
              <a:r>
                <a:rPr lang="bn-BD" sz="3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ছবি দেখি ...</a:t>
              </a:r>
              <a:endPara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rokeya.jpg">
              <a:extLst>
                <a:ext uri="{FF2B5EF4-FFF2-40B4-BE49-F238E27FC236}">
                  <a16:creationId xmlns:a16="http://schemas.microsoft.com/office/drawing/2014/main" id="{3940C662-D750-4C8A-AEBD-C9E49B283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371601"/>
              <a:ext cx="2514600" cy="1524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 descr="sofia3.jpg">
              <a:extLst>
                <a:ext uri="{FF2B5EF4-FFF2-40B4-BE49-F238E27FC236}">
                  <a16:creationId xmlns:a16="http://schemas.microsoft.com/office/drawing/2014/main" id="{BD386708-005A-4261-807A-344BA915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4477" y="1345847"/>
              <a:ext cx="2514600" cy="16134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4" descr="mother teresa1.jpg">
              <a:extLst>
                <a:ext uri="{FF2B5EF4-FFF2-40B4-BE49-F238E27FC236}">
                  <a16:creationId xmlns:a16="http://schemas.microsoft.com/office/drawing/2014/main" id="{1FE2655E-C812-45E6-928F-7A0E30DE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8807" y="1241181"/>
              <a:ext cx="2815655" cy="17848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 descr="helen killer.jpg">
              <a:extLst>
                <a:ext uri="{FF2B5EF4-FFF2-40B4-BE49-F238E27FC236}">
                  <a16:creationId xmlns:a16="http://schemas.microsoft.com/office/drawing/2014/main" id="{D2E6FB2A-E322-4860-A347-9AE1CAC6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4192" y="1241181"/>
              <a:ext cx="2815655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E444AE-39A8-45A6-8DFC-C8C3000B4F6E}"/>
                </a:ext>
              </a:extLst>
            </p:cNvPr>
            <p:cNvSpPr txBox="1"/>
            <p:nvPr/>
          </p:nvSpPr>
          <p:spPr>
            <a:xfrm>
              <a:off x="1355652" y="3200400"/>
              <a:ext cx="16161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বেগম রোকেয়া </a:t>
              </a:r>
              <a:endPara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B1045F-4A57-462D-B00C-B4608E901BE1}"/>
                </a:ext>
              </a:extLst>
            </p:cNvPr>
            <p:cNvSpPr txBox="1"/>
            <p:nvPr/>
          </p:nvSpPr>
          <p:spPr>
            <a:xfrm>
              <a:off x="3646657" y="3200400"/>
              <a:ext cx="158408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সুফিয়া কামাল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066C9E-4D83-420E-A988-793325CA15DC}"/>
                </a:ext>
              </a:extLst>
            </p:cNvPr>
            <p:cNvSpPr txBox="1"/>
            <p:nvPr/>
          </p:nvSpPr>
          <p:spPr>
            <a:xfrm>
              <a:off x="6700377" y="3294041"/>
              <a:ext cx="160011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 তেরেসা </a:t>
              </a:r>
              <a:endPara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620634-FD14-4013-A257-D259543C6DCA}"/>
                </a:ext>
              </a:extLst>
            </p:cNvPr>
            <p:cNvSpPr txBox="1"/>
            <p:nvPr/>
          </p:nvSpPr>
          <p:spPr>
            <a:xfrm>
              <a:off x="9554705" y="3326355"/>
              <a:ext cx="1556836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হেলেন কিলার </a:t>
              </a:r>
              <a:endPara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41076-81BE-4320-A8F3-67A00C3B8133}"/>
                </a:ext>
              </a:extLst>
            </p:cNvPr>
            <p:cNvSpPr txBox="1"/>
            <p:nvPr/>
          </p:nvSpPr>
          <p:spPr>
            <a:xfrm>
              <a:off x="5569458" y="497427"/>
              <a:ext cx="3861955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ওরা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সমাজের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পুরুষ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?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2CF34C-4554-48C2-B910-B9E26543B31D}"/>
                </a:ext>
              </a:extLst>
            </p:cNvPr>
            <p:cNvSpPr txBox="1"/>
            <p:nvPr/>
          </p:nvSpPr>
          <p:spPr>
            <a:xfrm>
              <a:off x="9796119" y="5652621"/>
              <a:ext cx="824265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32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3" name="Picture 2" descr="C:\Users\Mafidul\Desktop\hsr.jpg">
              <a:extLst>
                <a:ext uri="{FF2B5EF4-FFF2-40B4-BE49-F238E27FC236}">
                  <a16:creationId xmlns:a16="http://schemas.microsoft.com/office/drawing/2014/main" id="{683A7069-0BE7-46ED-9D5D-FEE70577F3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41"/>
            <a:stretch/>
          </p:blipFill>
          <p:spPr bwMode="auto">
            <a:xfrm>
              <a:off x="788876" y="3788020"/>
              <a:ext cx="2115015" cy="20801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006265-F9CD-4946-92E8-2372EF8FE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976" y="3990853"/>
              <a:ext cx="2354776" cy="17848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BAD57D-862B-427F-B46E-E53D86E99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673" y="3807917"/>
              <a:ext cx="2500498" cy="20801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26FCFC-456E-4EAD-90AC-1C6D8D23CB5A}"/>
                </a:ext>
              </a:extLst>
            </p:cNvPr>
            <p:cNvSpPr/>
            <p:nvPr/>
          </p:nvSpPr>
          <p:spPr>
            <a:xfrm>
              <a:off x="677173" y="6170287"/>
              <a:ext cx="2161309" cy="391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প্রধানমন্ত্রী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FF1E41-70B2-49C0-8545-3839F8495CCE}"/>
                </a:ext>
              </a:extLst>
            </p:cNvPr>
            <p:cNvSpPr/>
            <p:nvPr/>
          </p:nvSpPr>
          <p:spPr>
            <a:xfrm>
              <a:off x="5871954" y="5842796"/>
              <a:ext cx="2248932" cy="3715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স্পিকার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4AA47F-C8C8-4833-8C87-9D53FF682D32}"/>
                </a:ext>
              </a:extLst>
            </p:cNvPr>
            <p:cNvSpPr/>
            <p:nvPr/>
          </p:nvSpPr>
          <p:spPr>
            <a:xfrm>
              <a:off x="2979464" y="6029578"/>
              <a:ext cx="2500498" cy="4156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মেজর জেনারেল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9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9456A8C-EDDA-4940-8D7F-1B2077D31EFA}"/>
              </a:ext>
            </a:extLst>
          </p:cNvPr>
          <p:cNvGrpSpPr/>
          <p:nvPr/>
        </p:nvGrpSpPr>
        <p:grpSpPr>
          <a:xfrm>
            <a:off x="436889" y="489196"/>
            <a:ext cx="10983165" cy="6093340"/>
            <a:chOff x="436889" y="489196"/>
            <a:chExt cx="10983165" cy="6093340"/>
          </a:xfrm>
        </p:grpSpPr>
        <p:pic>
          <p:nvPicPr>
            <p:cNvPr id="2" name="Picture 1" descr="kazi4.jpg">
              <a:extLst>
                <a:ext uri="{FF2B5EF4-FFF2-40B4-BE49-F238E27FC236}">
                  <a16:creationId xmlns:a16="http://schemas.microsoft.com/office/drawing/2014/main" id="{A449C8D2-4E5C-4AB4-863C-102337C19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9356" y="3917698"/>
              <a:ext cx="2000250" cy="266483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266A0F-E8E7-4D5C-ABF3-E42ED5A1060F}"/>
                </a:ext>
              </a:extLst>
            </p:cNvPr>
            <p:cNvSpPr txBox="1"/>
            <p:nvPr/>
          </p:nvSpPr>
          <p:spPr>
            <a:xfrm>
              <a:off x="436889" y="489196"/>
              <a:ext cx="4475905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4800" u="heavy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u="heavy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u="heavy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4800" u="heavy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u="heavy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sz="4800" u="heavy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u="heavy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978117-AB87-418F-9A57-C2C428F27329}"/>
                </a:ext>
              </a:extLst>
            </p:cNvPr>
            <p:cNvSpPr txBox="1"/>
            <p:nvPr/>
          </p:nvSpPr>
          <p:spPr>
            <a:xfrm>
              <a:off x="9550170" y="2306886"/>
              <a:ext cx="10615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bn-BD" sz="4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রী</a:t>
              </a:r>
              <a:endPara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874B10-3F1C-4381-A5EC-C446936937FF}"/>
                </a:ext>
              </a:extLst>
            </p:cNvPr>
            <p:cNvSpPr txBox="1"/>
            <p:nvPr/>
          </p:nvSpPr>
          <p:spPr>
            <a:xfrm>
              <a:off x="8869356" y="3070385"/>
              <a:ext cx="2550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কাজী নজরুল ইসলাম </a:t>
              </a:r>
              <a:endPara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 descr="নারী কবিতা-কাজী নজরুল ইসলাম-Nari-Kazi ...">
              <a:extLst>
                <a:ext uri="{FF2B5EF4-FFF2-40B4-BE49-F238E27FC236}">
                  <a16:creationId xmlns:a16="http://schemas.microsoft.com/office/drawing/2014/main" id="{DD8C7147-6610-4EFC-9E5C-DA2E5072C6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9" r="46529" b="13210"/>
            <a:stretch/>
          </p:blipFill>
          <p:spPr bwMode="auto">
            <a:xfrm>
              <a:off x="4702901" y="2990153"/>
              <a:ext cx="2550699" cy="297852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6BC83F42-1A52-4607-BC05-59FAF0F01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1946" y="1688993"/>
              <a:ext cx="2924201" cy="435133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9573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36A33D4-633B-4610-A7A4-FDA86CD3B15F}"/>
              </a:ext>
            </a:extLst>
          </p:cNvPr>
          <p:cNvSpPr/>
          <p:nvPr/>
        </p:nvSpPr>
        <p:spPr>
          <a:xfrm>
            <a:off x="712462" y="3149038"/>
            <a:ext cx="8743350" cy="28806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 উচ্চারনে কবিতাটি আবৃত্তি করতে 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 প্রতি শ্রদ্ধাশীল হবে।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9AC70-9D75-4246-A8EB-4D76645C2AF7}"/>
              </a:ext>
            </a:extLst>
          </p:cNvPr>
          <p:cNvSpPr/>
          <p:nvPr/>
        </p:nvSpPr>
        <p:spPr>
          <a:xfrm>
            <a:off x="1044971" y="2197858"/>
            <a:ext cx="4902631" cy="92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 </a:t>
            </a:r>
          </a:p>
        </p:txBody>
      </p:sp>
      <p:sp>
        <p:nvSpPr>
          <p:cNvPr id="5" name="Cloud Callout 1">
            <a:extLst>
              <a:ext uri="{FF2B5EF4-FFF2-40B4-BE49-F238E27FC236}">
                <a16:creationId xmlns:a16="http://schemas.microsoft.com/office/drawing/2014/main" id="{3C9546EB-9B9A-4762-913F-1C1802D3A2AB}"/>
              </a:ext>
            </a:extLst>
          </p:cNvPr>
          <p:cNvSpPr/>
          <p:nvPr/>
        </p:nvSpPr>
        <p:spPr>
          <a:xfrm>
            <a:off x="4441556" y="468010"/>
            <a:ext cx="3308887" cy="1265663"/>
          </a:xfrm>
          <a:prstGeom prst="cloud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96296E-6 L 1.25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26DF5-9EC8-4CC9-80D3-6B76D7D4A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80" y="1246744"/>
            <a:ext cx="3453246" cy="25262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6044C7-2434-4CA0-A1F6-A9B46266DAE1}"/>
              </a:ext>
            </a:extLst>
          </p:cNvPr>
          <p:cNvSpPr/>
          <p:nvPr/>
        </p:nvSpPr>
        <p:spPr>
          <a:xfrm>
            <a:off x="4899576" y="165190"/>
            <a:ext cx="311816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8FC05-E3F8-4341-963A-87ECD5F141E6}"/>
              </a:ext>
            </a:extLst>
          </p:cNvPr>
          <p:cNvSpPr txBox="1"/>
          <p:nvPr/>
        </p:nvSpPr>
        <p:spPr>
          <a:xfrm>
            <a:off x="9280924" y="339127"/>
            <a:ext cx="257527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৯৯ সালে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আসানসোল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মহকুমায়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চুরুলিয়া গ্রা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A2D93-A51D-4571-BC5D-04BAF569AB07}"/>
              </a:ext>
            </a:extLst>
          </p:cNvPr>
          <p:cNvSpPr txBox="1"/>
          <p:nvPr/>
        </p:nvSpPr>
        <p:spPr>
          <a:xfrm>
            <a:off x="9304836" y="3372715"/>
            <a:ext cx="257527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দশম শ্রেনীতে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পড়ার সময় প্রথম মহাযুদ্ধ শুরু হয়?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DDFC7-84A8-4FBE-B556-A80EC073BEFE}"/>
              </a:ext>
            </a:extLst>
          </p:cNvPr>
          <p:cNvSpPr/>
          <p:nvPr/>
        </p:nvSpPr>
        <p:spPr>
          <a:xfrm>
            <a:off x="9332650" y="4949213"/>
            <a:ext cx="2497573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 পল্টনে যোগ দেন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99FA1-404C-4A03-86E6-D6A49DFF73E3}"/>
              </a:ext>
            </a:extLst>
          </p:cNvPr>
          <p:cNvSpPr txBox="1"/>
          <p:nvPr/>
        </p:nvSpPr>
        <p:spPr>
          <a:xfrm>
            <a:off x="6645127" y="4819298"/>
            <a:ext cx="248849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সাপ্তাহিক বিজলী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পত্রিকায় বিদ্রোহী কবিতাটি প্রকাশিত হয়?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3CA18-15F9-452B-944E-C33982A554FC}"/>
              </a:ext>
            </a:extLst>
          </p:cNvPr>
          <p:cNvSpPr txBox="1"/>
          <p:nvPr/>
        </p:nvSpPr>
        <p:spPr>
          <a:xfrm>
            <a:off x="3277721" y="4647559"/>
            <a:ext cx="2944188" cy="193899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বিখ্যাত গ্রন্থগুলো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অগ্নিবীণা,বিষের বাঁশী,সাম্যবাদি,সর্বহারা,সিন্ধু-হিন্দোল,চক্রবাক,রিক্তের বেদন ইত্যাদি।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55AA53-A7D3-4661-BFE2-BBFC1ED41B14}"/>
              </a:ext>
            </a:extLst>
          </p:cNvPr>
          <p:cNvGrpSpPr/>
          <p:nvPr/>
        </p:nvGrpSpPr>
        <p:grpSpPr>
          <a:xfrm>
            <a:off x="284073" y="339127"/>
            <a:ext cx="3807039" cy="1981372"/>
            <a:chOff x="257924" y="382514"/>
            <a:chExt cx="3807039" cy="19813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E7F6F0-0FD2-4616-A64E-D4E3F989F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924" y="382514"/>
              <a:ext cx="2374184" cy="1981372"/>
            </a:xfrm>
            <a:prstGeom prst="rect">
              <a:avLst/>
            </a:prstGeom>
          </p:spPr>
        </p:pic>
        <p:pic>
          <p:nvPicPr>
            <p:cNvPr id="13" name="Picture 2" descr="Image result for kaji nazrul islam zugobanI book">
              <a:extLst>
                <a:ext uri="{FF2B5EF4-FFF2-40B4-BE49-F238E27FC236}">
                  <a16:creationId xmlns:a16="http://schemas.microsoft.com/office/drawing/2014/main" id="{F40C9E72-AD07-47B4-B3DF-189C91FC8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830" y="513087"/>
              <a:ext cx="1494133" cy="1672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738EACB-F28C-43B3-B68A-BA7D9442E7FA}"/>
              </a:ext>
            </a:extLst>
          </p:cNvPr>
          <p:cNvSpPr txBox="1"/>
          <p:nvPr/>
        </p:nvSpPr>
        <p:spPr>
          <a:xfrm>
            <a:off x="85040" y="4736421"/>
            <a:ext cx="2993648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১৯৭২ সালে স্বাধীনতার পর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ঢাকায়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9D0A1D-12A7-4C1E-A87E-CF75BA48D888}"/>
              </a:ext>
            </a:extLst>
          </p:cNvPr>
          <p:cNvGrpSpPr/>
          <p:nvPr/>
        </p:nvGrpSpPr>
        <p:grpSpPr>
          <a:xfrm>
            <a:off x="212465" y="2350644"/>
            <a:ext cx="3878647" cy="1835055"/>
            <a:chOff x="31369" y="2812504"/>
            <a:chExt cx="4243058" cy="183505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409393-E121-45D8-A02C-9F62E7F52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9" y="2812504"/>
              <a:ext cx="2944188" cy="1835055"/>
            </a:xfrm>
            <a:prstGeom prst="rect">
              <a:avLst/>
            </a:prstGeom>
            <a:noFill/>
          </p:spPr>
        </p:pic>
        <p:pic>
          <p:nvPicPr>
            <p:cNvPr id="5122" name="Picture 2" descr="Image result for kaji nazrul islam picture">
              <a:extLst>
                <a:ext uri="{FF2B5EF4-FFF2-40B4-BE49-F238E27FC236}">
                  <a16:creationId xmlns:a16="http://schemas.microsoft.com/office/drawing/2014/main" id="{A32D524B-585C-4310-A192-0B36BC001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557" y="2893944"/>
              <a:ext cx="1298870" cy="1672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E42609F-2060-4E98-8B86-FB87D7ACC303}"/>
              </a:ext>
            </a:extLst>
          </p:cNvPr>
          <p:cNvSpPr txBox="1"/>
          <p:nvPr/>
        </p:nvSpPr>
        <p:spPr>
          <a:xfrm>
            <a:off x="4899576" y="3885782"/>
            <a:ext cx="3673231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4F2F2-E21B-4DE4-AF68-4863D2DD182A}"/>
              </a:ext>
            </a:extLst>
          </p:cNvPr>
          <p:cNvSpPr txBox="1"/>
          <p:nvPr/>
        </p:nvSpPr>
        <p:spPr>
          <a:xfrm>
            <a:off x="9332650" y="1646650"/>
            <a:ext cx="2575277" cy="134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FF00"/>
            </a:solidFill>
          </a:ln>
        </p:spPr>
        <p:txBody>
          <a:bodyPr wrap="square" rtlCol="0">
            <a:prstTxWarp prst="textPlain">
              <a:avLst>
                <a:gd name="adj" fmla="val 46991"/>
              </a:avLst>
            </a:prstTxWarp>
            <a:spAutoFit/>
          </a:bodyPr>
          <a:lstStyle/>
          <a:p>
            <a:pPr defTabSz="914400"/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pPr defTabSz="914400"/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পিতার নাম-কাজী ফকির আহমদ,    মাতার নাম- জাহেদা খাতুন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A1A6692-831B-41A3-B3F5-2F39E219CE55}"/>
              </a:ext>
            </a:extLst>
          </p:cNvPr>
          <p:cNvGrpSpPr/>
          <p:nvPr/>
        </p:nvGrpSpPr>
        <p:grpSpPr>
          <a:xfrm>
            <a:off x="1627909" y="950058"/>
            <a:ext cx="8936182" cy="4957884"/>
            <a:chOff x="601580" y="500807"/>
            <a:chExt cx="10926576" cy="60333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DBD016-1D54-484F-BF38-B60311839400}"/>
                </a:ext>
              </a:extLst>
            </p:cNvPr>
            <p:cNvSpPr txBox="1"/>
            <p:nvPr/>
          </p:nvSpPr>
          <p:spPr>
            <a:xfrm>
              <a:off x="2902488" y="500807"/>
              <a:ext cx="5570238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তার বিখ্যাত গ্রন্থগুলো কি কি?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B3908B-E3D7-439C-A546-D9421E54FD13}"/>
                </a:ext>
              </a:extLst>
            </p:cNvPr>
            <p:cNvGrpSpPr/>
            <p:nvPr/>
          </p:nvGrpSpPr>
          <p:grpSpPr>
            <a:xfrm>
              <a:off x="663844" y="1310423"/>
              <a:ext cx="10864312" cy="2602131"/>
              <a:chOff x="182126" y="1308287"/>
              <a:chExt cx="11862877" cy="252051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252A768-5455-473C-8F5D-AFF3F2306DFB}"/>
                  </a:ext>
                </a:extLst>
              </p:cNvPr>
              <p:cNvGrpSpPr/>
              <p:nvPr/>
            </p:nvGrpSpPr>
            <p:grpSpPr>
              <a:xfrm>
                <a:off x="2416468" y="1308287"/>
                <a:ext cx="9628535" cy="2504266"/>
                <a:chOff x="2419326" y="1250655"/>
                <a:chExt cx="9628535" cy="2537186"/>
              </a:xfrm>
            </p:grpSpPr>
            <p:pic>
              <p:nvPicPr>
                <p:cNvPr id="3076" name="Picture 4" descr="Image result for kaji nazrul islam zugobanI book">
                  <a:extLst>
                    <a:ext uri="{FF2B5EF4-FFF2-40B4-BE49-F238E27FC236}">
                      <a16:creationId xmlns:a16="http://schemas.microsoft.com/office/drawing/2014/main" id="{B4C5B115-7E4F-4275-94D4-13CCF1B4FA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9326" y="1307492"/>
                  <a:ext cx="2538485" cy="23905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8" name="Picture 6" descr="Image result for kaji nazrul islam zugobanI book">
                  <a:extLst>
                    <a:ext uri="{FF2B5EF4-FFF2-40B4-BE49-F238E27FC236}">
                      <a16:creationId xmlns:a16="http://schemas.microsoft.com/office/drawing/2014/main" id="{222D9B35-827B-4F9D-9612-66DD287EA5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8538" y="1283575"/>
                  <a:ext cx="2138846" cy="2504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6" name="Picture 14" descr="Image result for kaji nazrul islam zugobanI book">
                  <a:extLst>
                    <a:ext uri="{FF2B5EF4-FFF2-40B4-BE49-F238E27FC236}">
                      <a16:creationId xmlns:a16="http://schemas.microsoft.com/office/drawing/2014/main" id="{DA5331DC-1A86-4F21-937A-A1DE8385F6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48406" y="1250655"/>
                  <a:ext cx="2099455" cy="2399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CA778FB-6289-47DB-B0D9-4960082A3118}"/>
                    </a:ext>
                  </a:extLst>
                </p:cNvPr>
                <p:cNvGrpSpPr/>
                <p:nvPr/>
              </p:nvGrpSpPr>
              <p:grpSpPr>
                <a:xfrm>
                  <a:off x="7416310" y="1283575"/>
                  <a:ext cx="2383170" cy="2471346"/>
                  <a:chOff x="6483839" y="1631558"/>
                  <a:chExt cx="2383170" cy="2335640"/>
                </a:xfrm>
              </p:grpSpPr>
              <p:pic>
                <p:nvPicPr>
                  <p:cNvPr id="3080" name="Picture 8" descr="Image result for kaji nazrul islam zugobanI book">
                    <a:extLst>
                      <a:ext uri="{FF2B5EF4-FFF2-40B4-BE49-F238E27FC236}">
                        <a16:creationId xmlns:a16="http://schemas.microsoft.com/office/drawing/2014/main" id="{A2250BCA-A41C-451C-BF5B-04CCA4E822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83839" y="1631558"/>
                    <a:ext cx="2383170" cy="2335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C2C2027-0732-4BD3-AD8D-9A708F296F04}"/>
                      </a:ext>
                    </a:extLst>
                  </p:cNvPr>
                  <p:cNvSpPr txBox="1"/>
                  <p:nvPr/>
                </p:nvSpPr>
                <p:spPr>
                  <a:xfrm>
                    <a:off x="6826432" y="3223059"/>
                    <a:ext cx="916028" cy="369332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</a:t>
                    </a:r>
                    <a:r>
                      <a:rPr lang="as-IN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্</a:t>
                    </a:r>
                    <a:r>
                      <a:rPr lang="en-US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রথম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খন্ড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AutoShape 20" descr="See the source image">
                  <a:extLst>
                    <a:ext uri="{FF2B5EF4-FFF2-40B4-BE49-F238E27FC236}">
                      <a16:creationId xmlns:a16="http://schemas.microsoft.com/office/drawing/2014/main" id="{44216AB9-CC0F-479E-926F-B62C6F5C7F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943600" y="327660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3094" name="Picture 22" descr="See the source image">
                <a:extLst>
                  <a:ext uri="{FF2B5EF4-FFF2-40B4-BE49-F238E27FC236}">
                    <a16:creationId xmlns:a16="http://schemas.microsoft.com/office/drawing/2014/main" id="{DA15157A-C2B5-484A-81C5-2EDB7A843D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26" y="1324533"/>
                <a:ext cx="2191451" cy="2504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F412D0-DAB8-4DA7-B31B-2580B530614B}"/>
                </a:ext>
              </a:extLst>
            </p:cNvPr>
            <p:cNvGrpSpPr/>
            <p:nvPr/>
          </p:nvGrpSpPr>
          <p:grpSpPr>
            <a:xfrm>
              <a:off x="601580" y="4408769"/>
              <a:ext cx="10740326" cy="2125436"/>
              <a:chOff x="334297" y="4117879"/>
              <a:chExt cx="11432995" cy="212543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B19CB44-D2AB-406D-B0F7-80454421117B}"/>
                  </a:ext>
                </a:extLst>
              </p:cNvPr>
              <p:cNvGrpSpPr/>
              <p:nvPr/>
            </p:nvGrpSpPr>
            <p:grpSpPr>
              <a:xfrm>
                <a:off x="334297" y="4117879"/>
                <a:ext cx="9271127" cy="2067768"/>
                <a:chOff x="220227" y="4140131"/>
                <a:chExt cx="10247045" cy="206776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5C04D5D-FD9A-4DB2-BDD8-9E5BC4212EBE}"/>
                    </a:ext>
                  </a:extLst>
                </p:cNvPr>
                <p:cNvGrpSpPr/>
                <p:nvPr/>
              </p:nvGrpSpPr>
              <p:grpSpPr>
                <a:xfrm>
                  <a:off x="220227" y="4140131"/>
                  <a:ext cx="7955992" cy="2009541"/>
                  <a:chOff x="1025418" y="3650824"/>
                  <a:chExt cx="7236485" cy="2987268"/>
                </a:xfrm>
              </p:grpSpPr>
              <p:pic>
                <p:nvPicPr>
                  <p:cNvPr id="3074" name="Picture 2" descr="Image result for kaji nazrul islam zugobanI book">
                    <a:extLst>
                      <a:ext uri="{FF2B5EF4-FFF2-40B4-BE49-F238E27FC236}">
                        <a16:creationId xmlns:a16="http://schemas.microsoft.com/office/drawing/2014/main" id="{FC4D41C8-9966-4FA6-9F4B-E2C08602EBE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1895" y="3694026"/>
                    <a:ext cx="2138846" cy="29008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82" name="Picture 10" descr="Image result for kaji nazrul islam zugobanI book">
                    <a:extLst>
                      <a:ext uri="{FF2B5EF4-FFF2-40B4-BE49-F238E27FC236}">
                        <a16:creationId xmlns:a16="http://schemas.microsoft.com/office/drawing/2014/main" id="{C072AC14-014C-40DC-8ED4-FEED9550265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5418" y="3650824"/>
                    <a:ext cx="2538485" cy="29872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90" name="Picture 18" descr="Image result for kaji nazrul islam zugobanI book">
                    <a:extLst>
                      <a:ext uri="{FF2B5EF4-FFF2-40B4-BE49-F238E27FC236}">
                        <a16:creationId xmlns:a16="http://schemas.microsoft.com/office/drawing/2014/main" id="{5DE83944-B509-4949-97BB-A402FB3F33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78733" y="3848665"/>
                    <a:ext cx="2383170" cy="27462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4148985D-6507-4566-A36F-9CE45F849B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4707" y="4198358"/>
                  <a:ext cx="2182565" cy="2009541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663F307-EBE4-4FCD-B631-61F699F71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3986" y="4233774"/>
                <a:ext cx="2063306" cy="20095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07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0531A73-7171-4BF1-A337-E6A482BC0285}"/>
              </a:ext>
            </a:extLst>
          </p:cNvPr>
          <p:cNvGrpSpPr/>
          <p:nvPr/>
        </p:nvGrpSpPr>
        <p:grpSpPr>
          <a:xfrm>
            <a:off x="1714089" y="1343890"/>
            <a:ext cx="8763822" cy="4631442"/>
            <a:chOff x="984930" y="732514"/>
            <a:chExt cx="9538419" cy="58108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4C8F6A-E45C-4FEA-B43A-7C8ED6F618C2}"/>
                </a:ext>
              </a:extLst>
            </p:cNvPr>
            <p:cNvGrpSpPr/>
            <p:nvPr/>
          </p:nvGrpSpPr>
          <p:grpSpPr>
            <a:xfrm>
              <a:off x="984930" y="732515"/>
              <a:ext cx="9538419" cy="5810854"/>
              <a:chOff x="984930" y="732515"/>
              <a:chExt cx="9538419" cy="581085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6FAD21-06F0-4211-9DCE-F96979FB9E85}"/>
                  </a:ext>
                </a:extLst>
              </p:cNvPr>
              <p:cNvSpPr txBox="1"/>
              <p:nvPr/>
            </p:nvSpPr>
            <p:spPr>
              <a:xfrm>
                <a:off x="1288787" y="1043692"/>
                <a:ext cx="4016829" cy="5847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কবির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ডাক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নাম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-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  <a:sym typeface="Wingdings"/>
                  </a:rPr>
                  <a:t>দুখু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  <a:sym typeface="Wingdings"/>
                  </a:rPr>
                  <a:t>মিয়া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09E7FE-9215-4B13-9E0E-09687A76A89E}"/>
                  </a:ext>
                </a:extLst>
              </p:cNvPr>
              <p:cNvSpPr txBox="1"/>
              <p:nvPr/>
            </p:nvSpPr>
            <p:spPr>
              <a:xfrm>
                <a:off x="5503567" y="4881677"/>
                <a:ext cx="5019782" cy="107721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১৯৭২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কবিকে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বঙ্গবন্ধুকে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ঢাকায়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এনে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নাগরিকত্ব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প্রদান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। </a:t>
                </a:r>
              </a:p>
            </p:txBody>
          </p:sp>
          <p:pic>
            <p:nvPicPr>
              <p:cNvPr id="4" name="Picture 2" descr="C:\Users\Mafidul\Desktop\3.jpg">
                <a:extLst>
                  <a:ext uri="{FF2B5EF4-FFF2-40B4-BE49-F238E27FC236}">
                    <a16:creationId xmlns:a16="http://schemas.microsoft.com/office/drawing/2014/main" id="{8B348DE6-A22C-48BD-94FF-2E7F3E9C8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930" y="3266769"/>
                <a:ext cx="3309836" cy="32766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C:\Users\Mafidul\Desktop\2.jpg">
                <a:extLst>
                  <a:ext uri="{FF2B5EF4-FFF2-40B4-BE49-F238E27FC236}">
                    <a16:creationId xmlns:a16="http://schemas.microsoft.com/office/drawing/2014/main" id="{80357E23-4CCD-45B8-B25D-10C3EBDF8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8214" y="732515"/>
                <a:ext cx="3425271" cy="210187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4FFE43-1449-4AB5-8967-447CB5D2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214" y="732514"/>
              <a:ext cx="1712635" cy="2101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15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2F9630-F7F8-4D4D-A903-933A7279E79C}"/>
              </a:ext>
            </a:extLst>
          </p:cNvPr>
          <p:cNvGrpSpPr/>
          <p:nvPr/>
        </p:nvGrpSpPr>
        <p:grpSpPr>
          <a:xfrm>
            <a:off x="1004571" y="433952"/>
            <a:ext cx="8984556" cy="5606629"/>
            <a:chOff x="588935" y="570553"/>
            <a:chExt cx="9144000" cy="58767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879A9F-72EB-46FC-AC60-9A54CDDBCC82}"/>
                </a:ext>
              </a:extLst>
            </p:cNvPr>
            <p:cNvSpPr txBox="1"/>
            <p:nvPr/>
          </p:nvSpPr>
          <p:spPr>
            <a:xfrm>
              <a:off x="588935" y="570553"/>
              <a:ext cx="9144000" cy="2308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9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bn-IN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কাজী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নজরুল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ইসলামের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সাম্যবাদী</a:t>
              </a:r>
              <a:r>
                <a:rPr lang="bn-IN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”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কাব্যগ্রন্থ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সংকলিত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। 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D006FE-2C65-4824-B689-D6F9F65D7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354" y="3146156"/>
              <a:ext cx="3331292" cy="33011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955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550</Words>
  <Application>Microsoft Office PowerPoint</Application>
  <PresentationFormat>Widescreen</PresentationFormat>
  <Paragraphs>95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25</cp:revision>
  <dcterms:created xsi:type="dcterms:W3CDTF">2020-09-04T06:10:35Z</dcterms:created>
  <dcterms:modified xsi:type="dcterms:W3CDTF">2020-09-04T15:14:50Z</dcterms:modified>
</cp:coreProperties>
</file>