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75" r:id="rId4"/>
    <p:sldId id="258" r:id="rId5"/>
    <p:sldId id="267" r:id="rId6"/>
    <p:sldId id="284" r:id="rId7"/>
    <p:sldId id="277" r:id="rId8"/>
    <p:sldId id="279" r:id="rId9"/>
    <p:sldId id="278" r:id="rId10"/>
    <p:sldId id="280" r:id="rId11"/>
    <p:sldId id="281" r:id="rId12"/>
    <p:sldId id="282" r:id="rId13"/>
    <p:sldId id="285" r:id="rId14"/>
    <p:sldId id="283" r:id="rId15"/>
    <p:sldId id="265" r:id="rId16"/>
  </p:sldIdLst>
  <p:sldSz cx="14798675" cy="8120063"/>
  <p:notesSz cx="6858000" cy="9144000"/>
  <p:defaultTextStyle>
    <a:defPPr>
      <a:defRPr lang="en-US"/>
    </a:defPPr>
    <a:lvl1pPr marL="0" algn="l" defTabSz="10826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1316" algn="l" defTabSz="10826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2631" algn="l" defTabSz="10826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23947" algn="l" defTabSz="10826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65263" algn="l" defTabSz="10826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06578" algn="l" defTabSz="10826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47894" algn="l" defTabSz="10826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89210" algn="l" defTabSz="10826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30525" algn="l" defTabSz="10826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99FF"/>
    <a:srgbClr val="000000"/>
    <a:srgbClr val="00FFFF"/>
    <a:srgbClr val="7E00A0"/>
    <a:srgbClr val="0000D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52" autoAdjust="0"/>
    <p:restoredTop sz="98029" autoAdjust="0"/>
  </p:normalViewPr>
  <p:slideViewPr>
    <p:cSldViewPr>
      <p:cViewPr varScale="1">
        <p:scale>
          <a:sx n="60" d="100"/>
          <a:sy n="60" d="100"/>
        </p:scale>
        <p:origin x="-492" y="-96"/>
      </p:cViewPr>
      <p:guideLst>
        <p:guide orient="horz" pos="2558"/>
        <p:guide pos="4662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4981-5B4F-4388-8206-D1A8AA6AFF3F}" type="datetimeFigureOut">
              <a:rPr lang="en-US" smtClean="0"/>
              <a:pPr/>
              <a:t>9/3/2020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85800"/>
            <a:ext cx="6248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E206C-4142-4583-A800-AB620A61E5D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82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1316" algn="l" defTabSz="1082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2631" algn="l" defTabSz="1082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23947" algn="l" defTabSz="1082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65263" algn="l" defTabSz="1082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06578" algn="l" defTabSz="1082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47894" algn="l" defTabSz="1082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89210" algn="l" defTabSz="1082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30525" algn="l" defTabSz="1082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85800"/>
            <a:ext cx="6248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E206C-4142-4583-A800-AB620A61E5D4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E206C-4142-4583-A800-AB620A61E5D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01" y="2522488"/>
            <a:ext cx="12578874" cy="17405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9801" y="4601369"/>
            <a:ext cx="10359073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4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8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3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2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82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37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65323" y="385329"/>
            <a:ext cx="5387642" cy="82027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7255" y="385329"/>
            <a:ext cx="15921423" cy="82027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993" y="5217898"/>
            <a:ext cx="12578874" cy="1612735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993" y="3441635"/>
            <a:ext cx="12578874" cy="1776263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470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940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641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88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735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282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829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376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7261" y="2244298"/>
            <a:ext cx="10654533" cy="634380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98433" y="2244298"/>
            <a:ext cx="10654531" cy="634380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34" y="325179"/>
            <a:ext cx="13318808" cy="13533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934" y="1817617"/>
            <a:ext cx="6538651" cy="75749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4702" indent="0">
              <a:buNone/>
              <a:defRPr sz="2900" b="1"/>
            </a:lvl2pPr>
            <a:lvl3pPr marL="1309405" indent="0">
              <a:buNone/>
              <a:defRPr sz="2600" b="1"/>
            </a:lvl3pPr>
            <a:lvl4pPr marL="1964108" indent="0">
              <a:buNone/>
              <a:defRPr sz="2300" b="1"/>
            </a:lvl4pPr>
            <a:lvl5pPr marL="2618809" indent="0">
              <a:buNone/>
              <a:defRPr sz="2300" b="1"/>
            </a:lvl5pPr>
            <a:lvl6pPr marL="3273512" indent="0">
              <a:buNone/>
              <a:defRPr sz="2300" b="1"/>
            </a:lvl6pPr>
            <a:lvl7pPr marL="3928215" indent="0">
              <a:buNone/>
              <a:defRPr sz="2300" b="1"/>
            </a:lvl7pPr>
            <a:lvl8pPr marL="4582918" indent="0">
              <a:buNone/>
              <a:defRPr sz="2300" b="1"/>
            </a:lvl8pPr>
            <a:lvl9pPr marL="5237618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934" y="2575115"/>
            <a:ext cx="6538651" cy="467843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17522" y="1817617"/>
            <a:ext cx="6541220" cy="75749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4702" indent="0">
              <a:buNone/>
              <a:defRPr sz="2900" b="1"/>
            </a:lvl2pPr>
            <a:lvl3pPr marL="1309405" indent="0">
              <a:buNone/>
              <a:defRPr sz="2600" b="1"/>
            </a:lvl3pPr>
            <a:lvl4pPr marL="1964108" indent="0">
              <a:buNone/>
              <a:defRPr sz="2300" b="1"/>
            </a:lvl4pPr>
            <a:lvl5pPr marL="2618809" indent="0">
              <a:buNone/>
              <a:defRPr sz="2300" b="1"/>
            </a:lvl5pPr>
            <a:lvl6pPr marL="3273512" indent="0">
              <a:buNone/>
              <a:defRPr sz="2300" b="1"/>
            </a:lvl6pPr>
            <a:lvl7pPr marL="3928215" indent="0">
              <a:buNone/>
              <a:defRPr sz="2300" b="1"/>
            </a:lvl7pPr>
            <a:lvl8pPr marL="4582918" indent="0">
              <a:buNone/>
              <a:defRPr sz="2300" b="1"/>
            </a:lvl8pPr>
            <a:lvl9pPr marL="5237618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7522" y="2575115"/>
            <a:ext cx="6541220" cy="467843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36" y="323299"/>
            <a:ext cx="4868662" cy="137590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5871" y="323304"/>
            <a:ext cx="8272870" cy="6930249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9936" y="1699204"/>
            <a:ext cx="4868662" cy="5554349"/>
          </a:xfrm>
        </p:spPr>
        <p:txBody>
          <a:bodyPr/>
          <a:lstStyle>
            <a:lvl1pPr marL="0" indent="0">
              <a:buNone/>
              <a:defRPr sz="2000"/>
            </a:lvl1pPr>
            <a:lvl2pPr marL="654702" indent="0">
              <a:buNone/>
              <a:defRPr sz="1700"/>
            </a:lvl2pPr>
            <a:lvl3pPr marL="1309405" indent="0">
              <a:buNone/>
              <a:defRPr sz="1400"/>
            </a:lvl3pPr>
            <a:lvl4pPr marL="1964108" indent="0">
              <a:buNone/>
              <a:defRPr sz="1300"/>
            </a:lvl4pPr>
            <a:lvl5pPr marL="2618809" indent="0">
              <a:buNone/>
              <a:defRPr sz="1300"/>
            </a:lvl5pPr>
            <a:lvl6pPr marL="3273512" indent="0">
              <a:buNone/>
              <a:defRPr sz="1300"/>
            </a:lvl6pPr>
            <a:lvl7pPr marL="3928215" indent="0">
              <a:buNone/>
              <a:defRPr sz="1300"/>
            </a:lvl7pPr>
            <a:lvl8pPr marL="4582918" indent="0">
              <a:buNone/>
              <a:defRPr sz="1300"/>
            </a:lvl8pPr>
            <a:lvl9pPr marL="523761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644" y="5684044"/>
            <a:ext cx="8879205" cy="67103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0644" y="725543"/>
            <a:ext cx="8879205" cy="4872038"/>
          </a:xfrm>
        </p:spPr>
        <p:txBody>
          <a:bodyPr/>
          <a:lstStyle>
            <a:lvl1pPr marL="0" indent="0">
              <a:buNone/>
              <a:defRPr sz="4600"/>
            </a:lvl1pPr>
            <a:lvl2pPr marL="654702" indent="0">
              <a:buNone/>
              <a:defRPr sz="4000"/>
            </a:lvl2pPr>
            <a:lvl3pPr marL="1309405" indent="0">
              <a:buNone/>
              <a:defRPr sz="3400"/>
            </a:lvl3pPr>
            <a:lvl4pPr marL="1964108" indent="0">
              <a:buNone/>
              <a:defRPr sz="2900"/>
            </a:lvl4pPr>
            <a:lvl5pPr marL="2618809" indent="0">
              <a:buNone/>
              <a:defRPr sz="2900"/>
            </a:lvl5pPr>
            <a:lvl6pPr marL="3273512" indent="0">
              <a:buNone/>
              <a:defRPr sz="2900"/>
            </a:lvl6pPr>
            <a:lvl7pPr marL="3928215" indent="0">
              <a:buNone/>
              <a:defRPr sz="2900"/>
            </a:lvl7pPr>
            <a:lvl8pPr marL="4582918" indent="0">
              <a:buNone/>
              <a:defRPr sz="2900"/>
            </a:lvl8pPr>
            <a:lvl9pPr marL="5237618" indent="0">
              <a:buNone/>
              <a:defRPr sz="29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0644" y="6355080"/>
            <a:ext cx="8879205" cy="952979"/>
          </a:xfrm>
        </p:spPr>
        <p:txBody>
          <a:bodyPr/>
          <a:lstStyle>
            <a:lvl1pPr marL="0" indent="0">
              <a:buNone/>
              <a:defRPr sz="2000"/>
            </a:lvl1pPr>
            <a:lvl2pPr marL="654702" indent="0">
              <a:buNone/>
              <a:defRPr sz="1700"/>
            </a:lvl2pPr>
            <a:lvl3pPr marL="1309405" indent="0">
              <a:buNone/>
              <a:defRPr sz="1400"/>
            </a:lvl3pPr>
            <a:lvl4pPr marL="1964108" indent="0">
              <a:buNone/>
              <a:defRPr sz="1300"/>
            </a:lvl4pPr>
            <a:lvl5pPr marL="2618809" indent="0">
              <a:buNone/>
              <a:defRPr sz="1300"/>
            </a:lvl5pPr>
            <a:lvl6pPr marL="3273512" indent="0">
              <a:buNone/>
              <a:defRPr sz="1300"/>
            </a:lvl6pPr>
            <a:lvl7pPr marL="3928215" indent="0">
              <a:buNone/>
              <a:defRPr sz="1300"/>
            </a:lvl7pPr>
            <a:lvl8pPr marL="4582918" indent="0">
              <a:buNone/>
              <a:defRPr sz="1300"/>
            </a:lvl8pPr>
            <a:lvl9pPr marL="523761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9934" y="325179"/>
            <a:ext cx="13318808" cy="1353344"/>
          </a:xfrm>
          <a:prstGeom prst="rect">
            <a:avLst/>
          </a:prstGeom>
        </p:spPr>
        <p:txBody>
          <a:bodyPr vert="horz" lIns="130940" tIns="65470" rIns="130940" bIns="6547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934" y="1894682"/>
            <a:ext cx="13318808" cy="5358866"/>
          </a:xfrm>
          <a:prstGeom prst="rect">
            <a:avLst/>
          </a:prstGeom>
        </p:spPr>
        <p:txBody>
          <a:bodyPr vert="horz" lIns="130940" tIns="65470" rIns="130940" bIns="654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934" y="7526096"/>
            <a:ext cx="3453024" cy="432318"/>
          </a:xfrm>
          <a:prstGeom prst="rect">
            <a:avLst/>
          </a:prstGeom>
        </p:spPr>
        <p:txBody>
          <a:bodyPr vert="horz" lIns="130940" tIns="65470" rIns="130940" bIns="6547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56214" y="7526096"/>
            <a:ext cx="4686247" cy="432318"/>
          </a:xfrm>
          <a:prstGeom prst="rect">
            <a:avLst/>
          </a:prstGeom>
        </p:spPr>
        <p:txBody>
          <a:bodyPr vert="horz" lIns="130940" tIns="65470" rIns="130940" bIns="6547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5717" y="7526096"/>
            <a:ext cx="3453024" cy="432318"/>
          </a:xfrm>
          <a:prstGeom prst="rect">
            <a:avLst/>
          </a:prstGeom>
        </p:spPr>
        <p:txBody>
          <a:bodyPr vert="horz" lIns="130940" tIns="65470" rIns="130940" bIns="6547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30940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1027" indent="-491027" algn="l" defTabSz="1309405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3893" indent="-409188" algn="l" defTabSz="1309405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6755" indent="-327349" algn="l" defTabSz="130940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91457" indent="-327349" algn="l" defTabSz="130940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6161" indent="-327349" algn="l" defTabSz="1309405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864" indent="-327349" algn="l" defTabSz="130940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55565" indent="-327349" algn="l" defTabSz="130940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10269" indent="-327349" algn="l" defTabSz="130940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64969" indent="-327349" algn="l" defTabSz="130940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9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4702" algn="l" defTabSz="1309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9405" algn="l" defTabSz="1309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64108" algn="l" defTabSz="1309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8809" algn="l" defTabSz="1309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73512" algn="l" defTabSz="1309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28215" algn="l" defTabSz="1309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82918" algn="l" defTabSz="1309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37618" algn="l" defTabSz="1309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6512" y="1804458"/>
            <a:ext cx="12085585" cy="5052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3" tIns="54132" rIns="108263" bIns="54132" rtlCol="0" anchor="ctr"/>
          <a:lstStyle/>
          <a:p>
            <a:pPr algn="ctr"/>
            <a:endParaRPr lang="en-GB" sz="11300" dirty="0">
              <a:solidFill>
                <a:schemeClr val="accent4"/>
              </a:solidFill>
              <a:latin typeface="Algerian" pitchFamily="82" charset="0"/>
            </a:endParaRPr>
          </a:p>
        </p:txBody>
      </p:sp>
      <p:pic>
        <p:nvPicPr>
          <p:cNvPr id="2050" name="Picture 2" descr="C:\Users\User\Pictures\bbbb_files\2cb0fc28d0383c9db2ae592f087e17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4798675" cy="812006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00463" y="1797081"/>
            <a:ext cx="73977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sz="9600" dirty="0">
              <a:solidFill>
                <a:schemeClr val="accent4"/>
              </a:solidFill>
              <a:latin typeface="Algerian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0463" y="1797081"/>
            <a:ext cx="739775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9600" dirty="0" smtClean="0">
                <a:solidFill>
                  <a:srgbClr val="FFFFCC"/>
                </a:solidFill>
                <a:latin typeface="Algerian" pitchFamily="82" charset="0"/>
              </a:rPr>
              <a:t>WELCOME DEAR STUDENTS</a:t>
            </a:r>
            <a:endParaRPr lang="en-GB" sz="9600" dirty="0">
              <a:solidFill>
                <a:srgbClr val="FFFFCC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798675" cy="81200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 smtClean="0">
              <a:solidFill>
                <a:schemeClr val="tx1"/>
              </a:solidFill>
            </a:endParaRPr>
          </a:p>
          <a:p>
            <a:pPr algn="ctr"/>
            <a:endParaRPr lang="en-GB" sz="3200" dirty="0" smtClean="0">
              <a:solidFill>
                <a:schemeClr val="tx1"/>
              </a:solidFill>
            </a:endParaRPr>
          </a:p>
          <a:p>
            <a:pPr algn="ctr"/>
            <a:endParaRPr lang="en-GB" sz="3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en-GB" sz="3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en-GB" sz="3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en-GB" sz="3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en-GB" sz="3200" dirty="0" smtClean="0">
                <a:solidFill>
                  <a:schemeClr val="tx1"/>
                </a:solidFill>
                <a:latin typeface="Arial Black" pitchFamily="34" charset="0"/>
              </a:rPr>
              <a:t>                       Active: Buy me a shirt.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 Black" pitchFamily="34" charset="0"/>
              </a:rPr>
              <a:t>Passive:  Let a shirt be bought for me.</a:t>
            </a:r>
          </a:p>
          <a:p>
            <a:pPr algn="just"/>
            <a:r>
              <a:rPr lang="en-GB" sz="3200" dirty="0" smtClean="0">
                <a:solidFill>
                  <a:schemeClr val="tx1"/>
                </a:solidFill>
                <a:latin typeface="Arial Black" pitchFamily="34" charset="0"/>
              </a:rPr>
              <a:t>                       Active: Give them the book.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 Black" pitchFamily="34" charset="0"/>
              </a:rPr>
              <a:t>Passive: Let the book be given for  them.</a:t>
            </a:r>
          </a:p>
          <a:p>
            <a:pPr algn="ctr"/>
            <a:endParaRPr lang="en-GB" sz="3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en-GB" sz="3200" dirty="0" smtClean="0">
              <a:solidFill>
                <a:schemeClr val="tx1"/>
              </a:solidFill>
            </a:endParaRPr>
          </a:p>
          <a:p>
            <a:pPr algn="ctr"/>
            <a:endParaRPr lang="en-GB" sz="3200" dirty="0" smtClean="0">
              <a:solidFill>
                <a:schemeClr val="tx1"/>
              </a:solidFill>
            </a:endParaRPr>
          </a:p>
          <a:p>
            <a:pPr algn="ctr"/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Practice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 Black" pitchFamily="34" charset="0"/>
              </a:rPr>
              <a:t>(a)Pluck me a flower.(b)Bring him a pen.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 Black" pitchFamily="34" charset="0"/>
              </a:rPr>
              <a:t>       (c) Buy me a computer.(d) Give me the pen.</a:t>
            </a:r>
          </a:p>
          <a:p>
            <a:pPr algn="ctr"/>
            <a:endParaRPr lang="en-GB" sz="3200" dirty="0" smtClean="0">
              <a:solidFill>
                <a:schemeClr val="tx1"/>
              </a:solidFill>
            </a:endParaRPr>
          </a:p>
          <a:p>
            <a:pPr algn="ctr"/>
            <a:endParaRPr lang="en-GB" sz="3200" dirty="0" smtClean="0">
              <a:solidFill>
                <a:schemeClr val="tx1"/>
              </a:solidFill>
            </a:endParaRPr>
          </a:p>
          <a:p>
            <a:pPr algn="ctr"/>
            <a:endParaRPr lang="en-GB" sz="3200" dirty="0" smtClean="0">
              <a:solidFill>
                <a:schemeClr val="tx1"/>
              </a:solidFill>
            </a:endParaRPr>
          </a:p>
          <a:p>
            <a:pPr algn="ctr"/>
            <a:endParaRPr lang="en-GB" sz="3200" dirty="0" smtClean="0">
              <a:solidFill>
                <a:schemeClr val="tx1"/>
              </a:solidFill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 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1937" y="0"/>
            <a:ext cx="11734800" cy="13168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Bernard MT Condensed" pitchFamily="18" charset="0"/>
              </a:rPr>
              <a:t> If   the  imperative  sentence  starts with  ---(main verb+ personal object)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Bernard MT Condensed" pitchFamily="18" charset="0"/>
              </a:rPr>
              <a:t>the Structure will be--  Let +   Object+be+v3+for + personal object </a:t>
            </a:r>
            <a:endParaRPr lang="en-GB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69231"/>
            <a:ext cx="14798675" cy="72818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200" dirty="0" smtClean="0">
                <a:latin typeface="Arial Black" pitchFamily="34" charset="0"/>
              </a:rPr>
              <a:t>           </a:t>
            </a:r>
            <a:r>
              <a:rPr lang="en-GB" sz="3200" dirty="0" smtClean="0">
                <a:solidFill>
                  <a:srgbClr val="FFFF00"/>
                </a:solidFill>
                <a:latin typeface="Gill Sans Ultra Bold" pitchFamily="34" charset="0"/>
              </a:rPr>
              <a:t>Active: Never tell a lie.</a:t>
            </a:r>
          </a:p>
          <a:p>
            <a:pPr algn="just"/>
            <a:r>
              <a:rPr lang="en-GB" sz="3200" dirty="0" smtClean="0">
                <a:solidFill>
                  <a:srgbClr val="FFFF00"/>
                </a:solidFill>
                <a:latin typeface="Gill Sans Ultra Bold" pitchFamily="34" charset="0"/>
              </a:rPr>
              <a:t>           Passive : let never a lie be told.</a:t>
            </a:r>
          </a:p>
          <a:p>
            <a:pPr algn="just"/>
            <a:r>
              <a:rPr lang="en-GB" sz="3200" dirty="0" smtClean="0">
                <a:solidFill>
                  <a:srgbClr val="FFFF00"/>
                </a:solidFill>
                <a:latin typeface="Gill Sans Ultra Bold" pitchFamily="34" charset="0"/>
              </a:rPr>
              <a:t>           Active : Never drive a car recklessly.</a:t>
            </a:r>
          </a:p>
          <a:p>
            <a:pPr algn="just"/>
            <a:r>
              <a:rPr lang="en-GB" sz="3200" dirty="0" smtClean="0">
                <a:solidFill>
                  <a:srgbClr val="FFFF00"/>
                </a:solidFill>
                <a:latin typeface="Gill Sans Ultra Bold" pitchFamily="34" charset="0"/>
              </a:rPr>
              <a:t>           Passive : Let never a car be driven recklessly. </a:t>
            </a:r>
          </a:p>
          <a:p>
            <a:pPr algn="just"/>
            <a:r>
              <a:rPr lang="en-GB" sz="3200" dirty="0" smtClean="0">
                <a:solidFill>
                  <a:srgbClr val="FFFF00"/>
                </a:solidFill>
                <a:latin typeface="Gill Sans Ultra Bold" pitchFamily="34" charset="0"/>
              </a:rPr>
              <a:t>           Active : Never disobey your teachers.</a:t>
            </a:r>
          </a:p>
          <a:p>
            <a:pPr algn="just"/>
            <a:r>
              <a:rPr lang="en-GB" sz="3200" dirty="0" smtClean="0">
                <a:solidFill>
                  <a:srgbClr val="FFFF00"/>
                </a:solidFill>
                <a:latin typeface="Gill Sans Ultra Bold" pitchFamily="34" charset="0"/>
              </a:rPr>
              <a:t>           Passive : let never your teachers be disobeyed</a:t>
            </a:r>
            <a:r>
              <a:rPr lang="en-GB" sz="3200" dirty="0" smtClean="0">
                <a:latin typeface="Gill Sans Ultra Bold" pitchFamily="34" charset="0"/>
              </a:rPr>
              <a:t>. </a:t>
            </a:r>
            <a:endParaRPr lang="en-GB" sz="3200" dirty="0">
              <a:latin typeface="Gill Sans Ultra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0"/>
            <a:ext cx="14798675" cy="13930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Bernard MT Condensed" pitchFamily="18" charset="0"/>
              </a:rPr>
              <a:t>If   the  imperative  sentence starts  with   “Never”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Bernard MT Condensed" pitchFamily="18" charset="0"/>
              </a:rPr>
              <a:t>the structure: Let +</a:t>
            </a:r>
            <a:r>
              <a:rPr lang="en-GB" sz="3200" dirty="0" err="1" smtClean="0">
                <a:solidFill>
                  <a:schemeClr val="tx1"/>
                </a:solidFill>
                <a:latin typeface="Bernard MT Condensed" pitchFamily="18" charset="0"/>
              </a:rPr>
              <a:t>never+object+be</a:t>
            </a:r>
            <a:r>
              <a:rPr lang="en-GB" sz="3200" dirty="0" smtClean="0">
                <a:solidFill>
                  <a:schemeClr val="tx1"/>
                </a:solidFill>
                <a:latin typeface="Bernard MT Condensed" pitchFamily="18" charset="0"/>
              </a:rPr>
              <a:t> +v3</a:t>
            </a:r>
            <a:endParaRPr lang="en-GB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798675" cy="81200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800" dirty="0" smtClean="0">
                <a:solidFill>
                  <a:schemeClr val="tx1"/>
                </a:solidFill>
                <a:latin typeface="Arial Black" pitchFamily="34" charset="0"/>
              </a:rPr>
              <a:t>  Active: please do this work.</a:t>
            </a:r>
          </a:p>
          <a:p>
            <a:pPr algn="just"/>
            <a:r>
              <a:rPr lang="en-GB" sz="2800" dirty="0" smtClean="0">
                <a:solidFill>
                  <a:schemeClr val="tx1"/>
                </a:solidFill>
                <a:latin typeface="Arial Black" pitchFamily="34" charset="0"/>
              </a:rPr>
              <a:t>  Passive: You are requested to do this work.</a:t>
            </a:r>
          </a:p>
          <a:p>
            <a:pPr algn="just"/>
            <a:r>
              <a:rPr lang="en-GB" sz="2800" dirty="0" smtClean="0">
                <a:solidFill>
                  <a:schemeClr val="tx1"/>
                </a:solidFill>
                <a:latin typeface="Arial Black" pitchFamily="34" charset="0"/>
              </a:rPr>
              <a:t>  Active: Please come here.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0"/>
            <a:ext cx="14798676" cy="22312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Bodoni MT Black" pitchFamily="18" charset="0"/>
              </a:rPr>
              <a:t>If   the  imperative  sentence  starts  with “please”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Bodoni MT Black" pitchFamily="18" charset="0"/>
              </a:rPr>
              <a:t>Structure will be-- You are requested to+ “</a:t>
            </a:r>
            <a:r>
              <a:rPr lang="en-GB" sz="3200" dirty="0" err="1" smtClean="0">
                <a:solidFill>
                  <a:schemeClr val="tx1"/>
                </a:solidFill>
                <a:latin typeface="Bodoni MT Black" pitchFamily="18" charset="0"/>
              </a:rPr>
              <a:t>please”is</a:t>
            </a:r>
            <a:r>
              <a:rPr lang="en-GB" sz="3200" dirty="0" smtClean="0">
                <a:solidFill>
                  <a:schemeClr val="tx1"/>
                </a:solidFill>
                <a:latin typeface="Bodoni MT Black" pitchFamily="18" charset="0"/>
              </a:rPr>
              <a:t>  </a:t>
            </a:r>
            <a:r>
              <a:rPr lang="en-GB" sz="3200" dirty="0" err="1" smtClean="0">
                <a:solidFill>
                  <a:schemeClr val="tx1"/>
                </a:solidFill>
                <a:latin typeface="Bodoni MT Black" pitchFamily="18" charset="0"/>
              </a:rPr>
              <a:t>omited</a:t>
            </a:r>
            <a:r>
              <a:rPr lang="en-GB" sz="3200" dirty="0" smtClean="0">
                <a:solidFill>
                  <a:schemeClr val="tx1"/>
                </a:solidFill>
                <a:latin typeface="Bodoni MT Black" pitchFamily="18" charset="0"/>
              </a:rPr>
              <a:t> +Extension </a:t>
            </a:r>
            <a:endParaRPr lang="en-GB" sz="3200" dirty="0">
              <a:latin typeface="Bodoni MT Black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4212431"/>
            <a:ext cx="11209337" cy="2667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800" dirty="0" smtClean="0">
                <a:solidFill>
                  <a:schemeClr val="tx1"/>
                </a:solidFill>
                <a:latin typeface="Arial Black" pitchFamily="34" charset="0"/>
              </a:rPr>
              <a:t> Passive: You are requested to come here</a:t>
            </a:r>
          </a:p>
          <a:p>
            <a:pPr algn="just"/>
            <a:r>
              <a:rPr lang="en-GB" sz="2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 Black" pitchFamily="34" charset="0"/>
              </a:rPr>
              <a:t>Active.Please</a:t>
            </a:r>
            <a:r>
              <a:rPr lang="en-GB" sz="2800" dirty="0" smtClean="0">
                <a:solidFill>
                  <a:schemeClr val="tx1"/>
                </a:solidFill>
                <a:latin typeface="Arial Black" pitchFamily="34" charset="0"/>
              </a:rPr>
              <a:t> give me a glass of water.</a:t>
            </a:r>
          </a:p>
          <a:p>
            <a:pPr algn="just"/>
            <a:r>
              <a:rPr lang="en-GB" sz="2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 Black" pitchFamily="34" charset="0"/>
              </a:rPr>
              <a:t>Passive:You</a:t>
            </a:r>
            <a:r>
              <a:rPr lang="en-GB" sz="2800" dirty="0" smtClean="0">
                <a:solidFill>
                  <a:schemeClr val="tx1"/>
                </a:solidFill>
                <a:latin typeface="Arial Black" pitchFamily="34" charset="0"/>
              </a:rPr>
              <a:t> are requested to give me a glass of water.               </a:t>
            </a:r>
            <a:br>
              <a:rPr lang="en-GB" sz="2800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en-GB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798675" cy="81200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sz="4000" dirty="0" smtClean="0">
                <a:latin typeface="Rockwell Extra Bold" pitchFamily="18" charset="0"/>
              </a:rPr>
              <a:t>                                                                                                                  </a:t>
            </a:r>
          </a:p>
          <a:p>
            <a:pPr algn="just"/>
            <a:r>
              <a:rPr lang="en-GB" sz="2800" dirty="0" smtClean="0">
                <a:solidFill>
                  <a:srgbClr val="00B050"/>
                </a:solidFill>
                <a:latin typeface="Rockwell Extra Bold" pitchFamily="18" charset="0"/>
              </a:rPr>
              <a:t>                                              Active: </a:t>
            </a:r>
            <a:r>
              <a:rPr lang="en-GB" sz="2800" dirty="0" smtClean="0">
                <a:solidFill>
                  <a:srgbClr val="C00000"/>
                </a:solidFill>
                <a:latin typeface="Rockwell Extra Bold" pitchFamily="18" charset="0"/>
              </a:rPr>
              <a:t>He</a:t>
            </a:r>
            <a:r>
              <a:rPr lang="en-GB" sz="2800" dirty="0" smtClean="0">
                <a:solidFill>
                  <a:srgbClr val="00B050"/>
                </a:solidFill>
                <a:latin typeface="Rockwell Extra Bold" pitchFamily="18" charset="0"/>
              </a:rPr>
              <a:t>  killed  </a:t>
            </a:r>
            <a:r>
              <a:rPr lang="en-GB" sz="2800" dirty="0" smtClean="0">
                <a:solidFill>
                  <a:srgbClr val="C00000"/>
                </a:solidFill>
                <a:latin typeface="Rockwell Extra Bold" pitchFamily="18" charset="0"/>
              </a:rPr>
              <a:t>himself</a:t>
            </a:r>
            <a:r>
              <a:rPr lang="en-GB" sz="2800" dirty="0" smtClean="0">
                <a:solidFill>
                  <a:srgbClr val="00B050"/>
                </a:solidFill>
                <a:latin typeface="Rockwell Extra Bold" pitchFamily="18" charset="0"/>
              </a:rPr>
              <a:t>.</a:t>
            </a:r>
          </a:p>
          <a:p>
            <a:pPr algn="ctr"/>
            <a:endParaRPr lang="en-GB" sz="2800" dirty="0" smtClean="0">
              <a:solidFill>
                <a:srgbClr val="00B050"/>
              </a:solidFill>
              <a:latin typeface="Rockwell Extra Bold" pitchFamily="18" charset="0"/>
            </a:endParaRPr>
          </a:p>
          <a:p>
            <a:pPr algn="just"/>
            <a:r>
              <a:rPr lang="en-GB" sz="2800" dirty="0" smtClean="0">
                <a:solidFill>
                  <a:srgbClr val="00B050"/>
                </a:solidFill>
                <a:latin typeface="Rockwell Extra Bold" pitchFamily="18" charset="0"/>
              </a:rPr>
              <a:t>                                              Passive: </a:t>
            </a:r>
            <a:r>
              <a:rPr lang="en-GB" sz="2800" dirty="0" smtClean="0">
                <a:solidFill>
                  <a:srgbClr val="C00000"/>
                </a:solidFill>
                <a:latin typeface="Rockwell Extra Bold" pitchFamily="18" charset="0"/>
              </a:rPr>
              <a:t>He</a:t>
            </a:r>
            <a:r>
              <a:rPr lang="en-GB" sz="2800" dirty="0" smtClean="0">
                <a:solidFill>
                  <a:srgbClr val="00B050"/>
                </a:solidFill>
                <a:latin typeface="Rockwell Extra Bold" pitchFamily="18" charset="0"/>
              </a:rPr>
              <a:t> was killed by </a:t>
            </a:r>
            <a:r>
              <a:rPr lang="en-GB" sz="2800" dirty="0" smtClean="0">
                <a:solidFill>
                  <a:srgbClr val="C00000"/>
                </a:solidFill>
                <a:latin typeface="Rockwell Extra Bold" pitchFamily="18" charset="0"/>
              </a:rPr>
              <a:t>himself.</a:t>
            </a:r>
          </a:p>
          <a:p>
            <a:pPr algn="ctr"/>
            <a:r>
              <a:rPr lang="en-GB" sz="2800" dirty="0" smtClean="0">
                <a:solidFill>
                  <a:srgbClr val="00B050"/>
                </a:solidFill>
                <a:latin typeface="Rockwell Extra Bold" pitchFamily="18" charset="0"/>
              </a:rPr>
              <a:t>                                                                                                                                                    </a:t>
            </a:r>
          </a:p>
          <a:p>
            <a:pPr algn="just"/>
            <a:r>
              <a:rPr lang="en-GB" sz="2800" dirty="0" smtClean="0">
                <a:solidFill>
                  <a:srgbClr val="00B050"/>
                </a:solidFill>
                <a:latin typeface="Rockwell Extra Bold" pitchFamily="18" charset="0"/>
              </a:rPr>
              <a:t>                                              Active: </a:t>
            </a:r>
            <a:r>
              <a:rPr lang="en-GB" sz="2800" dirty="0" smtClean="0">
                <a:solidFill>
                  <a:srgbClr val="C00000"/>
                </a:solidFill>
                <a:latin typeface="Rockwell Extra Bold" pitchFamily="18" charset="0"/>
              </a:rPr>
              <a:t>She</a:t>
            </a:r>
            <a:r>
              <a:rPr lang="en-GB" sz="2800" dirty="0" smtClean="0">
                <a:solidFill>
                  <a:srgbClr val="00B050"/>
                </a:solidFill>
                <a:latin typeface="Rockwell Extra Bold" pitchFamily="18" charset="0"/>
              </a:rPr>
              <a:t> fans </a:t>
            </a:r>
            <a:r>
              <a:rPr lang="en-GB" sz="2800" dirty="0" smtClean="0">
                <a:solidFill>
                  <a:srgbClr val="C00000"/>
                </a:solidFill>
                <a:latin typeface="Rockwell Extra Bold" pitchFamily="18" charset="0"/>
              </a:rPr>
              <a:t>herself.</a:t>
            </a:r>
          </a:p>
          <a:p>
            <a:pPr algn="ctr"/>
            <a:r>
              <a:rPr lang="en-GB" sz="2800" dirty="0" smtClean="0">
                <a:solidFill>
                  <a:srgbClr val="00B050"/>
                </a:solidFill>
                <a:latin typeface="Rockwell Extra Bold" pitchFamily="18" charset="0"/>
              </a:rPr>
              <a:t>                                                                                                                                                     Passive:</a:t>
            </a:r>
            <a:r>
              <a:rPr lang="en-GB" sz="2800" dirty="0" smtClean="0">
                <a:solidFill>
                  <a:srgbClr val="C00000"/>
                </a:solidFill>
                <a:latin typeface="Rockwell Extra Bold" pitchFamily="18" charset="0"/>
              </a:rPr>
              <a:t> She </a:t>
            </a:r>
            <a:r>
              <a:rPr lang="en-GB" sz="2800" dirty="0" smtClean="0">
                <a:solidFill>
                  <a:srgbClr val="00B050"/>
                </a:solidFill>
                <a:latin typeface="Rockwell Extra Bold" pitchFamily="18" charset="0"/>
              </a:rPr>
              <a:t>is  fanned  by </a:t>
            </a:r>
            <a:r>
              <a:rPr lang="en-GB" sz="2800" dirty="0" smtClean="0">
                <a:solidFill>
                  <a:srgbClr val="C00000"/>
                </a:solidFill>
                <a:latin typeface="Rockwell Extra Bold" pitchFamily="18" charset="0"/>
              </a:rPr>
              <a:t>herself.</a:t>
            </a:r>
          </a:p>
          <a:p>
            <a:pPr algn="ctr"/>
            <a:endParaRPr lang="en-GB" sz="4000" dirty="0" smtClean="0">
              <a:solidFill>
                <a:srgbClr val="00B050"/>
              </a:solidFill>
              <a:latin typeface="Rockwell Extra Bol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4798675" cy="12406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 Black" pitchFamily="34" charset="0"/>
              </a:rPr>
              <a:t>Reflexive  objects: </a:t>
            </a:r>
            <a:r>
              <a:rPr lang="en-GB" sz="3600" smtClean="0">
                <a:latin typeface="Arial Black" pitchFamily="34" charset="0"/>
              </a:rPr>
              <a:t>The object </a:t>
            </a:r>
            <a:r>
              <a:rPr lang="en-GB" sz="3600" dirty="0" smtClean="0">
                <a:latin typeface="Arial Black" pitchFamily="34" charset="0"/>
              </a:rPr>
              <a:t>which  is formed with “self</a:t>
            </a:r>
            <a:r>
              <a:rPr lang="en-GB" dirty="0" smtClean="0">
                <a:latin typeface="Arial Black" pitchFamily="34" charset="0"/>
              </a:rPr>
              <a:t>”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012031"/>
            <a:ext cx="14798675" cy="2209800"/>
          </a:xfrm>
          <a:prstGeom prst="rect">
            <a:avLst/>
          </a:prstGeom>
          <a:solidFill>
            <a:srgbClr val="7E0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Arial Black" pitchFamily="34" charset="0"/>
              </a:rPr>
              <a:t>If the active voice </a:t>
            </a:r>
            <a:r>
              <a:rPr lang="en-GB" sz="3200" smtClean="0">
                <a:solidFill>
                  <a:schemeClr val="bg1"/>
                </a:solidFill>
                <a:latin typeface="Arial Black" pitchFamily="34" charset="0"/>
              </a:rPr>
              <a:t>is with </a:t>
            </a:r>
            <a:r>
              <a:rPr lang="en-GB" sz="3200" dirty="0" smtClean="0">
                <a:solidFill>
                  <a:schemeClr val="bg1"/>
                </a:solidFill>
                <a:latin typeface="Arial Black" pitchFamily="34" charset="0"/>
              </a:rPr>
              <a:t>reflexive object, the Structure will be- Sub(no change) +AV+V3+by+ Reflexive object (</a:t>
            </a:r>
            <a:r>
              <a:rPr lang="en-GB" sz="3200" dirty="0" err="1" smtClean="0">
                <a:solidFill>
                  <a:schemeClr val="bg1"/>
                </a:solidFill>
                <a:latin typeface="Arial Black" pitchFamily="34" charset="0"/>
              </a:rPr>
              <a:t>Obj</a:t>
            </a:r>
            <a:r>
              <a:rPr lang="en-GB" sz="3200" dirty="0" smtClean="0">
                <a:solidFill>
                  <a:schemeClr val="bg1"/>
                </a:solidFill>
                <a:latin typeface="Arial Black" pitchFamily="34" charset="0"/>
              </a:rPr>
              <a:t> cannot be changed into Sub)</a:t>
            </a:r>
            <a:endParaRPr lang="en-GB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798675" cy="81200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87725" lvl="8" indent="-457200" algn="just"/>
            <a:r>
              <a:rPr lang="en-GB" sz="4000" dirty="0" smtClean="0">
                <a:solidFill>
                  <a:schemeClr val="tx1"/>
                </a:solidFill>
                <a:latin typeface="Gill Sans Ultra Bold" pitchFamily="34" charset="0"/>
              </a:rPr>
              <a:t>                                                                                        </a:t>
            </a:r>
            <a:endParaRPr lang="en-GB" sz="44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marL="4787725" lvl="8" indent="-457200" algn="just"/>
            <a:endParaRPr lang="en-GB" sz="44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marL="4787725" lvl="8" indent="-457200" algn="just"/>
            <a:endParaRPr lang="en-GB" sz="44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marL="4787725" lvl="8" indent="-457200" algn="just"/>
            <a:endParaRPr lang="en-GB" sz="44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marL="4787725" lvl="8" indent="-457200" algn="just"/>
            <a:endParaRPr lang="en-GB" sz="44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marL="4787725" lvl="8" indent="-457200" algn="just"/>
            <a:endParaRPr lang="en-GB" sz="44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marL="4787725" lvl="8" indent="-457200" algn="just"/>
            <a:endParaRPr lang="en-GB" sz="4000" dirty="0" smtClean="0">
              <a:solidFill>
                <a:schemeClr val="tx1"/>
              </a:solidFill>
              <a:latin typeface="Gill Sans Ultra Bold" pitchFamily="34" charset="0"/>
            </a:endParaRPr>
          </a:p>
          <a:p>
            <a:pPr marL="4787725" lvl="8" indent="-457200" algn="just"/>
            <a:endParaRPr lang="en-GB" sz="4000" dirty="0" smtClean="0">
              <a:solidFill>
                <a:schemeClr val="tx1"/>
              </a:solidFill>
              <a:latin typeface="Gill Sans Ultra Bold" pitchFamily="34" charset="0"/>
            </a:endParaRPr>
          </a:p>
          <a:p>
            <a:pPr marL="4787725" lvl="8" indent="-457200" algn="just"/>
            <a:r>
              <a:rPr lang="en-GB" sz="4000" dirty="0" smtClean="0">
                <a:solidFill>
                  <a:schemeClr val="tx1"/>
                </a:solidFill>
                <a:latin typeface="Gill Sans Ultra Bold" pitchFamily="34" charset="0"/>
              </a:rPr>
              <a:t>  (</a:t>
            </a:r>
            <a:r>
              <a:rPr lang="en-GB" sz="4400" b="1" dirty="0" smtClean="0">
                <a:solidFill>
                  <a:schemeClr val="tx1"/>
                </a:solidFill>
                <a:latin typeface="Britannic Bold" pitchFamily="34" charset="0"/>
              </a:rPr>
              <a:t>a)Let this work  be done.</a:t>
            </a:r>
          </a:p>
          <a:p>
            <a:pPr marL="457200" indent="-457200" algn="just"/>
            <a:r>
              <a:rPr lang="en-GB" sz="4400" b="1" dirty="0" smtClean="0">
                <a:solidFill>
                  <a:schemeClr val="tx1"/>
                </a:solidFill>
                <a:latin typeface="Britannic Bold" pitchFamily="34" charset="0"/>
              </a:rPr>
              <a:t>                            (b)Let the door be shut.</a:t>
            </a:r>
          </a:p>
          <a:p>
            <a:pPr marL="457200" indent="-457200" algn="ctr"/>
            <a:r>
              <a:rPr lang="en-GB" sz="4400" b="1" dirty="0" smtClean="0">
                <a:solidFill>
                  <a:schemeClr val="tx1"/>
                </a:solidFill>
                <a:latin typeface="Britannic Bold" pitchFamily="34" charset="0"/>
              </a:rPr>
              <a:t>                  (c)You are requested to go home.</a:t>
            </a:r>
          </a:p>
          <a:p>
            <a:pPr marL="457200" indent="-457200" algn="just"/>
            <a:r>
              <a:rPr lang="en-GB" sz="4400" b="1" dirty="0" smtClean="0">
                <a:solidFill>
                  <a:schemeClr val="tx1"/>
                </a:solidFill>
                <a:latin typeface="Britannic Bold" pitchFamily="34" charset="0"/>
              </a:rPr>
              <a:t>                           (d) Let it be done .</a:t>
            </a:r>
          </a:p>
          <a:p>
            <a:pPr marL="457200" indent="-457200" algn="just"/>
            <a:r>
              <a:rPr lang="en-GB" sz="4400" b="1" dirty="0" smtClean="0">
                <a:solidFill>
                  <a:schemeClr val="tx1"/>
                </a:solidFill>
                <a:latin typeface="Britannic Bold" pitchFamily="34" charset="0"/>
              </a:rPr>
              <a:t>                           (e) Let this  book be read.</a:t>
            </a:r>
          </a:p>
          <a:p>
            <a:pPr marL="457200" indent="-457200" algn="just"/>
            <a:r>
              <a:rPr lang="en-GB" sz="4400" b="1" dirty="0" smtClean="0">
                <a:solidFill>
                  <a:schemeClr val="tx1"/>
                </a:solidFill>
                <a:latin typeface="Britannic Bold" pitchFamily="34" charset="0"/>
              </a:rPr>
              <a:t>                           (f) He Was praised by himself.</a:t>
            </a:r>
          </a:p>
          <a:p>
            <a:pPr marL="457200" indent="-457200" algn="just"/>
            <a:endParaRPr lang="en-GB" sz="44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marL="457200" indent="-457200" algn="just"/>
            <a:endParaRPr lang="en-GB" sz="44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marL="457200" indent="-457200" algn="just"/>
            <a:endParaRPr lang="en-GB" sz="44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marL="457200" indent="-457200" algn="just"/>
            <a:endParaRPr lang="en-GB" sz="44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marL="457200" indent="-457200" algn="just"/>
            <a:endParaRPr lang="en-GB" sz="44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marL="457200" indent="-457200" algn="just"/>
            <a:endParaRPr lang="en-GB" sz="4400" b="1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18137" y="0"/>
            <a:ext cx="5486400" cy="124063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Franklin Gothic Heavy" pitchFamily="34" charset="0"/>
              </a:rPr>
              <a:t>Home task</a:t>
            </a:r>
            <a:endParaRPr lang="en-GB" sz="4000" dirty="0">
              <a:latin typeface="Franklin Gothic Heavy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3137" y="1164431"/>
            <a:ext cx="937260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Franklin Gothic Heavy" pitchFamily="34" charset="0"/>
              </a:rPr>
              <a:t>Re-write  the following sentences  using the Active Voice.</a:t>
            </a:r>
            <a:endParaRPr lang="en-GB" sz="4000" dirty="0">
              <a:solidFill>
                <a:schemeClr val="tx1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4337" y="2307431"/>
            <a:ext cx="4648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7ff86caa20dcfed578192b26e7919dd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7" y="250031"/>
            <a:ext cx="14798675" cy="81200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55737" y="2078831"/>
            <a:ext cx="12725400" cy="6041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>
                <a:solidFill>
                  <a:schemeClr val="bg1"/>
                </a:solidFill>
                <a:latin typeface="Bernard MT Condensed" pitchFamily="18" charset="0"/>
              </a:rPr>
              <a:t>Thanks  to all </a:t>
            </a:r>
            <a:endParaRPr lang="en-GB" sz="8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 rot="19875788">
            <a:off x="480168" y="2679380"/>
            <a:ext cx="5084258" cy="21501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bg1"/>
                </a:solidFill>
                <a:latin typeface="Bernard MT Condensed" pitchFamily="18" charset="0"/>
              </a:rPr>
              <a:t>Stay at home</a:t>
            </a:r>
            <a:endParaRPr lang="en-GB" sz="4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 rot="912462">
            <a:off x="8755426" y="3084519"/>
            <a:ext cx="7278187" cy="14343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bg1"/>
                </a:solidFill>
                <a:latin typeface="Bernard MT Condensed" pitchFamily="18" charset="0"/>
              </a:rPr>
              <a:t>Stay safe and  sound</a:t>
            </a:r>
            <a:endParaRPr lang="en-GB" sz="4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4"/>
            <a:ext cx="15045319" cy="81200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3" tIns="54132" rIns="108263" bIns="54132" rtlCol="0" anchor="ctr"/>
          <a:lstStyle/>
          <a:p>
            <a:r>
              <a:rPr lang="en-US" sz="2900" b="1" dirty="0" smtClean="0">
                <a:solidFill>
                  <a:schemeClr val="tx1"/>
                </a:solidFill>
                <a:latin typeface="Book Antiqua" pitchFamily="18" charset="0"/>
              </a:rPr>
              <a:t>                                    </a:t>
            </a:r>
          </a:p>
          <a:p>
            <a:r>
              <a:rPr lang="en-US" sz="2900" b="1" dirty="0" smtClean="0">
                <a:solidFill>
                  <a:schemeClr val="tx1"/>
                </a:solidFill>
                <a:latin typeface="Book Antiqua" pitchFamily="18" charset="0"/>
              </a:rPr>
              <a:t>                                     </a:t>
            </a:r>
          </a:p>
          <a:p>
            <a:r>
              <a:rPr lang="en-US" sz="2900" b="1" dirty="0" smtClean="0">
                <a:solidFill>
                  <a:schemeClr val="tx1"/>
                </a:solidFill>
                <a:latin typeface="Book Antiqua" pitchFamily="18" charset="0"/>
              </a:rPr>
              <a:t>                                     </a:t>
            </a:r>
          </a:p>
          <a:p>
            <a:r>
              <a:rPr lang="en-US" sz="2900" b="1" dirty="0" smtClean="0">
                <a:solidFill>
                  <a:schemeClr val="tx1"/>
                </a:solidFill>
                <a:latin typeface="Bodoni MT Black" pitchFamily="18" charset="0"/>
              </a:rPr>
              <a:t>                                    </a:t>
            </a:r>
            <a:r>
              <a:rPr lang="en-US" sz="3300" b="1" dirty="0" err="1" smtClean="0">
                <a:solidFill>
                  <a:schemeClr val="tx1"/>
                </a:solidFill>
                <a:latin typeface="Bodoni MT Black" pitchFamily="18" charset="0"/>
              </a:rPr>
              <a:t>Borun</a:t>
            </a:r>
            <a:r>
              <a:rPr lang="en-US" sz="3300" b="1" dirty="0" smtClean="0">
                <a:solidFill>
                  <a:schemeClr val="tx1"/>
                </a:solidFill>
                <a:latin typeface="Bodoni MT Black" pitchFamily="18" charset="0"/>
              </a:rPr>
              <a:t> Chandra </a:t>
            </a:r>
            <a:r>
              <a:rPr lang="en-US" sz="3300" b="1" dirty="0" err="1" smtClean="0">
                <a:solidFill>
                  <a:schemeClr val="tx1"/>
                </a:solidFill>
                <a:latin typeface="Bodoni MT Black" pitchFamily="18" charset="0"/>
              </a:rPr>
              <a:t>Sarker</a:t>
            </a:r>
            <a:endParaRPr lang="en-US" sz="3300" b="1" dirty="0" smtClean="0">
              <a:solidFill>
                <a:schemeClr val="tx1"/>
              </a:solidFill>
              <a:latin typeface="Bodoni MT Black" pitchFamily="18" charset="0"/>
            </a:endParaRPr>
          </a:p>
          <a:p>
            <a:r>
              <a:rPr lang="en-US" sz="3300" b="1" dirty="0" smtClean="0">
                <a:solidFill>
                  <a:schemeClr val="tx1"/>
                </a:solidFill>
                <a:latin typeface="Bodoni MT Black" pitchFamily="18" charset="0"/>
              </a:rPr>
              <a:t>                               Assistant Teacher (English)</a:t>
            </a:r>
          </a:p>
          <a:p>
            <a:r>
              <a:rPr lang="en-US" sz="3300" b="1" dirty="0" smtClean="0">
                <a:solidFill>
                  <a:schemeClr val="tx1"/>
                </a:solidFill>
                <a:latin typeface="Bodoni MT Black" pitchFamily="18" charset="0"/>
              </a:rPr>
              <a:t>                               </a:t>
            </a:r>
            <a:r>
              <a:rPr lang="en-US" sz="3300" b="1" dirty="0" err="1" smtClean="0">
                <a:solidFill>
                  <a:schemeClr val="tx1"/>
                </a:solidFill>
                <a:latin typeface="Bodoni MT Black" pitchFamily="18" charset="0"/>
              </a:rPr>
              <a:t>Govt.Jajira</a:t>
            </a:r>
            <a:r>
              <a:rPr lang="en-US" sz="3300" b="1" dirty="0" smtClean="0">
                <a:solidFill>
                  <a:schemeClr val="tx1"/>
                </a:solidFill>
                <a:latin typeface="Bodoni MT Black" pitchFamily="18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Bodoni MT Black" pitchFamily="18" charset="0"/>
              </a:rPr>
              <a:t>Mohar</a:t>
            </a:r>
            <a:r>
              <a:rPr lang="en-US" sz="3300" b="1" dirty="0" smtClean="0">
                <a:solidFill>
                  <a:schemeClr val="tx1"/>
                </a:solidFill>
                <a:latin typeface="Bodoni MT Black" pitchFamily="18" charset="0"/>
              </a:rPr>
              <a:t> Ali Model High School,</a:t>
            </a:r>
          </a:p>
          <a:p>
            <a:r>
              <a:rPr lang="en-US" sz="3300" b="1" dirty="0" smtClean="0">
                <a:solidFill>
                  <a:schemeClr val="tx1"/>
                </a:solidFill>
                <a:latin typeface="Bodoni MT Black" pitchFamily="18" charset="0"/>
              </a:rPr>
              <a:t>                                </a:t>
            </a:r>
            <a:r>
              <a:rPr lang="en-US" sz="3300" b="1" dirty="0" err="1" smtClean="0">
                <a:solidFill>
                  <a:schemeClr val="tx1"/>
                </a:solidFill>
                <a:latin typeface="Bodoni MT Black" pitchFamily="18" charset="0"/>
              </a:rPr>
              <a:t>Jajira</a:t>
            </a:r>
            <a:r>
              <a:rPr lang="en-US" sz="3300" b="1" dirty="0" smtClean="0">
                <a:solidFill>
                  <a:schemeClr val="tx1"/>
                </a:solidFill>
                <a:latin typeface="Bodoni MT Black" pitchFamily="18" charset="0"/>
              </a:rPr>
              <a:t> , </a:t>
            </a:r>
            <a:r>
              <a:rPr lang="en-US" sz="3300" b="1" dirty="0" err="1" smtClean="0">
                <a:solidFill>
                  <a:schemeClr val="tx1"/>
                </a:solidFill>
                <a:latin typeface="Bodoni MT Black" pitchFamily="18" charset="0"/>
              </a:rPr>
              <a:t>Shariatpur</a:t>
            </a:r>
            <a:r>
              <a:rPr lang="en-US" sz="3300" b="1" dirty="0" smtClean="0">
                <a:solidFill>
                  <a:schemeClr val="tx1"/>
                </a:solidFill>
                <a:latin typeface="Bodoni MT Black" pitchFamily="18" charset="0"/>
              </a:rPr>
              <a:t>.</a:t>
            </a:r>
          </a:p>
          <a:p>
            <a:r>
              <a:rPr lang="en-US" sz="3300" b="1" dirty="0" smtClean="0">
                <a:solidFill>
                  <a:schemeClr val="tx1"/>
                </a:solidFill>
                <a:latin typeface="Bodoni MT Black" pitchFamily="18" charset="0"/>
              </a:rPr>
              <a:t>                                     </a:t>
            </a:r>
          </a:p>
          <a:p>
            <a:r>
              <a:rPr lang="en-US" sz="3300" b="1" dirty="0" smtClean="0">
                <a:solidFill>
                  <a:schemeClr val="tx1"/>
                </a:solidFill>
                <a:latin typeface="Bodoni MT Black" pitchFamily="18" charset="0"/>
              </a:rPr>
              <a:t>                                Presentation  English 2</a:t>
            </a:r>
            <a:r>
              <a:rPr lang="en-US" sz="3300" b="1" baseline="30000" dirty="0" smtClean="0">
                <a:solidFill>
                  <a:schemeClr val="tx1"/>
                </a:solidFill>
                <a:latin typeface="Bodoni MT Black" pitchFamily="18" charset="0"/>
              </a:rPr>
              <a:t>nd</a:t>
            </a:r>
            <a:r>
              <a:rPr lang="en-US" sz="3300" b="1" dirty="0" smtClean="0">
                <a:solidFill>
                  <a:schemeClr val="tx1"/>
                </a:solidFill>
                <a:latin typeface="Bodoni MT Black" pitchFamily="18" charset="0"/>
              </a:rPr>
              <a:t> paper</a:t>
            </a:r>
          </a:p>
          <a:p>
            <a:r>
              <a:rPr lang="en-US" sz="3300" b="1" dirty="0" smtClean="0">
                <a:solidFill>
                  <a:schemeClr val="tx1"/>
                </a:solidFill>
                <a:latin typeface="Bodoni MT Black" pitchFamily="18" charset="0"/>
              </a:rPr>
              <a:t>                                            Class- VI- 1X </a:t>
            </a:r>
            <a:endParaRPr lang="en-US" sz="3300" b="1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pic>
        <p:nvPicPr>
          <p:cNvPr id="3" name="Picture 2" descr="C:\Users\USAER\Desktop\Borun Sarker\New folder (2)\03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0737" cy="27969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65537" y="0"/>
            <a:ext cx="5179537" cy="10826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3" tIns="54132" rIns="108263" bIns="54132" rtlCol="0" anchor="ctr"/>
          <a:lstStyle/>
          <a:p>
            <a:pPr algn="ctr"/>
            <a:r>
              <a:rPr lang="en-GB" sz="4700" dirty="0" smtClean="0">
                <a:latin typeface="Bernard MT Condensed" pitchFamily="18" charset="0"/>
              </a:rPr>
              <a:t>Presenter</a:t>
            </a:r>
            <a:endParaRPr lang="en-GB" sz="47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60737" y="0"/>
            <a:ext cx="8305800" cy="10882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>
                    <a:lumMod val="95000"/>
                  </a:schemeClr>
                </a:solidFill>
                <a:latin typeface="Wide Latin" pitchFamily="18" charset="0"/>
              </a:rPr>
              <a:t>Look at the images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Wide Lati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73062" y="2231231"/>
            <a:ext cx="51815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Eras Bold ITC" pitchFamily="34" charset="0"/>
              </a:rPr>
              <a:t>Buy me a shirt.</a:t>
            </a:r>
            <a:r>
              <a:rPr lang="en-GB" sz="3600" b="1" dirty="0" smtClean="0">
                <a:latin typeface="Eras Bold ITC" pitchFamily="34" charset="0"/>
              </a:rPr>
              <a:t>.</a:t>
            </a:r>
            <a:endParaRPr lang="en-GB" sz="3600" b="1" dirty="0">
              <a:latin typeface="Eras Bold IT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298031"/>
            <a:ext cx="633253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 </a:t>
            </a:r>
            <a:r>
              <a:rPr lang="en-GB" sz="3200" dirty="0" smtClean="0">
                <a:solidFill>
                  <a:schemeClr val="tx1"/>
                </a:solidFill>
                <a:latin typeface="Rockwell Extra Bold" pitchFamily="18" charset="0"/>
              </a:rPr>
              <a:t>Let a shirt be bought for me.</a:t>
            </a:r>
            <a:endParaRPr lang="en-GB" sz="3200" dirty="0">
              <a:latin typeface="Rockwell Extra Bol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745831"/>
            <a:ext cx="503713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Rockwell Extra Bold" pitchFamily="18" charset="0"/>
              </a:rPr>
              <a:t>Open the door.</a:t>
            </a:r>
            <a:endParaRPr lang="en-GB" sz="3600" b="1" dirty="0">
              <a:solidFill>
                <a:schemeClr val="tx1"/>
              </a:solidFill>
              <a:latin typeface="Rockwell Extra Bol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937" y="6193631"/>
            <a:ext cx="5867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Bodoni MT Black" pitchFamily="18" charset="0"/>
              </a:rPr>
              <a:t>Let the door be opened </a:t>
            </a:r>
            <a:endParaRPr lang="en-GB" sz="3600" b="1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pic>
        <p:nvPicPr>
          <p:cNvPr id="1026" name="Picture 2" descr="C:\Users\User\Pictures\bbbb_files\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2537" y="2383631"/>
            <a:ext cx="1600201" cy="1447800"/>
          </a:xfrm>
          <a:prstGeom prst="rect">
            <a:avLst/>
          </a:prstGeom>
          <a:noFill/>
        </p:spPr>
      </p:pic>
      <p:pic>
        <p:nvPicPr>
          <p:cNvPr id="8" name="Picture 2" descr="C:\Users\User\Pictures\bbbb_files\doo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9137" y="4822031"/>
            <a:ext cx="1981200" cy="1981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856537" y="2307431"/>
            <a:ext cx="4419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Bodoni MT Black" pitchFamily="18" charset="0"/>
              </a:rPr>
              <a:t>He hurt himself.</a:t>
            </a:r>
            <a:endParaRPr lang="en-GB" sz="3600" b="1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80337" y="3221831"/>
            <a:ext cx="533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ooper Black" pitchFamily="18" charset="0"/>
              </a:rPr>
              <a:t>He was hurt by himself.</a:t>
            </a:r>
            <a:endParaRPr lang="en-GB" sz="3200" b="1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6937" y="6117431"/>
            <a:ext cx="6096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Rockwell Extra Bold" pitchFamily="18" charset="0"/>
              </a:rPr>
              <a:t>Let  a flower be plucked</a:t>
            </a:r>
            <a:r>
              <a:rPr lang="en-GB" sz="3200" b="1" dirty="0" smtClean="0">
                <a:solidFill>
                  <a:schemeClr val="tx1"/>
                </a:solidFill>
                <a:latin typeface="Arial Black" pitchFamily="34" charset="0"/>
              </a:rPr>
              <a:t> for me.</a:t>
            </a:r>
            <a:endParaRPr lang="en-GB" sz="3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1737" y="4974431"/>
            <a:ext cx="4876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Bodoni MT Black" pitchFamily="18" charset="0"/>
              </a:rPr>
              <a:t>Pluck me a flower.</a:t>
            </a:r>
            <a:endParaRPr lang="en-GB" sz="3600" b="1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pic>
        <p:nvPicPr>
          <p:cNvPr id="12" name="Picture 2" descr="C:\Users\User\Pictures\bbbb_files\ros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14337" y="5476297"/>
            <a:ext cx="1684338" cy="2643766"/>
          </a:xfrm>
          <a:prstGeom prst="rect">
            <a:avLst/>
          </a:prstGeom>
          <a:noFill/>
        </p:spPr>
      </p:pic>
      <p:pic>
        <p:nvPicPr>
          <p:cNvPr id="2" name="Picture 2" descr="C:\Users\User\Pictures\bbbb_files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90537" y="2155031"/>
            <a:ext cx="1608138" cy="18097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"/>
            <a:ext cx="14798675" cy="81200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263" tIns="54132" rIns="108263" bIns="54132" rtlCol="0" anchor="ctr"/>
          <a:lstStyle/>
          <a:p>
            <a:pPr algn="ctr"/>
            <a:r>
              <a:rPr lang="en-GB" sz="4700" b="1" dirty="0" smtClean="0">
                <a:solidFill>
                  <a:schemeClr val="tx1"/>
                </a:solidFill>
                <a:latin typeface="Arial Rounded MT Bold" pitchFamily="34" charset="0"/>
              </a:rPr>
              <a:t>Let's discuss the Voice Change of Imperative Sentence &amp;Reflexive object in today's class.</a:t>
            </a:r>
            <a:endParaRPr lang="en-GB" sz="47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92959" y="541342"/>
            <a:ext cx="6536082" cy="10826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3" tIns="54132" rIns="108263" bIns="54132" rtlCol="0" anchor="ctr"/>
          <a:lstStyle/>
          <a:p>
            <a:pPr algn="ctr"/>
            <a:r>
              <a:rPr lang="en-GB" sz="4200" dirty="0" smtClean="0">
                <a:latin typeface="Arial Black" pitchFamily="34" charset="0"/>
              </a:rPr>
              <a:t>Voice Change</a:t>
            </a:r>
            <a:endParaRPr lang="en-GB" sz="4200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6248" y="5142711"/>
            <a:ext cx="3453023" cy="1082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3" tIns="54132" rIns="108263" bIns="54132" rtlCol="0" anchor="ctr"/>
          <a:lstStyle/>
          <a:p>
            <a:pPr algn="ctr"/>
            <a:r>
              <a:rPr lang="en-GB" sz="4200" b="1" dirty="0" smtClean="0">
                <a:solidFill>
                  <a:srgbClr val="FF0000"/>
                </a:solidFill>
                <a:latin typeface="Bernard MT Condensed" pitchFamily="18" charset="0"/>
              </a:rPr>
              <a:t>Part -2</a:t>
            </a:r>
            <a:endParaRPr lang="en-GB" sz="4200" b="1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"/>
            <a:ext cx="14798675" cy="8120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3" tIns="54132" rIns="108263" bIns="54132"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" y="4"/>
            <a:ext cx="14798675" cy="10826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3" tIns="54132" rIns="108263" bIns="54132" rtlCol="0" anchor="ctr"/>
          <a:lstStyle/>
          <a:p>
            <a:pPr algn="ctr"/>
            <a:r>
              <a:rPr lang="en-GB" sz="6400" b="1" dirty="0" smtClean="0">
                <a:solidFill>
                  <a:schemeClr val="bg1"/>
                </a:solidFill>
                <a:latin typeface="Gill Sans Ultra Bold" pitchFamily="34" charset="0"/>
              </a:rPr>
              <a:t>Learning outcomes</a:t>
            </a:r>
            <a:endParaRPr lang="en-GB" sz="6400" b="1" dirty="0">
              <a:solidFill>
                <a:schemeClr val="bg1"/>
              </a:solidFill>
              <a:latin typeface="Gill Sans Ultra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937" y="2688431"/>
            <a:ext cx="13411200" cy="3802640"/>
          </a:xfrm>
          <a:prstGeom prst="rect">
            <a:avLst/>
          </a:prstGeom>
        </p:spPr>
        <p:txBody>
          <a:bodyPr wrap="square" lIns="108263" tIns="54132" rIns="108263" bIns="54132">
            <a:spAutoFit/>
          </a:bodyPr>
          <a:lstStyle/>
          <a:p>
            <a:pPr algn="just"/>
            <a:r>
              <a:rPr lang="en-US" sz="4800" b="1" dirty="0" smtClean="0">
                <a:latin typeface="Bodoni MT Black" pitchFamily="18" charset="0"/>
              </a:rPr>
              <a:t>After end of the lesson, we will be able to---</a:t>
            </a:r>
          </a:p>
          <a:p>
            <a:pPr marL="405987" indent="-405987" algn="just">
              <a:buFont typeface="Wingdings" pitchFamily="2" charset="2"/>
              <a:buChar char="v"/>
            </a:pPr>
            <a:r>
              <a:rPr lang="en-US" sz="4800" b="1" dirty="0" smtClean="0">
                <a:latin typeface="Bodoni MT Black" pitchFamily="18" charset="0"/>
              </a:rPr>
              <a:t>define of Imperative sentence</a:t>
            </a:r>
          </a:p>
          <a:p>
            <a:pPr marL="405987" indent="-405987" algn="just">
              <a:buFont typeface="Wingdings" pitchFamily="2" charset="2"/>
              <a:buChar char="v"/>
            </a:pPr>
            <a:r>
              <a:rPr lang="en-US" sz="4800" b="1" dirty="0" smtClean="0">
                <a:latin typeface="Bodoni MT Black" pitchFamily="18" charset="0"/>
              </a:rPr>
              <a:t> Identify </a:t>
            </a:r>
            <a:r>
              <a:rPr lang="en-US" sz="4800" b="1" smtClean="0">
                <a:latin typeface="Bodoni MT Black" pitchFamily="18" charset="0"/>
              </a:rPr>
              <a:t>the structure of  </a:t>
            </a:r>
            <a:r>
              <a:rPr lang="en-US" sz="4800" b="1" dirty="0" smtClean="0">
                <a:latin typeface="Bodoni MT Black" pitchFamily="18" charset="0"/>
              </a:rPr>
              <a:t>Reflex object</a:t>
            </a:r>
          </a:p>
          <a:p>
            <a:pPr marL="405987" indent="-405987" algn="just">
              <a:buFont typeface="Wingdings" pitchFamily="2" charset="2"/>
              <a:buChar char="v"/>
            </a:pPr>
            <a:r>
              <a:rPr lang="en-US" sz="4800" b="1" dirty="0" smtClean="0">
                <a:latin typeface="Bodoni MT Black" pitchFamily="18" charset="0"/>
              </a:rPr>
              <a:t>Change into  active to passive</a:t>
            </a:r>
            <a:endParaRPr lang="en-US" sz="4800" b="1" dirty="0">
              <a:latin typeface="Bodoni MT Black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798675" cy="81200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4800" dirty="0" smtClean="0">
                <a:latin typeface="Arial Black" pitchFamily="34" charset="0"/>
              </a:rPr>
              <a:t>                     </a:t>
            </a:r>
          </a:p>
          <a:p>
            <a:pPr algn="just"/>
            <a:r>
              <a:rPr lang="en-GB" sz="4800" dirty="0" smtClean="0">
                <a:latin typeface="Arial Black" pitchFamily="34" charset="0"/>
              </a:rPr>
              <a:t>                    Do the work. (order)</a:t>
            </a:r>
          </a:p>
          <a:p>
            <a:pPr algn="just"/>
            <a:r>
              <a:rPr lang="en-GB" sz="4800" dirty="0" smtClean="0">
                <a:latin typeface="Arial Black" pitchFamily="34" charset="0"/>
              </a:rPr>
              <a:t>                    Never tell a lie .(advice)</a:t>
            </a:r>
          </a:p>
          <a:p>
            <a:pPr algn="just"/>
            <a:r>
              <a:rPr lang="en-GB" sz="4800" dirty="0" smtClean="0">
                <a:latin typeface="Arial Black" pitchFamily="34" charset="0"/>
              </a:rPr>
              <a:t>                    Please give me a pen. (request)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-1"/>
            <a:ext cx="14798675" cy="2840832"/>
          </a:xfrm>
          <a:prstGeom prst="rect">
            <a:avLst/>
          </a:prstGeom>
          <a:solidFill>
            <a:srgbClr val="000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Wide Latin" pitchFamily="18" charset="0"/>
              </a:rPr>
              <a:t>Definition of Imperative sentence: A sentence that expresses an order, advice  or request is called an Imperative Sentence.</a:t>
            </a:r>
            <a:endParaRPr lang="en-GB" sz="3600" dirty="0">
              <a:latin typeface="Wide Lati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798675" cy="81200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Horizontal Scroll 2"/>
          <p:cNvSpPr/>
          <p:nvPr/>
        </p:nvSpPr>
        <p:spPr>
          <a:xfrm>
            <a:off x="2674937" y="0"/>
            <a:ext cx="7848600" cy="1774031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Bodoni MT Black" pitchFamily="18" charset="0"/>
              </a:rPr>
              <a:t>Passive  voice of </a:t>
            </a:r>
            <a:r>
              <a:rPr lang="en-GB" sz="3200" dirty="0" smtClean="0">
                <a:solidFill>
                  <a:schemeClr val="bg1"/>
                </a:solidFill>
                <a:latin typeface="Bodoni MT Black" pitchFamily="18" charset="0"/>
              </a:rPr>
              <a:t>Imperative</a:t>
            </a:r>
            <a:r>
              <a:rPr lang="en-GB" sz="2800" dirty="0" smtClean="0">
                <a:solidFill>
                  <a:schemeClr val="bg1"/>
                </a:solidFill>
                <a:latin typeface="Bodoni MT Black" pitchFamily="18" charset="0"/>
              </a:rPr>
              <a:t> Sentences </a:t>
            </a:r>
            <a:endParaRPr lang="en-GB" sz="2800" dirty="0">
              <a:solidFill>
                <a:schemeClr val="bg1"/>
              </a:solidFill>
              <a:latin typeface="Bodoni MT Black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2537" y="1697831"/>
            <a:ext cx="9677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Bernard MT Condensed" pitchFamily="18" charset="0"/>
              </a:rPr>
              <a:t>If  the  verb in Active Voice  expresses  orders ,requests,  advice---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Bernard MT Condensed" pitchFamily="18" charset="0"/>
              </a:rPr>
              <a:t> the structure will be-let+  Sub of obj+be+v3+ </a:t>
            </a:r>
            <a:r>
              <a:rPr lang="en-GB" sz="3200" smtClean="0">
                <a:solidFill>
                  <a:schemeClr val="tx1"/>
                </a:solidFill>
                <a:latin typeface="Bernard MT Condensed" pitchFamily="18" charset="0"/>
              </a:rPr>
              <a:t>(</a:t>
            </a:r>
            <a:r>
              <a:rPr lang="en-GB" sz="3200" smtClean="0">
                <a:solidFill>
                  <a:schemeClr val="tx1"/>
                </a:solidFill>
                <a:latin typeface="Bernard MT Condensed" pitchFamily="18" charset="0"/>
              </a:rPr>
              <a:t>by you</a:t>
            </a:r>
            <a:r>
              <a:rPr lang="en-GB" sz="3200" dirty="0" smtClean="0">
                <a:solidFill>
                  <a:schemeClr val="tx1"/>
                </a:solidFill>
                <a:latin typeface="Bodoni MT Black" pitchFamily="18" charset="0"/>
              </a:rPr>
              <a:t>)</a:t>
            </a:r>
            <a:endParaRPr lang="en-GB" sz="3200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8737" y="4060031"/>
            <a:ext cx="90678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Bernard MT Condensed" pitchFamily="18" charset="0"/>
              </a:rPr>
              <a:t>Active: Shut the door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Bernard MT Condensed" pitchFamily="18" charset="0"/>
              </a:rPr>
              <a:t>Passive: Let the door be shut.</a:t>
            </a:r>
            <a:endParaRPr lang="en-GB" sz="32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0337" y="5660231"/>
            <a:ext cx="66294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Bernard MT Condensed" pitchFamily="18" charset="0"/>
              </a:rPr>
              <a:t>Active: Open your book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Bernard MT Condensed" pitchFamily="18" charset="0"/>
              </a:rPr>
              <a:t>Passive : Let your book be opened..</a:t>
            </a:r>
            <a:endParaRPr lang="en-GB" sz="32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4798675" cy="81200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Active : Do not tease the boy.</a:t>
            </a:r>
          </a:p>
          <a:p>
            <a:pPr algn="just"/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Passive : Let not the boy be teased  (by You)</a:t>
            </a:r>
          </a:p>
          <a:p>
            <a:pPr algn="just"/>
            <a:r>
              <a:rPr lang="en-GB" sz="3200" dirty="0" smtClean="0">
                <a:solidFill>
                  <a:srgbClr val="7E00A0"/>
                </a:solidFill>
                <a:latin typeface="Impact" pitchFamily="34" charset="0"/>
              </a:rPr>
              <a:t>                                                                    </a:t>
            </a:r>
            <a:r>
              <a:rPr lang="en-GB" sz="4000" dirty="0" smtClean="0">
                <a:solidFill>
                  <a:schemeClr val="tx1"/>
                </a:solidFill>
                <a:latin typeface="Wide Latin" pitchFamily="18" charset="0"/>
              </a:rPr>
              <a:t>Practice </a:t>
            </a:r>
          </a:p>
          <a:p>
            <a:pPr algn="just"/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: (a) Do not beat the dog.     (b) Do not eat this banana</a:t>
            </a:r>
          </a:p>
          <a:p>
            <a:pPr algn="just"/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.    </a:t>
            </a:r>
          </a:p>
          <a:p>
            <a:pPr algn="just"/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(c) Do not laugh at the poor.   (d) Do not play football at noon.</a:t>
            </a:r>
            <a:endParaRPr lang="en-GB" sz="3200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7337" y="0"/>
            <a:ext cx="8458200" cy="16216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Bernard MT Condensed" pitchFamily="18" charset="0"/>
              </a:rPr>
              <a:t>Negative  Imperative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Bernard MT Condensed" pitchFamily="18" charset="0"/>
              </a:rPr>
              <a:t>Structure: Let not+   </a:t>
            </a:r>
            <a:r>
              <a:rPr lang="en-GB" sz="2800" dirty="0" err="1" smtClean="0">
                <a:solidFill>
                  <a:schemeClr val="tx1"/>
                </a:solidFill>
                <a:latin typeface="Bernard MT Condensed" pitchFamily="18" charset="0"/>
              </a:rPr>
              <a:t>obj</a:t>
            </a:r>
            <a:r>
              <a:rPr lang="en-GB" sz="2800" dirty="0" smtClean="0">
                <a:solidFill>
                  <a:schemeClr val="tx1"/>
                </a:solidFill>
                <a:latin typeface="Bernard MT Condensed" pitchFamily="18" charset="0"/>
              </a:rPr>
              <a:t> +be+v3+ (</a:t>
            </a:r>
            <a:r>
              <a:rPr lang="en-GB" sz="2800" dirty="0" err="1" smtClean="0">
                <a:solidFill>
                  <a:schemeClr val="tx1"/>
                </a:solidFill>
                <a:latin typeface="Bernard MT Condensed" pitchFamily="18" charset="0"/>
              </a:rPr>
              <a:t>by+you</a:t>
            </a:r>
            <a:r>
              <a:rPr lang="en-GB" sz="2800" dirty="0" smtClean="0">
                <a:solidFill>
                  <a:schemeClr val="tx1"/>
                </a:solidFill>
                <a:latin typeface="Bodoni MT Black" pitchFamily="18" charset="0"/>
              </a:rPr>
              <a:t>) </a:t>
            </a:r>
            <a:endParaRPr lang="en-GB" sz="28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8737" y="1012031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  <a:latin typeface="Bernard MT Condensed" pitchFamily="18" charset="0"/>
              </a:rPr>
              <a:t>Sub</a:t>
            </a:r>
            <a:endParaRPr lang="en-GB" sz="2400" dirty="0">
              <a:solidFill>
                <a:schemeClr val="bg2">
                  <a:lumMod val="1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 flipH="1">
            <a:off x="6637337" y="859631"/>
            <a:ext cx="1524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62" y="0"/>
            <a:ext cx="14798675" cy="81200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 smtClean="0"/>
          </a:p>
          <a:p>
            <a:pPr algn="ctr"/>
            <a:endParaRPr lang="en-GB" sz="2800" dirty="0" smtClean="0"/>
          </a:p>
          <a:p>
            <a:pPr algn="ctr"/>
            <a:endParaRPr lang="en-GB" sz="2800" dirty="0" smtClean="0"/>
          </a:p>
          <a:p>
            <a:pPr algn="ctr"/>
            <a:endParaRPr lang="en-GB" sz="2800" dirty="0" smtClean="0"/>
          </a:p>
          <a:p>
            <a:pPr algn="ctr"/>
            <a:endParaRPr lang="en-GB" sz="3200" dirty="0" smtClean="0"/>
          </a:p>
          <a:p>
            <a:pPr algn="ctr"/>
            <a:endParaRPr lang="en-GB" sz="3200" dirty="0" smtClean="0"/>
          </a:p>
          <a:p>
            <a:pPr algn="ctr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ctr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just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just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just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just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just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just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just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just"/>
            <a:r>
              <a:rPr lang="en-GB" sz="3200" dirty="0" smtClean="0">
                <a:solidFill>
                  <a:schemeClr val="tx1"/>
                </a:solidFill>
                <a:latin typeface="Eras Bold ITC" pitchFamily="34" charset="0"/>
              </a:rPr>
              <a:t>             Active: Let me do the work.</a:t>
            </a:r>
          </a:p>
          <a:p>
            <a:pPr algn="just"/>
            <a:r>
              <a:rPr lang="en-GB" sz="3200" dirty="0" smtClean="0">
                <a:solidFill>
                  <a:schemeClr val="tx1"/>
                </a:solidFill>
                <a:latin typeface="Eras Bold ITC" pitchFamily="34" charset="0"/>
              </a:rPr>
              <a:t>             Passive: Let the work  be done by me. </a:t>
            </a:r>
          </a:p>
          <a:p>
            <a:pPr algn="just"/>
            <a:r>
              <a:rPr lang="en-GB" sz="3200" dirty="0" smtClean="0">
                <a:solidFill>
                  <a:schemeClr val="tx1"/>
                </a:solidFill>
                <a:latin typeface="Eras Bold ITC" pitchFamily="34" charset="0"/>
              </a:rPr>
              <a:t>             Active: Let him do the work.</a:t>
            </a:r>
          </a:p>
          <a:p>
            <a:pPr algn="just"/>
            <a:r>
              <a:rPr lang="en-GB" sz="3200" dirty="0" smtClean="0">
                <a:solidFill>
                  <a:schemeClr val="tx1"/>
                </a:solidFill>
                <a:latin typeface="Eras Bold ITC" pitchFamily="34" charset="0"/>
              </a:rPr>
              <a:t>             Passive: Let the work be done by him.</a:t>
            </a:r>
          </a:p>
          <a:p>
            <a:pPr algn="just"/>
            <a:r>
              <a:rPr lang="en-GB" sz="3200" dirty="0" smtClean="0">
                <a:solidFill>
                  <a:srgbClr val="C00000"/>
                </a:solidFill>
                <a:latin typeface="Eras Bold ITC" pitchFamily="34" charset="0"/>
              </a:rPr>
              <a:t>                                                                </a:t>
            </a:r>
            <a:r>
              <a:rPr lang="en-GB" sz="4000" dirty="0" smtClean="0">
                <a:solidFill>
                  <a:srgbClr val="C00000"/>
                </a:solidFill>
                <a:latin typeface="Bernard MT Condensed" pitchFamily="18" charset="0"/>
              </a:rPr>
              <a:t>Practice :</a:t>
            </a:r>
          </a:p>
          <a:p>
            <a:pPr algn="just"/>
            <a:r>
              <a:rPr lang="en-GB" sz="3200" dirty="0" smtClean="0">
                <a:solidFill>
                  <a:schemeClr val="tx1"/>
                </a:solidFill>
                <a:latin typeface="Eras Bold ITC" pitchFamily="34" charset="0"/>
              </a:rPr>
              <a:t>           (a)Let the girl sing a song.    (b)Let us play cricket.</a:t>
            </a:r>
          </a:p>
          <a:p>
            <a:pPr algn="just"/>
            <a:r>
              <a:rPr lang="en-GB" sz="3200" dirty="0" smtClean="0">
                <a:solidFill>
                  <a:schemeClr val="tx1"/>
                </a:solidFill>
                <a:latin typeface="Eras Bold ITC" pitchFamily="34" charset="0"/>
              </a:rPr>
              <a:t>           (c) Let him do it.   (d) Let her eat rice.    </a:t>
            </a:r>
          </a:p>
          <a:p>
            <a:pPr algn="just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just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just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just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ctr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ctr"/>
            <a:endParaRPr lang="en-GB" sz="3200" dirty="0" smtClean="0">
              <a:latin typeface="Bernard MT Condensed" pitchFamily="18" charset="0"/>
            </a:endParaRP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1"/>
            <a:ext cx="14798675" cy="207883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200" dirty="0" smtClean="0">
                <a:solidFill>
                  <a:schemeClr val="tx1"/>
                </a:solidFill>
                <a:latin typeface="Bernard MT Condensed" pitchFamily="18" charset="0"/>
              </a:rPr>
              <a:t> If the  imperative  sentence  starts  with   (Let+ personal object---me, us. you, him, her, them) --the structure  will be:  Let +   Object+be+v3+by + personal object</a:t>
            </a:r>
          </a:p>
          <a:p>
            <a:pPr algn="ctr"/>
            <a:r>
              <a:rPr lang="en-GB" sz="32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endParaRPr lang="en-GB" sz="3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3921</TotalTime>
  <Words>830</Words>
  <Application>Microsoft Office PowerPoint</Application>
  <PresentationFormat>Custom</PresentationFormat>
  <Paragraphs>169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382</cp:revision>
  <dcterms:created xsi:type="dcterms:W3CDTF">2006-08-16T00:00:00Z</dcterms:created>
  <dcterms:modified xsi:type="dcterms:W3CDTF">2020-09-03T07:44:08Z</dcterms:modified>
</cp:coreProperties>
</file>