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  <p:sldId id="278" r:id="rId3"/>
    <p:sldId id="277" r:id="rId4"/>
    <p:sldId id="308" r:id="rId5"/>
    <p:sldId id="300" r:id="rId6"/>
    <p:sldId id="301" r:id="rId7"/>
    <p:sldId id="302" r:id="rId8"/>
    <p:sldId id="303" r:id="rId9"/>
    <p:sldId id="309" r:id="rId10"/>
    <p:sldId id="305" r:id="rId11"/>
    <p:sldId id="313" r:id="rId12"/>
    <p:sldId id="304" r:id="rId13"/>
    <p:sldId id="306" r:id="rId14"/>
    <p:sldId id="311" r:id="rId15"/>
    <p:sldId id="283" r:id="rId16"/>
    <p:sldId id="290" r:id="rId17"/>
    <p:sldId id="274" r:id="rId18"/>
    <p:sldId id="312" r:id="rId19"/>
    <p:sldId id="280" r:id="rId20"/>
    <p:sldId id="314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0D63D9-D043-48B0-9AED-F1F6C7BDA2F2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156A94-7ABA-4A55-B053-AC1EF4F2BFD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87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3D9-D043-48B0-9AED-F1F6C7BDA2F2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A94-7ABA-4A55-B053-AC1EF4F2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6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3D9-D043-48B0-9AED-F1F6C7BDA2F2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A94-7ABA-4A55-B053-AC1EF4F2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1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3D9-D043-48B0-9AED-F1F6C7BDA2F2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A94-7ABA-4A55-B053-AC1EF4F2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9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3D9-D043-48B0-9AED-F1F6C7BDA2F2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A94-7ABA-4A55-B053-AC1EF4F2BFD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96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3D9-D043-48B0-9AED-F1F6C7BDA2F2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A94-7ABA-4A55-B053-AC1EF4F2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8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3D9-D043-48B0-9AED-F1F6C7BDA2F2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A94-7ABA-4A55-B053-AC1EF4F2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8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3D9-D043-48B0-9AED-F1F6C7BDA2F2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A94-7ABA-4A55-B053-AC1EF4F2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5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3D9-D043-48B0-9AED-F1F6C7BDA2F2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A94-7ABA-4A55-B053-AC1EF4F2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9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3D9-D043-48B0-9AED-F1F6C7BDA2F2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A94-7ABA-4A55-B053-AC1EF4F2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3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63D9-D043-48B0-9AED-F1F6C7BDA2F2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A94-7ABA-4A55-B053-AC1EF4F2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F0D63D9-D043-48B0-9AED-F1F6C7BDA2F2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C156A94-7ABA-4A55-B053-AC1EF4F2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93298B-F97A-4528-AA22-7466EEB4D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761" y="209861"/>
            <a:ext cx="8229600" cy="643078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7749E1D-CC79-4D1F-8F41-BE2678CC1F69}"/>
              </a:ext>
            </a:extLst>
          </p:cNvPr>
          <p:cNvSpPr/>
          <p:nvPr/>
        </p:nvSpPr>
        <p:spPr>
          <a:xfrm>
            <a:off x="2290916" y="5190917"/>
            <a:ext cx="76101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10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66593E-D760-4C47-B8BA-1F7ABA063BF3}"/>
              </a:ext>
            </a:extLst>
          </p:cNvPr>
          <p:cNvSpPr txBox="1"/>
          <p:nvPr/>
        </p:nvSpPr>
        <p:spPr>
          <a:xfrm>
            <a:off x="356252" y="910813"/>
            <a:ext cx="561537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 ঘনত্ব কি 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EAA7E0-6CD0-45FD-A0A4-AB6CA4EB882E}"/>
              </a:ext>
            </a:extLst>
          </p:cNvPr>
          <p:cNvSpPr txBox="1"/>
          <p:nvPr/>
        </p:nvSpPr>
        <p:spPr>
          <a:xfrm>
            <a:off x="356252" y="2608848"/>
            <a:ext cx="11479496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 ঘনত্বঃ জনসংখ্যার ঘনত্ব হলো প্রতি একক জায়গায় বসবাসরত মোট লোকসংখ্যা 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5AF14F-8A3D-4412-AEC7-4293B80721CA}"/>
              </a:ext>
            </a:extLst>
          </p:cNvPr>
          <p:cNvSpPr txBox="1"/>
          <p:nvPr/>
        </p:nvSpPr>
        <p:spPr>
          <a:xfrm>
            <a:off x="356252" y="4931524"/>
            <a:ext cx="109913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 ঘনত্ব = মোট জনসংখ্যা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ক্ষেত্রফল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35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0BAEBB-BA12-443E-ADB7-71A906E7C728}"/>
              </a:ext>
            </a:extLst>
          </p:cNvPr>
          <p:cNvSpPr/>
          <p:nvPr/>
        </p:nvSpPr>
        <p:spPr>
          <a:xfrm>
            <a:off x="4233837" y="917310"/>
            <a:ext cx="2929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IN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48FFF2-0CFE-4200-893D-37648F9A9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36" y="573680"/>
            <a:ext cx="2119744" cy="1610590"/>
          </a:xfrm>
          <a:prstGeom prst="rect">
            <a:avLst/>
          </a:prstGeom>
          <a:ln w="38100">
            <a:solidFill>
              <a:srgbClr val="FF0000"/>
            </a:solidFill>
          </a:ln>
          <a:scene3d>
            <a:camera prst="isometricOffAxis2Left"/>
            <a:lightRig rig="threePt" dir="t"/>
          </a:scene3d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8010E3A-09B8-41FD-9962-685BAF6D385C}"/>
              </a:ext>
            </a:extLst>
          </p:cNvPr>
          <p:cNvSpPr/>
          <p:nvPr/>
        </p:nvSpPr>
        <p:spPr>
          <a:xfrm>
            <a:off x="579803" y="1589651"/>
            <a:ext cx="2544286" cy="646331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 – 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C564B2-1BFA-45F1-8AEE-6B305409F45D}"/>
              </a:ext>
            </a:extLst>
          </p:cNvPr>
          <p:cNvSpPr txBox="1"/>
          <p:nvPr/>
        </p:nvSpPr>
        <p:spPr>
          <a:xfrm>
            <a:off x="1331354" y="3582457"/>
            <a:ext cx="9273254" cy="707886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যদি জনসংখ্যা বৃদ্ধি পায় তাহলে আমাদের কী ঘটবে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96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64C118-DDF5-470C-BF96-660F3987DF29}"/>
              </a:ext>
            </a:extLst>
          </p:cNvPr>
          <p:cNvSpPr txBox="1"/>
          <p:nvPr/>
        </p:nvSpPr>
        <p:spPr>
          <a:xfrm>
            <a:off x="605546" y="1728655"/>
            <a:ext cx="6799595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বৃদ্ধির প্রভাবঃ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খাদ্যের ঘাটতি 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বস্ত্রের ঘাটতি 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বাসস্থানের ঘাটতি 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৪। ভূমির ঘাটতি 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৫। শিক্ষায় উপযুক্ত পরিবেশের ঘাটতি 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৬। উপযুক্ত চিকিৎসার অভাব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60A412-36A8-4F44-8D78-DDC35B26742E}"/>
              </a:ext>
            </a:extLst>
          </p:cNvPr>
          <p:cNvSpPr txBox="1"/>
          <p:nvPr/>
        </p:nvSpPr>
        <p:spPr>
          <a:xfrm>
            <a:off x="605546" y="581029"/>
            <a:ext cx="723430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বৃদ্ধির সমস্যাগুলো কী কী তা জেনে নিই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0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B7827F4-260C-4FDE-B19E-8751C0133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406114"/>
              </p:ext>
            </p:extLst>
          </p:nvPr>
        </p:nvGraphicFramePr>
        <p:xfrm>
          <a:off x="1310806" y="1259174"/>
          <a:ext cx="9570388" cy="5246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1253">
                  <a:extLst>
                    <a:ext uri="{9D8B030D-6E8A-4147-A177-3AD203B41FA5}">
                      <a16:colId xmlns:a16="http://schemas.microsoft.com/office/drawing/2014/main" val="2540346177"/>
                    </a:ext>
                  </a:extLst>
                </a:gridCol>
                <a:gridCol w="6399135">
                  <a:extLst>
                    <a:ext uri="{9D8B030D-6E8A-4147-A177-3AD203B41FA5}">
                      <a16:colId xmlns:a16="http://schemas.microsoft.com/office/drawing/2014/main" val="1984081615"/>
                    </a:ext>
                  </a:extLst>
                </a:gridCol>
              </a:tblGrid>
              <a:tr h="749508">
                <a:tc>
                  <a:txBody>
                    <a:bodyPr/>
                    <a:lstStyle/>
                    <a:p>
                      <a:pPr algn="ctr"/>
                      <a:r>
                        <a:rPr lang="bn-IN" sz="40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বছর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b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জনসংখ্যা</a:t>
                      </a:r>
                      <a:endParaRPr lang="en-US" sz="40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506187"/>
                  </a:ext>
                </a:extLst>
              </a:tr>
              <a:tr h="749508">
                <a:tc>
                  <a:txBody>
                    <a:bodyPr/>
                    <a:lstStyle/>
                    <a:p>
                      <a:pPr algn="ctr"/>
                      <a:r>
                        <a:rPr lang="bn-IN" sz="40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১৯৬১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 কোটি ৫২ লক্ষ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455101"/>
                  </a:ext>
                </a:extLst>
              </a:tr>
              <a:tr h="749508">
                <a:tc>
                  <a:txBody>
                    <a:bodyPr/>
                    <a:lstStyle/>
                    <a:p>
                      <a:pPr algn="ctr"/>
                      <a:r>
                        <a:rPr lang="bn-IN" sz="40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১৯৭৪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 কোটি ৬৪ লক্ষ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554232"/>
                  </a:ext>
                </a:extLst>
              </a:tr>
              <a:tr h="749508">
                <a:tc>
                  <a:txBody>
                    <a:bodyPr/>
                    <a:lstStyle/>
                    <a:p>
                      <a:pPr algn="ctr"/>
                      <a:r>
                        <a:rPr lang="bn-IN" sz="40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১৯৮১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 কোটি ৯৯ লক্ষ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180970"/>
                  </a:ext>
                </a:extLst>
              </a:tr>
              <a:tr h="749508">
                <a:tc>
                  <a:txBody>
                    <a:bodyPr/>
                    <a:lstStyle/>
                    <a:p>
                      <a:pPr algn="ctr"/>
                      <a:r>
                        <a:rPr lang="bn-IN" sz="40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১৯৯১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 কোটি ১৪ লক্ষ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902234"/>
                  </a:ext>
                </a:extLst>
              </a:tr>
              <a:tr h="749508">
                <a:tc>
                  <a:txBody>
                    <a:bodyPr/>
                    <a:lstStyle/>
                    <a:p>
                      <a:pPr algn="ctr"/>
                      <a:r>
                        <a:rPr lang="bn-IN" sz="40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২০০১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 কোটি ৯৩ লক্ষ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715864"/>
                  </a:ext>
                </a:extLst>
              </a:tr>
              <a:tr h="749508">
                <a:tc>
                  <a:txBody>
                    <a:bodyPr/>
                    <a:lstStyle/>
                    <a:p>
                      <a:pPr algn="ctr"/>
                      <a:r>
                        <a:rPr lang="bn-IN" sz="40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২০১১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১৪ কোটি ৯৭ লক্ষ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1757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F87C9A1-0719-42AA-931B-C022674CD2D0}"/>
              </a:ext>
            </a:extLst>
          </p:cNvPr>
          <p:cNvSpPr txBox="1"/>
          <p:nvPr/>
        </p:nvSpPr>
        <p:spPr>
          <a:xfrm>
            <a:off x="1310806" y="352270"/>
            <a:ext cx="5615372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জনসংখ্যা ( প্রায় )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59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D74B2C-2065-4547-A500-C626A8C6CA05}"/>
              </a:ext>
            </a:extLst>
          </p:cNvPr>
          <p:cNvSpPr/>
          <p:nvPr/>
        </p:nvSpPr>
        <p:spPr>
          <a:xfrm>
            <a:off x="4223221" y="169291"/>
            <a:ext cx="273183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02DE68-0EA3-43F1-97F9-C0C68E3057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479" y="363329"/>
            <a:ext cx="2285999" cy="1643250"/>
          </a:xfrm>
          <a:prstGeom prst="rect">
            <a:avLst/>
          </a:prstGeom>
          <a:ln w="57150">
            <a:solidFill>
              <a:srgbClr val="FF0000"/>
            </a:solidFill>
          </a:ln>
          <a:scene3d>
            <a:camera prst="perspectiveFront"/>
            <a:lightRig rig="threePt" dir="t"/>
          </a:scene3d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01194F-2F74-42C6-89A4-4BD1D9009CBF}"/>
              </a:ext>
            </a:extLst>
          </p:cNvPr>
          <p:cNvSpPr/>
          <p:nvPr/>
        </p:nvSpPr>
        <p:spPr>
          <a:xfrm>
            <a:off x="722140" y="989731"/>
            <a:ext cx="2299027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  <a:scene3d>
            <a:camera prst="obliqueTop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– </a:t>
            </a:r>
            <a:r>
              <a:rPr lang="en-US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3200" b="1" dirty="0">
              <a:ln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20CEF5-601A-44DA-9CA0-E40DD3E41010}"/>
              </a:ext>
            </a:extLst>
          </p:cNvPr>
          <p:cNvSpPr txBox="1"/>
          <p:nvPr/>
        </p:nvSpPr>
        <p:spPr>
          <a:xfrm>
            <a:off x="1429578" y="3429000"/>
            <a:ext cx="7965553" cy="76944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বৃদ্ধি পেলে কিসের চাহিদা বাড়বে ?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086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0" y="2705725"/>
            <a:ext cx="5929160" cy="14465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৯৩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৯৪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4467B-CA47-46C4-BC09-EAB7F0180B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95" y="222399"/>
            <a:ext cx="5081665" cy="641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63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05EDD0-FCFF-4D77-A8E2-ABB71DFF18CE}"/>
              </a:ext>
            </a:extLst>
          </p:cNvPr>
          <p:cNvSpPr txBox="1"/>
          <p:nvPr/>
        </p:nvSpPr>
        <p:spPr>
          <a:xfrm>
            <a:off x="466440" y="648290"/>
            <a:ext cx="6357338" cy="646331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এসো আমরা সঠিক উত্তরটি খুঁজে বের করিঃ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310FF1-4FF2-4544-8B24-4A0FDF1A1C0A}"/>
              </a:ext>
            </a:extLst>
          </p:cNvPr>
          <p:cNvSpPr txBox="1"/>
          <p:nvPr/>
        </p:nvSpPr>
        <p:spPr>
          <a:xfrm>
            <a:off x="421469" y="1674674"/>
            <a:ext cx="11349062" cy="1754326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১৮০০ সালের শুরুর দিকে বিশ্বের জনসংখ্যা ছিল প্রায় ?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ক) ১০০ কোটি                     খ) ১৫০ কোটি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গ) ২০০ কোটি                     ঘ) ৩০০ কোটি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A36706-750F-4D35-B201-089F8F10AA0F}"/>
              </a:ext>
            </a:extLst>
          </p:cNvPr>
          <p:cNvSpPr txBox="1"/>
          <p:nvPr/>
        </p:nvSpPr>
        <p:spPr>
          <a:xfrm>
            <a:off x="421469" y="3542776"/>
            <a:ext cx="11349062" cy="2308324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জনসংখ্যার ঘনত্ব হলো-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ক) প্রতিমানুষের জন্য ভূমির পরিমাণ        খ) প্রতি একক জায়গায় লোকসংখ্যা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গ) প্রতি একক ক্ষেত্রফলে মানুষের ওজন    ঘ) প্রতি মানুষের ওজনের জন্য ভূমির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পরিমাণ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4130BE-2554-4D78-903C-5A65342380EB}"/>
              </a:ext>
            </a:extLst>
          </p:cNvPr>
          <p:cNvSpPr/>
          <p:nvPr/>
        </p:nvSpPr>
        <p:spPr>
          <a:xfrm>
            <a:off x="421469" y="2321014"/>
            <a:ext cx="496183" cy="46164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1F36F57-E680-4736-A199-FABA7B186874}"/>
              </a:ext>
            </a:extLst>
          </p:cNvPr>
          <p:cNvSpPr/>
          <p:nvPr/>
        </p:nvSpPr>
        <p:spPr>
          <a:xfrm>
            <a:off x="6327595" y="4189116"/>
            <a:ext cx="496183" cy="46164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2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1"/>
          <p:cNvSpPr txBox="1"/>
          <p:nvPr/>
        </p:nvSpPr>
        <p:spPr>
          <a:xfrm>
            <a:off x="665230" y="977474"/>
            <a:ext cx="4190127" cy="769441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spc="50" dirty="0">
                <a:ln w="0">
                  <a:solidFill>
                    <a:srgbClr val="0070C0"/>
                  </a:solidFill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শূন্যস্থান পূরণ করঃ </a:t>
            </a:r>
            <a:endParaRPr lang="en-US" sz="4400" b="1" spc="50" dirty="0">
              <a:ln w="0">
                <a:solidFill>
                  <a:srgbClr val="0070C0"/>
                </a:solidFill>
              </a:ln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47834" y="1711704"/>
            <a:ext cx="2216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চাহিদাও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2411" y="2960148"/>
            <a:ext cx="1456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1EDC42-E7A9-4017-A620-B4B7A1CA2840}"/>
              </a:ext>
            </a:extLst>
          </p:cNvPr>
          <p:cNvSpPr/>
          <p:nvPr/>
        </p:nvSpPr>
        <p:spPr>
          <a:xfrm>
            <a:off x="365427" y="1948302"/>
            <a:ext cx="114611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জনসংখ্যা যত বৃদ্ধি পাবে মানুষের 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………</a:t>
            </a:r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 বাড়বে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5B90F9-5567-41CE-BFC9-0A25DEA4A844}"/>
              </a:ext>
            </a:extLst>
          </p:cNvPr>
          <p:cNvSpPr/>
          <p:nvPr/>
        </p:nvSpPr>
        <p:spPr>
          <a:xfrm>
            <a:off x="365427" y="3146601"/>
            <a:ext cx="99052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 ঘনত্ব বেশি হলে জীবাণু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ছড়ায়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EDB347-4EC3-4E78-9031-93EF2A962BBE}"/>
              </a:ext>
            </a:extLst>
          </p:cNvPr>
          <p:cNvSpPr/>
          <p:nvPr/>
        </p:nvSpPr>
        <p:spPr>
          <a:xfrm>
            <a:off x="365427" y="4318815"/>
            <a:ext cx="107548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 বছরে বাংলাদেশের জনসংখ্যা বেড়ে প্রায় 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………</a:t>
            </a:r>
            <a:r>
              <a:rPr lang="bn-IN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142604-C5B2-49A6-BAC8-4CEBC557FFA3}"/>
              </a:ext>
            </a:extLst>
          </p:cNvPr>
          <p:cNvSpPr txBox="1"/>
          <p:nvPr/>
        </p:nvSpPr>
        <p:spPr>
          <a:xfrm>
            <a:off x="8181217" y="4138533"/>
            <a:ext cx="1166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দ্বিগুণ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3606E4-CB26-4F08-B6DC-4D19C4751554}"/>
              </a:ext>
            </a:extLst>
          </p:cNvPr>
          <p:cNvSpPr/>
          <p:nvPr/>
        </p:nvSpPr>
        <p:spPr>
          <a:xfrm>
            <a:off x="4692445" y="714813"/>
            <a:ext cx="232756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121D2C-8F8E-420D-9BFE-12386C96CA6A}"/>
              </a:ext>
            </a:extLst>
          </p:cNvPr>
          <p:cNvSpPr/>
          <p:nvPr/>
        </p:nvSpPr>
        <p:spPr>
          <a:xfrm>
            <a:off x="8765682" y="1407311"/>
            <a:ext cx="23275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সময়- ৫মিনিট</a:t>
            </a:r>
            <a:endParaRPr lang="en-US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55066B9-9C08-4651-A241-0876686F7EA6}"/>
              </a:ext>
            </a:extLst>
          </p:cNvPr>
          <p:cNvGrpSpPr/>
          <p:nvPr/>
        </p:nvGrpSpPr>
        <p:grpSpPr>
          <a:xfrm>
            <a:off x="705465" y="2937077"/>
            <a:ext cx="10751573" cy="646331"/>
            <a:chOff x="1017639" y="3064557"/>
            <a:chExt cx="10751573" cy="646331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9E1B0B59-B9E4-4B96-97DD-FDEF24579A03}"/>
                </a:ext>
              </a:extLst>
            </p:cNvPr>
            <p:cNvSpPr txBox="1"/>
            <p:nvPr/>
          </p:nvSpPr>
          <p:spPr>
            <a:xfrm>
              <a:off x="1017639" y="3064557"/>
              <a:ext cx="10751573" cy="646331"/>
            </a:xfrm>
            <a:prstGeom prst="rect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bn-IN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জনসংখ্যার ঘনত্ব কি ? জনসংখ্যা বৃদ্ধির প্রভাবগুলো লিখ</a:t>
              </a:r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।</a:t>
              </a:r>
            </a:p>
          </p:txBody>
        </p:sp>
        <p:sp>
          <p:nvSpPr>
            <p:cNvPr id="7" name="Flowchart: Multidocument 6">
              <a:extLst>
                <a:ext uri="{FF2B5EF4-FFF2-40B4-BE49-F238E27FC236}">
                  <a16:creationId xmlns:a16="http://schemas.microsoft.com/office/drawing/2014/main" id="{95978098-87C2-45F6-A66C-975230C57BC8}"/>
                </a:ext>
              </a:extLst>
            </p:cNvPr>
            <p:cNvSpPr/>
            <p:nvPr/>
          </p:nvSpPr>
          <p:spPr>
            <a:xfrm>
              <a:off x="1135626" y="3264351"/>
              <a:ext cx="383458" cy="265471"/>
            </a:xfrm>
            <a:prstGeom prst="flowChartMulti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367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7" t="17880" r="6364" b="16666"/>
          <a:stretch/>
        </p:blipFill>
        <p:spPr>
          <a:xfrm>
            <a:off x="8150609" y="745622"/>
            <a:ext cx="3352800" cy="235527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4023736" y="745622"/>
            <a:ext cx="246253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বাড়িরকাজ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51836" y="3559227"/>
            <a:ext cx="10751573" cy="646331"/>
            <a:chOff x="1032387" y="3049808"/>
            <a:chExt cx="10751573" cy="646331"/>
          </a:xfrm>
          <a:noFill/>
        </p:grpSpPr>
        <p:sp>
          <p:nvSpPr>
            <p:cNvPr id="5" name="TextBox 2"/>
            <p:cNvSpPr txBox="1"/>
            <p:nvPr/>
          </p:nvSpPr>
          <p:spPr>
            <a:xfrm>
              <a:off x="1032387" y="3049808"/>
              <a:ext cx="10751573" cy="646331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bn-IN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যদি জনসংখ্যা বৃদ্ধি পায় তবে কী কী সমস্যা হতে পারে ? </a:t>
              </a:r>
              <a:endPara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Flowchart: Multidocument 6"/>
            <p:cNvSpPr/>
            <p:nvPr/>
          </p:nvSpPr>
          <p:spPr>
            <a:xfrm>
              <a:off x="1135626" y="3264351"/>
              <a:ext cx="383458" cy="265471"/>
            </a:xfrm>
            <a:prstGeom prst="flowChartMultidocumen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794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613561" y="332508"/>
            <a:ext cx="2964873" cy="1454728"/>
            <a:chOff x="4668980" y="360218"/>
            <a:chExt cx="2964873" cy="1454728"/>
          </a:xfrm>
        </p:grpSpPr>
        <p:sp>
          <p:nvSpPr>
            <p:cNvPr id="3" name="12-Point Star 2"/>
            <p:cNvSpPr/>
            <p:nvPr/>
          </p:nvSpPr>
          <p:spPr>
            <a:xfrm>
              <a:off x="4668980" y="360218"/>
              <a:ext cx="2964873" cy="1454728"/>
            </a:xfrm>
            <a:prstGeom prst="star12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5381014" y="733639"/>
              <a:ext cx="154080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 err="1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4"/>
          <p:cNvSpPr txBox="1"/>
          <p:nvPr/>
        </p:nvSpPr>
        <p:spPr>
          <a:xfrm>
            <a:off x="1339590" y="2120626"/>
            <a:ext cx="2945757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8655" y="2757055"/>
            <a:ext cx="4508177" cy="3639413"/>
            <a:chOff x="318655" y="2757055"/>
            <a:chExt cx="4508177" cy="3639413"/>
          </a:xfrm>
        </p:grpSpPr>
        <p:sp>
          <p:nvSpPr>
            <p:cNvPr id="8" name="Vertical Scroll 7"/>
            <p:cNvSpPr/>
            <p:nvPr/>
          </p:nvSpPr>
          <p:spPr>
            <a:xfrm>
              <a:off x="318655" y="2757055"/>
              <a:ext cx="4508177" cy="3639413"/>
            </a:xfrm>
            <a:prstGeom prst="verticalScroll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5"/>
            <p:cNvSpPr txBox="1"/>
            <p:nvPr/>
          </p:nvSpPr>
          <p:spPr>
            <a:xfrm>
              <a:off x="1078685" y="3478103"/>
              <a:ext cx="2988116" cy="2308324"/>
            </a:xfrm>
            <a:prstGeom prst="rect">
              <a:avLst/>
            </a:prstGeom>
            <a:noFill/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সুমনা পাল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প্রধান শিক্ষক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ভাটিকৃষ্ণনগর সপ্রাবি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ভৈরব,কিশোরগঞ্জ।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TextBox 8"/>
          <p:cNvSpPr txBox="1"/>
          <p:nvPr/>
        </p:nvSpPr>
        <p:spPr>
          <a:xfrm>
            <a:off x="8090610" y="2106771"/>
            <a:ext cx="320084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329056" y="2757055"/>
            <a:ext cx="4239490" cy="3829591"/>
            <a:chOff x="7329056" y="2757055"/>
            <a:chExt cx="4239490" cy="3829591"/>
          </a:xfrm>
          <a:scene3d>
            <a:camera prst="orthographicFront"/>
            <a:lightRig rig="threePt" dir="t"/>
          </a:scene3d>
        </p:grpSpPr>
        <p:sp>
          <p:nvSpPr>
            <p:cNvPr id="12" name="Vertical Scroll 11"/>
            <p:cNvSpPr/>
            <p:nvPr/>
          </p:nvSpPr>
          <p:spPr>
            <a:xfrm>
              <a:off x="7329056" y="2757055"/>
              <a:ext cx="4239490" cy="3639413"/>
            </a:xfrm>
            <a:prstGeom prst="verticalScroll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7868880" y="3478103"/>
              <a:ext cx="3159841" cy="3108543"/>
            </a:xfrm>
            <a:prstGeom prst="rect">
              <a:avLst/>
            </a:prstGeom>
            <a:noFill/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৫ম</a:t>
              </a:r>
            </a:p>
            <a:p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</a:t>
              </a:r>
              <a:r>
                <a:rPr lang="en-US" sz="28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প্রাথমিক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</a:p>
            <a:p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28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ংখ্যা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8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প্রাক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ৃ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 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</a:t>
              </a:r>
              <a:endParaRPr lang="bn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পাঠ্যাংশঃ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en-US" sz="28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সংখ্যা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ব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ৃ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8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ধি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মানু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ষ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endParaRPr lang="bn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 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35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মিনিট</a:t>
              </a:r>
              <a:endPara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239" y="2757055"/>
            <a:ext cx="1691516" cy="30107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056" y="476317"/>
            <a:ext cx="1085951" cy="144960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6194E4B-BF0C-4F37-B7F6-AC4449C02E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867" y="526730"/>
            <a:ext cx="1459751" cy="1428629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38769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EB0E17-DC7D-4C37-BF3F-B5503B32FAA4}"/>
              </a:ext>
            </a:extLst>
          </p:cNvPr>
          <p:cNvSpPr/>
          <p:nvPr/>
        </p:nvSpPr>
        <p:spPr>
          <a:xfrm>
            <a:off x="4077848" y="1119547"/>
            <a:ext cx="427167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B0F4D4E9-9978-4FE3-B789-095CE5A4C457}"/>
              </a:ext>
            </a:extLst>
          </p:cNvPr>
          <p:cNvSpPr txBox="1"/>
          <p:nvPr/>
        </p:nvSpPr>
        <p:spPr>
          <a:xfrm>
            <a:off x="850607" y="3013501"/>
            <a:ext cx="10490786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IN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বাড়তি জনসংখ্যার জন্য আমাদের আরও কী প্রয়োজন ? 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6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207818"/>
            <a:ext cx="11734799" cy="6442364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283988" y="4914268"/>
            <a:ext cx="76101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14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4615" y="1488710"/>
            <a:ext cx="441338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28537" y="2967335"/>
            <a:ext cx="7734925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65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363A06-B693-4BAB-B509-DE069531C5C6}"/>
              </a:ext>
            </a:extLst>
          </p:cNvPr>
          <p:cNvSpPr txBox="1"/>
          <p:nvPr/>
        </p:nvSpPr>
        <p:spPr>
          <a:xfrm>
            <a:off x="457200" y="2155374"/>
            <a:ext cx="7412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শিখবেঃ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35D329-2E1D-4130-9BEA-A3456E79AC9C}"/>
              </a:ext>
            </a:extLst>
          </p:cNvPr>
          <p:cNvSpPr/>
          <p:nvPr/>
        </p:nvSpPr>
        <p:spPr>
          <a:xfrm>
            <a:off x="4924043" y="873525"/>
            <a:ext cx="23439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7508F4-0BFF-45CB-806E-E6A72C9A97D7}"/>
              </a:ext>
            </a:extLst>
          </p:cNvPr>
          <p:cNvSpPr txBox="1"/>
          <p:nvPr/>
        </p:nvSpPr>
        <p:spPr>
          <a:xfrm>
            <a:off x="457200" y="3024746"/>
            <a:ext cx="10778835" cy="175432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১৮.১.২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পারবে 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১.৩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43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DE9F8B-1E5A-4C8D-83D1-B18839F691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71" y="1274164"/>
            <a:ext cx="5361091" cy="362761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40EF01E-EFF5-4557-8690-F2FF3DE63D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39" y="1274164"/>
            <a:ext cx="5356751" cy="362762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DBBC34-3751-40AF-9426-997F51222EB8}"/>
              </a:ext>
            </a:extLst>
          </p:cNvPr>
          <p:cNvSpPr txBox="1"/>
          <p:nvPr/>
        </p:nvSpPr>
        <p:spPr>
          <a:xfrm>
            <a:off x="3123063" y="368144"/>
            <a:ext cx="589615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236D7C-CC11-4DAF-B84C-2EDD9AB877E0}"/>
              </a:ext>
            </a:extLst>
          </p:cNvPr>
          <p:cNvSpPr txBox="1"/>
          <p:nvPr/>
        </p:nvSpPr>
        <p:spPr>
          <a:xfrm>
            <a:off x="322484" y="5161472"/>
            <a:ext cx="1154703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জনসংখ্যা বৃদ্ধি পাচ্ছে । বাড়তি জনসংখ্যার জন্য খাদ্য, ভূমি এবং অন্যান্য প্রাকৃতিক সম্পদের প্রয়োজনও বাড়ছে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FAD345-39AF-4D92-95A5-9106DE51F7F8}"/>
              </a:ext>
            </a:extLst>
          </p:cNvPr>
          <p:cNvSpPr txBox="1"/>
          <p:nvPr/>
        </p:nvSpPr>
        <p:spPr>
          <a:xfrm>
            <a:off x="4127428" y="5394064"/>
            <a:ext cx="34474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 জনসংখ্যা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29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F53D55-04C6-4C1F-A2C7-A21659575E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86" y="1409075"/>
            <a:ext cx="5391461" cy="371756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3F5101A-79BB-4018-8B87-99A553C898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909" y="1409075"/>
            <a:ext cx="5391461" cy="371755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6942D4-0E84-4C4B-9498-726EA236E898}"/>
              </a:ext>
            </a:extLst>
          </p:cNvPr>
          <p:cNvSpPr txBox="1"/>
          <p:nvPr/>
        </p:nvSpPr>
        <p:spPr>
          <a:xfrm>
            <a:off x="3123063" y="368144"/>
            <a:ext cx="589615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91BF3C-254F-4817-8C7F-11FC1D358225}"/>
              </a:ext>
            </a:extLst>
          </p:cNvPr>
          <p:cNvSpPr txBox="1"/>
          <p:nvPr/>
        </p:nvSpPr>
        <p:spPr>
          <a:xfrm>
            <a:off x="322484" y="5288649"/>
            <a:ext cx="1154703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জনসংখ্যা বৃদ্ধির ফলে খাদ্য, বস্ত্র, বাসস্থান এবং ভূমি ইত্যাদির ঘাটতি দেখা দেবে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6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FFED56-B049-4802-827A-DE65901CB3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908" y="1276155"/>
            <a:ext cx="7169354" cy="409231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8BA45F-2B4E-49E7-85D4-9B1AA0518AAF}"/>
              </a:ext>
            </a:extLst>
          </p:cNvPr>
          <p:cNvSpPr txBox="1"/>
          <p:nvPr/>
        </p:nvSpPr>
        <p:spPr>
          <a:xfrm>
            <a:off x="3123063" y="368144"/>
            <a:ext cx="589615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3A5A22-9420-4764-8CB5-A3CB5BC7C1AB}"/>
              </a:ext>
            </a:extLst>
          </p:cNvPr>
          <p:cNvSpPr txBox="1"/>
          <p:nvPr/>
        </p:nvSpPr>
        <p:spPr>
          <a:xfrm>
            <a:off x="4757875" y="5581845"/>
            <a:ext cx="30114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 শিক্ষার্থী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53D866-EEBD-4B2B-8E57-617561A91283}"/>
              </a:ext>
            </a:extLst>
          </p:cNvPr>
          <p:cNvSpPr txBox="1"/>
          <p:nvPr/>
        </p:nvSpPr>
        <p:spPr>
          <a:xfrm>
            <a:off x="2983638" y="5581844"/>
            <a:ext cx="655989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শিক্ষাক্ষেত্রে অতিরিক্ত জনসংখ্যার প্রভাব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62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81A0B0-8F52-4650-814D-4F06D05FDC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376" y="1233884"/>
            <a:ext cx="7700938" cy="42587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3D0EB0-1756-4EB8-AAD3-4A4E0250DF4E}"/>
              </a:ext>
            </a:extLst>
          </p:cNvPr>
          <p:cNvSpPr txBox="1"/>
          <p:nvPr/>
        </p:nvSpPr>
        <p:spPr>
          <a:xfrm>
            <a:off x="3123063" y="368144"/>
            <a:ext cx="589615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EDBA50-0B9F-40F6-B40F-ADFA676D1697}"/>
              </a:ext>
            </a:extLst>
          </p:cNvPr>
          <p:cNvSpPr txBox="1"/>
          <p:nvPr/>
        </p:nvSpPr>
        <p:spPr>
          <a:xfrm>
            <a:off x="4338097" y="5711993"/>
            <a:ext cx="42113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মহামারী আকারে ডায়রিয়া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6895F6-4688-4C46-889E-B28C787646EF}"/>
              </a:ext>
            </a:extLst>
          </p:cNvPr>
          <p:cNvSpPr txBox="1"/>
          <p:nvPr/>
        </p:nvSpPr>
        <p:spPr>
          <a:xfrm>
            <a:off x="2283997" y="5739169"/>
            <a:ext cx="80796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 ঘনত্ব বেশি হলে জীবাণু দ্রুত ছড়ায়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40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1">
            <a:extLst>
              <a:ext uri="{FF2B5EF4-FFF2-40B4-BE49-F238E27FC236}">
                <a16:creationId xmlns:a16="http://schemas.microsoft.com/office/drawing/2014/main" id="{C0D7207A-F5C4-4CB7-A3C7-C47B833422F0}"/>
              </a:ext>
            </a:extLst>
          </p:cNvPr>
          <p:cNvSpPr txBox="1"/>
          <p:nvPr/>
        </p:nvSpPr>
        <p:spPr>
          <a:xfrm>
            <a:off x="4877787" y="681198"/>
            <a:ext cx="2710614" cy="769441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spc="50" dirty="0">
                <a:ln w="0">
                  <a:solidFill>
                    <a:srgbClr val="0070C0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400" b="1" spc="50" dirty="0">
              <a:ln w="0">
                <a:solidFill>
                  <a:srgbClr val="0070C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59E3BC-FB6E-45AE-9787-C76D37664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19" y="681198"/>
            <a:ext cx="1294907" cy="1127017"/>
          </a:xfrm>
          <a:prstGeom prst="rect">
            <a:avLst/>
          </a:prstGeom>
          <a:ln w="38100">
            <a:solidFill>
              <a:srgbClr val="FF0000"/>
            </a:solidFill>
          </a:ln>
          <a:scene3d>
            <a:camera prst="perspectiveContrastingLeftFacing"/>
            <a:lightRig rig="threePt" dir="t"/>
          </a:scene3d>
        </p:spPr>
      </p:pic>
      <p:sp>
        <p:nvSpPr>
          <p:cNvPr id="4" name="TextBox 43">
            <a:extLst>
              <a:ext uri="{FF2B5EF4-FFF2-40B4-BE49-F238E27FC236}">
                <a16:creationId xmlns:a16="http://schemas.microsoft.com/office/drawing/2014/main" id="{94F0802C-69A9-4B00-8B30-1D8C58CA2710}"/>
              </a:ext>
            </a:extLst>
          </p:cNvPr>
          <p:cNvSpPr txBox="1"/>
          <p:nvPr/>
        </p:nvSpPr>
        <p:spPr>
          <a:xfrm>
            <a:off x="1350673" y="1801735"/>
            <a:ext cx="3175873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b="1" dirty="0">
                <a:ln w="6600">
                  <a:solidFill>
                    <a:srgbClr val="0070C0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6600">
                  <a:solidFill>
                    <a:srgbClr val="0070C0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b="1" dirty="0">
                <a:ln w="6600">
                  <a:solidFill>
                    <a:srgbClr val="0070C0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bn-IN" sz="4000" b="1" dirty="0">
                <a:ln w="6600">
                  <a:solidFill>
                    <a:srgbClr val="0070C0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000" b="1" dirty="0">
                <a:ln w="6600">
                  <a:solidFill>
                    <a:srgbClr val="0070C0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6600">
                  <a:solidFill>
                    <a:srgbClr val="0070C0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b="1" dirty="0">
              <a:ln w="6600">
                <a:solidFill>
                  <a:srgbClr val="0070C0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331394-BBA4-4024-9531-D098B3452406}"/>
              </a:ext>
            </a:extLst>
          </p:cNvPr>
          <p:cNvSpPr txBox="1"/>
          <p:nvPr/>
        </p:nvSpPr>
        <p:spPr>
          <a:xfrm>
            <a:off x="2345908" y="3414954"/>
            <a:ext cx="4361275" cy="707886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 ঘনত্ব কী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59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1368</TotalTime>
  <Words>483</Words>
  <Application>Microsoft Office PowerPoint</Application>
  <PresentationFormat>Widescreen</PresentationFormat>
  <Paragraphs>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Corbel</vt:lpstr>
      <vt:lpstr>NikoshBAN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561</cp:revision>
  <dcterms:created xsi:type="dcterms:W3CDTF">2019-08-26T15:36:24Z</dcterms:created>
  <dcterms:modified xsi:type="dcterms:W3CDTF">2020-09-04T15:21:53Z</dcterms:modified>
</cp:coreProperties>
</file>