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77" r:id="rId4"/>
    <p:sldId id="278" r:id="rId5"/>
    <p:sldId id="27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CA1"/>
    <a:srgbClr val="095C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63C2-45D9-481C-9E62-E9558DB25C0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3CA6-66AD-4734-9978-731B3558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47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5000">
                <a:srgbClr val="FFFF00">
                  <a:alpha val="55000"/>
                </a:srgbClr>
              </a:gs>
            </a:gsLst>
            <a:lin ang="4800000" scaled="0"/>
            <a:tileRect/>
          </a:gradFill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welcome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  <a:gradFill flip="none" rotWithShape="1">
            <a:gsLst>
              <a:gs pos="47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5000">
                <a:srgbClr val="FFFF00">
                  <a:alpha val="55000"/>
                </a:srgbClr>
              </a:gs>
              <a:gs pos="15000">
                <a:srgbClr val="FFFF00">
                  <a:alpha val="55000"/>
                </a:srgbClr>
              </a:gs>
              <a:gs pos="15000">
                <a:srgbClr val="FFFF00">
                  <a:alpha val="55000"/>
                </a:srgbClr>
              </a:gs>
              <a:gs pos="15000">
                <a:srgbClr val="FFFF00">
                  <a:alpha val="55000"/>
                </a:srgbClr>
              </a:gs>
              <a:gs pos="86000">
                <a:srgbClr val="00B050">
                  <a:alpha val="96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err="1" smtClean="0"/>
              <a:t>Kh</a:t>
            </a:r>
            <a:r>
              <a:rPr lang="en-US" sz="6600" dirty="0" smtClean="0"/>
              <a:t>. </a:t>
            </a:r>
            <a:r>
              <a:rPr lang="en-US" sz="6600" dirty="0" err="1" smtClean="0"/>
              <a:t>Mostafa</a:t>
            </a:r>
            <a:r>
              <a:rPr lang="en-US" sz="6600" dirty="0" smtClean="0"/>
              <a:t> </a:t>
            </a:r>
            <a:r>
              <a:rPr lang="en-US" sz="6600" dirty="0" err="1" smtClean="0"/>
              <a:t>kamal</a:t>
            </a:r>
            <a:endParaRPr lang="en-US" sz="6600" dirty="0" smtClean="0"/>
          </a:p>
          <a:p>
            <a:pPr>
              <a:buNone/>
            </a:pPr>
            <a:r>
              <a:rPr lang="en-US" sz="4800" dirty="0" smtClean="0"/>
              <a:t>Assistant teacher</a:t>
            </a:r>
          </a:p>
          <a:p>
            <a:pPr>
              <a:buNone/>
            </a:pPr>
            <a:r>
              <a:rPr lang="en-US" sz="4800" dirty="0" err="1" smtClean="0"/>
              <a:t>Chor</a:t>
            </a:r>
            <a:r>
              <a:rPr lang="en-US" sz="4800" dirty="0" smtClean="0"/>
              <a:t> </a:t>
            </a:r>
            <a:r>
              <a:rPr lang="en-US" sz="4800" dirty="0" err="1" smtClean="0"/>
              <a:t>konabari</a:t>
            </a:r>
            <a:r>
              <a:rPr lang="en-US" sz="4800" dirty="0"/>
              <a:t> </a:t>
            </a:r>
            <a:r>
              <a:rPr lang="en-US" sz="4800" dirty="0" smtClean="0"/>
              <a:t>GPS</a:t>
            </a:r>
            <a:endParaRPr lang="en-US" sz="4800" dirty="0"/>
          </a:p>
        </p:txBody>
      </p:sp>
      <p:pic>
        <p:nvPicPr>
          <p:cNvPr id="5" name="Picture 4" descr="_MG_1455.JPG"/>
          <p:cNvPicPr>
            <a:picLocks noChangeAspect="1"/>
          </p:cNvPicPr>
          <p:nvPr/>
        </p:nvPicPr>
        <p:blipFill>
          <a:blip r:embed="rId2" cstate="print"/>
          <a:srcRect l="20000" t="21250" r="35000" b="5000"/>
          <a:stretch>
            <a:fillRect/>
          </a:stretch>
        </p:blipFill>
        <p:spPr>
          <a:xfrm>
            <a:off x="5181600" y="2895600"/>
            <a:ext cx="3962400" cy="3962400"/>
          </a:xfrm>
          <a:prstGeom prst="rect">
            <a:avLst/>
          </a:prstGeom>
        </p:spPr>
      </p:pic>
      <p:pic>
        <p:nvPicPr>
          <p:cNvPr id="7" name="Picture 6" descr="khl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"/>
            <a:ext cx="3048000" cy="1147763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rgbClr val="FF0000"/>
              </a:gs>
              <a:gs pos="38000">
                <a:srgbClr val="92D050"/>
              </a:gs>
              <a:gs pos="38000">
                <a:srgbClr val="92D050"/>
              </a:gs>
              <a:gs pos="38000">
                <a:srgbClr val="92D050"/>
              </a:gs>
              <a:gs pos="81000">
                <a:srgbClr val="0070C0">
                  <a:alpha val="79000"/>
                </a:srgbClr>
              </a:gs>
              <a:gs pos="38000">
                <a:srgbClr val="92D050"/>
              </a:gs>
              <a:gs pos="53000">
                <a:srgbClr val="0070C0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</a:t>
            </a:r>
            <a:endParaRPr lang="en-US" sz="199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49000">
                <a:srgbClr val="00B05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hoto-1507946116609-bfed19728f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281193" cy="297180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495800" cy="29718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00"/>
            <a:ext cx="2748976" cy="3886200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2971800"/>
            <a:ext cx="2971801" cy="3886200"/>
          </a:xfrm>
          <a:prstGeom prst="rect">
            <a:avLst/>
          </a:prstGeom>
        </p:spPr>
      </p:pic>
      <p:pic>
        <p:nvPicPr>
          <p:cNvPr id="9" name="Picture 8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971800"/>
            <a:ext cx="3352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49000">
                <a:srgbClr val="00B050"/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Class-5		</a:t>
            </a:r>
          </a:p>
          <a:p>
            <a:pPr algn="ctr">
              <a:buNone/>
            </a:pPr>
            <a:r>
              <a:rPr lang="en-US" sz="4800" dirty="0" smtClean="0"/>
              <a:t>subject: English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49000">
                <a:srgbClr val="00B050"/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1500" dirty="0" smtClean="0"/>
              <a:t>Birthday party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64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5000">
                <a:srgbClr val="FFFF00">
                  <a:alpha val="55000"/>
                </a:srgbClr>
              </a:gs>
              <a:gs pos="15000">
                <a:srgbClr val="FFFF00">
                  <a:alpha val="55000"/>
                </a:srgbClr>
              </a:gs>
              <a:gs pos="15000">
                <a:srgbClr val="FFFF00">
                  <a:alpha val="55000"/>
                </a:srgbClr>
              </a:gs>
              <a:gs pos="15000">
                <a:srgbClr val="FFFF00">
                  <a:alpha val="55000"/>
                </a:srgbClr>
              </a:gs>
              <a:gs pos="47000">
                <a:srgbClr val="095CA7">
                  <a:alpha val="73000"/>
                </a:srgbClr>
              </a:gs>
            </a:gsLst>
            <a:lin ang="78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286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dirty="0" smtClean="0"/>
              <a:t>Unit-15</a:t>
            </a:r>
          </a:p>
          <a:p>
            <a:pPr algn="ctr">
              <a:buNone/>
            </a:pPr>
            <a:r>
              <a:rPr lang="en-US" sz="4800" dirty="0" smtClean="0"/>
              <a:t>Lesson-1</a:t>
            </a:r>
          </a:p>
          <a:p>
            <a:pPr algn="ctr">
              <a:buNone/>
            </a:pPr>
            <a:r>
              <a:rPr lang="en-US" sz="4800" dirty="0" smtClean="0"/>
              <a:t>Time:45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49000">
                <a:srgbClr val="00B050"/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914400"/>
            <a:ext cx="7924800" cy="5486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Learning outcomes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89000">
                <a:srgbClr val="CCCCFF">
                  <a:alpha val="67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71000">
                <a:srgbClr val="FF0000"/>
              </a:gs>
              <a:gs pos="49000">
                <a:srgbClr val="00B050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recognize which words in a sentence are stressed.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To recognize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use intonation patterns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Whand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yes/No questions, greetings and statements.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under stand questions asked by the teacher about the students.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gradFill flip="none" rotWithShape="1">
            <a:gsLst>
              <a:gs pos="88000">
                <a:srgbClr val="00206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71000">
                <a:srgbClr val="FF0000"/>
              </a:gs>
              <a:gs pos="36000">
                <a:srgbClr val="FFFF00"/>
              </a:gs>
              <a:gs pos="71000">
                <a:srgbClr val="FF0000"/>
              </a:gs>
              <a:gs pos="71000">
                <a:srgbClr val="FF0000"/>
              </a:gs>
              <a:gs pos="49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Students should be able to-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0" dur="123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1" dur="123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3" dur="123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2" dur="123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3" dur="123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5" dur="123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rgbClr val="FF0000"/>
              </a:gs>
              <a:gs pos="38000">
                <a:srgbClr val="92D050"/>
              </a:gs>
              <a:gs pos="38000">
                <a:srgbClr val="92D050"/>
              </a:gs>
              <a:gs pos="38000">
                <a:srgbClr val="92D050"/>
              </a:gs>
              <a:gs pos="38000">
                <a:srgbClr val="92D050"/>
              </a:gs>
              <a:gs pos="38000">
                <a:srgbClr val="92D050"/>
              </a:gs>
              <a:gs pos="59000">
                <a:srgbClr val="92D05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Evaluation</a:t>
            </a:r>
          </a:p>
          <a:p>
            <a:pPr>
              <a:buNone/>
            </a:pPr>
            <a:r>
              <a:rPr lang="en-US" sz="5400" dirty="0" smtClean="0"/>
              <a:t>1.What can you see the picture?</a:t>
            </a:r>
          </a:p>
          <a:p>
            <a:pPr>
              <a:buNone/>
            </a:pPr>
            <a:r>
              <a:rPr lang="en-US" sz="5400" dirty="0" smtClean="0"/>
              <a:t>What is happing in the picture?</a:t>
            </a:r>
          </a:p>
          <a:p>
            <a:pPr>
              <a:buNone/>
            </a:pPr>
            <a:r>
              <a:rPr lang="en-US" sz="5400" dirty="0" smtClean="0"/>
              <a:t>3. Who are there in the picture?</a:t>
            </a:r>
          </a:p>
          <a:p>
            <a:pPr>
              <a:buNone/>
            </a:pPr>
            <a:r>
              <a:rPr lang="en-US" sz="5400" dirty="0" smtClean="0"/>
              <a:t>What are they doing?</a:t>
            </a:r>
          </a:p>
          <a:p>
            <a:pPr>
              <a:buNone/>
            </a:pPr>
            <a:r>
              <a:rPr lang="en-US" sz="5400" dirty="0" smtClean="0"/>
              <a:t>Wha</a:t>
            </a:r>
            <a:r>
              <a:rPr lang="en-US" sz="5400" dirty="0" smtClean="0"/>
              <a:t>t is written on the top of the picture?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rgbClr val="FF0000"/>
              </a:gs>
              <a:gs pos="38000">
                <a:srgbClr val="92D050"/>
              </a:gs>
              <a:gs pos="38000">
                <a:srgbClr val="92D050"/>
              </a:gs>
              <a:gs pos="38000">
                <a:srgbClr val="92D050"/>
              </a:gs>
              <a:gs pos="81000">
                <a:srgbClr val="0070C0">
                  <a:alpha val="79000"/>
                </a:srgbClr>
              </a:gs>
              <a:gs pos="38000">
                <a:srgbClr val="92D050"/>
              </a:gs>
              <a:gs pos="53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Home work</a:t>
            </a:r>
          </a:p>
          <a:p>
            <a:pPr algn="ctr">
              <a:buNone/>
            </a:pPr>
            <a:r>
              <a:rPr lang="en-US" sz="4400" dirty="0" smtClean="0"/>
              <a:t>How to </a:t>
            </a:r>
            <a:r>
              <a:rPr lang="en-US" sz="4400" dirty="0" err="1" smtClean="0"/>
              <a:t>celebratate</a:t>
            </a:r>
            <a:r>
              <a:rPr lang="en-US" sz="4400" dirty="0" smtClean="0"/>
              <a:t> your ‘birth day’ about </a:t>
            </a:r>
            <a:r>
              <a:rPr lang="en-US" sz="4400" dirty="0" err="1" smtClean="0"/>
              <a:t>fiv.e</a:t>
            </a:r>
            <a:r>
              <a:rPr lang="en-US" sz="4400" dirty="0" smtClean="0"/>
              <a:t> sentences.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120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welcome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58</cp:revision>
  <dcterms:created xsi:type="dcterms:W3CDTF">2020-08-22T13:59:02Z</dcterms:created>
  <dcterms:modified xsi:type="dcterms:W3CDTF">2020-09-03T19:20:05Z</dcterms:modified>
</cp:coreProperties>
</file>