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80" r:id="rId2"/>
  </p:sldMasterIdLst>
  <p:notesMasterIdLst>
    <p:notesMasterId r:id="rId21"/>
  </p:notesMasterIdLst>
  <p:sldIdLst>
    <p:sldId id="290" r:id="rId3"/>
    <p:sldId id="307" r:id="rId4"/>
    <p:sldId id="294" r:id="rId5"/>
    <p:sldId id="260" r:id="rId6"/>
    <p:sldId id="295" r:id="rId7"/>
    <p:sldId id="296" r:id="rId8"/>
    <p:sldId id="297" r:id="rId9"/>
    <p:sldId id="309" r:id="rId10"/>
    <p:sldId id="289" r:id="rId11"/>
    <p:sldId id="298" r:id="rId12"/>
    <p:sldId id="299" r:id="rId13"/>
    <p:sldId id="300" r:id="rId14"/>
    <p:sldId id="301" r:id="rId15"/>
    <p:sldId id="302" r:id="rId16"/>
    <p:sldId id="303" r:id="rId17"/>
    <p:sldId id="264" r:id="rId18"/>
    <p:sldId id="304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DC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>
      <p:cViewPr>
        <p:scale>
          <a:sx n="77" d="100"/>
          <a:sy n="77" d="100"/>
        </p:scale>
        <p:origin x="-115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FF854-2856-4E7A-8CD4-28A8B14DC0AF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C7DBD-0EF7-44D4-B16D-3BD8478AC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6498-D2D0-406E-AC56-F19DBD8941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7DBD-0EF7-44D4-B16D-3BD8478AC5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6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6498-D2D0-406E-AC56-F19DBD8941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57" y="0"/>
            <a:ext cx="917225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335" y="3424884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51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74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solidFill>
                      <a:srgbClr val="FF0000"/>
                    </a:solidFill>
                  </a:rPr>
                  <a:t>বস্তুটির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আদি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সরণ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।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বস্তুটির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উপর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শুধুমাত্র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অভিকর্ষজ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ত্বরণ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g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খাড়া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নিচের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দিকে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ক্রিয়া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করে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,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সুতরাং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এবং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। t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সময়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পরে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বস্তুটির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স্থানাংক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P(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হলে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, </a:t>
                </a: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                x 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err="1">
                    <a:solidFill>
                      <a:srgbClr val="FF0000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)t…</a:t>
                </a:r>
                <a:r>
                  <a:rPr lang="en-SG" sz="2800" dirty="0">
                    <a:solidFill>
                      <a:srgbClr val="FF0000"/>
                    </a:solidFill>
                  </a:rPr>
                  <a:t> </a:t>
                </a:r>
                <a:r>
                  <a:rPr lang="en-SG" sz="2800" dirty="0" smtClean="0">
                    <a:solidFill>
                      <a:srgbClr val="FF0000"/>
                    </a:solidFill>
                  </a:rPr>
                  <a:t>……………….3</a:t>
                </a: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                y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)t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……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SG" sz="2800" dirty="0" smtClean="0">
                    <a:solidFill>
                      <a:srgbClr val="FF0000"/>
                    </a:solidFill>
                  </a:rPr>
                  <a:t>…….4</a:t>
                </a:r>
              </a:p>
              <a:p>
                <a:pPr algn="just"/>
                <a:r>
                  <a:rPr lang="en-US" sz="2800" dirty="0" smtClean="0">
                    <a:solidFill>
                      <a:srgbClr val="FF0000"/>
                    </a:solidFill>
                  </a:rPr>
                  <a:t>(3)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নং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সমীকরণ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হত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পাই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,  t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SG" sz="2800" dirty="0" err="1">
                            <a:solidFill>
                              <a:srgbClr val="FF0000"/>
                            </a:solidFill>
                          </a:rPr>
                          <m:t>cos</m:t>
                        </m:r>
                        <m:sSub>
                          <m:sSubPr>
                            <m:ctrlP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SG" sz="2800" dirty="0" smtClean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t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এর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মান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(4)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নং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সমীকরণে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বসিয়ে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পাই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, </a:t>
                </a:r>
              </a:p>
              <a:p>
                <a:pPr lvl="0" algn="just"/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y =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SG" sz="2800" dirty="0" err="1">
                            <a:solidFill>
                              <a:srgbClr val="FF0000"/>
                            </a:solidFill>
                          </a:rPr>
                          <m:t>cos</m:t>
                        </m:r>
                        <m:sSub>
                          <m:sSubPr>
                            <m:ctrlP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SG" sz="2800" dirty="0">
                    <a:solidFill>
                      <a:srgbClr val="FF0000"/>
                    </a:solidFill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SG" sz="2800" dirty="0" err="1">
                                <a:solidFill>
                                  <a:srgbClr val="FF0000"/>
                                </a:solidFill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SG" sz="28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SG" sz="2800" dirty="0" smtClean="0">
                  <a:solidFill>
                    <a:srgbClr val="FF0000"/>
                  </a:solidFill>
                </a:endParaRPr>
              </a:p>
              <a:p>
                <a:pPr lvl="0" algn="just"/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or y = (tan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)x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SG" sz="2800" dirty="0" err="1">
                                <a:solidFill>
                                  <a:srgbClr val="FF0000"/>
                                </a:solidFill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 ………………..5</a:t>
                </a:r>
              </a:p>
              <a:p>
                <a:pPr lvl="0" algn="just"/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or y =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bx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– 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…. ….6</a:t>
                </a:r>
                <a:r>
                  <a:rPr lang="en-SG" sz="2800" dirty="0" smtClean="0">
                    <a:solidFill>
                      <a:srgbClr val="FF0000"/>
                    </a:solidFill>
                  </a:rPr>
                  <a:t>[</a:t>
                </a:r>
                <a:r>
                  <a:rPr lang="en-US" sz="2800" dirty="0">
                    <a:solidFill>
                      <a:srgbClr val="FF0000"/>
                    </a:solidFill>
                  </a:rPr>
                  <a:t>tan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= b </a:t>
                </a:r>
                <a:r>
                  <a:rPr lang="en-SG" sz="2800" dirty="0" err="1" smtClean="0">
                    <a:solidFill>
                      <a:srgbClr val="FF0000"/>
                    </a:solidFill>
                  </a:rPr>
                  <a:t>এব</a:t>
                </a:r>
                <a:r>
                  <a:rPr lang="en-US" sz="2800" dirty="0">
                    <a:solidFill>
                      <a:srgbClr val="FF0000"/>
                    </a:solidFill>
                  </a:rPr>
                  <a:t>ং</a:t>
                </a:r>
                <a:r>
                  <a:rPr lang="en-SG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SG" sz="2800" dirty="0" err="1">
                                <a:solidFill>
                                  <a:srgbClr val="FF0000"/>
                                </a:solidFill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SG" sz="2800" dirty="0" smtClean="0">
                    <a:solidFill>
                      <a:srgbClr val="FF0000"/>
                    </a:solidFill>
                  </a:rPr>
                  <a:t> = c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] </a:t>
                </a:r>
                <a:endParaRPr lang="en-US" sz="2800" dirty="0" smtClean="0"/>
              </a:p>
              <a:p>
                <a:pPr lvl="0" algn="just"/>
                <a:r>
                  <a:rPr lang="en-US" sz="2800" dirty="0" err="1" smtClean="0">
                    <a:solidFill>
                      <a:srgbClr val="FF0000"/>
                    </a:solidFill>
                  </a:rPr>
                  <a:t>সমীকরণ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(6)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একটি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পরাবৃত্তের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সমীকরণ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।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অতএব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,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প্রাসের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গতিপথ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একটি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পরাবৃত্ত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।</a:t>
                </a:r>
                <a:endParaRPr lang="en-SG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740243"/>
              </a:xfrm>
              <a:prstGeom prst="rect">
                <a:avLst/>
              </a:prstGeom>
              <a:blipFill rotWithShape="1">
                <a:blip r:embed="rId2"/>
                <a:stretch>
                  <a:fillRect l="-1333" t="-1085" r="-3333" b="-16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1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228600"/>
                <a:ext cx="8915400" cy="6801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FF0000"/>
                    </a:solidFill>
                  </a:rPr>
                  <a:t>সর্বাধিক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উচ্চতা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নির্ণয়ঃ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just"/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n-US" sz="3200" dirty="0" err="1" smtClean="0">
                    <a:solidFill>
                      <a:srgbClr val="FF0000"/>
                    </a:solidFill>
                  </a:rPr>
                  <a:t>বস্তু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মূল্বিন্দু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থেকে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নিক্ষিপ্ত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হলে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।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বস্তু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সর্বোচ্চ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অবস্থানে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পৌছালে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এর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বেগের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উল্লম্ব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উপাংশ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হয়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।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তাহলে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বেগে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উল্লম্ব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উপাংশের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জন্য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লিখতে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পারি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-</a:t>
                </a:r>
              </a:p>
              <a:p>
                <a:pPr algn="just"/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       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SG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SG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-2g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just"/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  or 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SG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2g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0" algn="just"/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sin</m:t>
                            </m:r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…………………………7</a:t>
                </a:r>
              </a:p>
              <a:p>
                <a:pPr lvl="0" algn="just"/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 </a:t>
                </a:r>
              </a:p>
              <a:p>
                <a:pPr lvl="0" algn="ctr"/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ইহাই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নির্ণেয়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রাশিমালা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।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algn="just"/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just"/>
                <a:endParaRPr lang="en-SG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8600"/>
                <a:ext cx="8915400" cy="6801542"/>
              </a:xfrm>
              <a:prstGeom prst="rect">
                <a:avLst/>
              </a:prstGeom>
              <a:blipFill rotWithShape="1">
                <a:blip r:embed="rId2"/>
                <a:stretch>
                  <a:fillRect l="-1778" t="-1345" r="-4036" b="-242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0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21377"/>
                <a:ext cx="9144000" cy="2950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উত্থানকালঃ</a:t>
                </a:r>
              </a:p>
              <a:p>
                <a:r>
                  <a:rPr lang="en-US" sz="2400" dirty="0" err="1" smtClean="0">
                    <a:solidFill>
                      <a:srgbClr val="FF0000"/>
                    </a:solidFill>
                  </a:rPr>
                  <a:t>সর্বাধিক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উচ্চতায়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পৌছাতে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400" dirty="0" err="1" smtClean="0">
                    <a:solidFill>
                      <a:srgbClr val="FF0000"/>
                    </a:solidFill>
                  </a:rPr>
                  <a:t>সময়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SG" sz="2400" dirty="0" err="1" smtClean="0">
                    <a:solidFill>
                      <a:srgbClr val="FF0000"/>
                    </a:solidFill>
                  </a:rPr>
                  <a:t>লাগে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SG" sz="2400" dirty="0" err="1" smtClean="0">
                    <a:solidFill>
                      <a:srgbClr val="FF0000"/>
                    </a:solidFill>
                  </a:rPr>
                  <a:t>তবে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,</a:t>
                </a:r>
              </a:p>
              <a:p>
                <a:r>
                  <a:rPr lang="en-SG" sz="2400" dirty="0">
                    <a:solidFill>
                      <a:srgbClr val="FF0000"/>
                    </a:solidFill>
                  </a:rPr>
                  <a:t> 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dirty="0" err="1" smtClean="0">
                    <a:solidFill>
                      <a:srgbClr val="FF0000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হতে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পাই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,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        0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-g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  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 =0  ]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   or </a:t>
                </a:r>
                <a:r>
                  <a:rPr lang="en-SG" sz="2400" dirty="0">
                    <a:solidFill>
                      <a:srgbClr val="FF0000"/>
                    </a:solidFill>
                  </a:rPr>
                  <a:t>g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or 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………………………..8 </a:t>
                </a:r>
              </a:p>
              <a:p>
                <a:pPr algn="ctr"/>
                <a:r>
                  <a:rPr lang="en-US" sz="2400" dirty="0" err="1" smtClean="0">
                    <a:solidFill>
                      <a:srgbClr val="FF0000"/>
                    </a:solidFill>
                  </a:rPr>
                  <a:t>ইহা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উত্থানকালের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। </a:t>
                </a:r>
                <a:endParaRPr lang="en-SG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377"/>
                <a:ext cx="9144000" cy="2950423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860" b="-392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2971800"/>
                <a:ext cx="9067800" cy="3718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400" dirty="0" smtClean="0">
                    <a:solidFill>
                      <a:srgbClr val="FFFF00"/>
                    </a:solidFill>
                  </a:rPr>
                  <a:t>উড্ডয়নকালঃ</a:t>
                </a:r>
              </a:p>
              <a:p>
                <a:pPr algn="just"/>
                <a:r>
                  <a:rPr lang="bn-IN" sz="2400" dirty="0">
                    <a:solidFill>
                      <a:srgbClr val="FF000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FF0000"/>
                    </a:solidFill>
                  </a:rPr>
                  <a:t>বস্তুটি সর্বাধিক উচ্চতায় পৌছে পুনরায়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y =0</a:t>
                </a:r>
                <a:r>
                  <a:rPr lang="bn-IN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অবস্থানে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FF0000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ফিরে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আসতে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যদি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T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সময়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লাগে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তবে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, </a:t>
                </a:r>
                <a:endParaRPr lang="bn-IN" sz="2400" dirty="0" smtClean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bn-IN" sz="2400" dirty="0">
                    <a:solidFill>
                      <a:srgbClr val="FF000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=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𝑦𝑜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FF0000"/>
                    </a:solidFill>
                  </a:rPr>
                  <a:t>t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400" dirty="0" smtClean="0">
                    <a:solidFill>
                      <a:srgbClr val="FF0000"/>
                    </a:solidFill>
                  </a:rPr>
                  <a:t> হতে পাই, </a:t>
                </a:r>
              </a:p>
              <a:p>
                <a:pPr algn="just"/>
                <a:r>
                  <a:rPr lang="bn-I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or</a:t>
                </a:r>
                <a:r>
                  <a:rPr lang="bn-IN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0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FF0000"/>
                    </a:solidFill>
                  </a:rPr>
                  <a:t>)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SG" sz="2400" dirty="0">
                    <a:solidFill>
                      <a:srgbClr val="FF000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SG" sz="2400" dirty="0" smtClean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or 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FF0000"/>
                    </a:solidFill>
                  </a:rPr>
                  <a:t>T 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just"/>
                <a:r>
                  <a:rPr lang="en-SG" sz="2400" dirty="0">
                    <a:solidFill>
                      <a:srgbClr val="FF0000"/>
                    </a:solidFill>
                  </a:rPr>
                  <a:t> 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or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 ……………….9</a:t>
                </a:r>
              </a:p>
              <a:p>
                <a:pPr algn="just"/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ইহাই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হচ্ছে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উত্থান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ও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পতনের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মোট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সময়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। </a:t>
                </a:r>
                <a:endParaRPr lang="en-SG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1800"/>
                <a:ext cx="9067800" cy="3718069"/>
              </a:xfrm>
              <a:prstGeom prst="rect">
                <a:avLst/>
              </a:prstGeom>
              <a:blipFill rotWithShape="1">
                <a:blip r:embed="rId3"/>
                <a:stretch>
                  <a:fillRect l="-1008" t="-1149" r="-1815" b="-295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28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-2059"/>
                <a:ext cx="8991600" cy="3168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u="sng" dirty="0" smtClean="0">
                    <a:solidFill>
                      <a:srgbClr val="0070C0"/>
                    </a:solidFill>
                  </a:rPr>
                  <a:t>পতনকালঃ</a:t>
                </a:r>
              </a:p>
              <a:p>
                <a:r>
                  <a:rPr lang="bn-IN" sz="2400" dirty="0" smtClean="0">
                    <a:solidFill>
                      <a:srgbClr val="FF0000"/>
                    </a:solidFill>
                  </a:rPr>
                  <a:t>পতনের সময়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হলে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,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FF0000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                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SG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>
                    <a:solidFill>
                      <a:srgbClr val="FF0000"/>
                    </a:solidFill>
                  </a:rPr>
                  <a:t> 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 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>
                    <a:solidFill>
                      <a:srgbClr val="FF0000"/>
                    </a:solidFill>
                  </a:rPr>
                  <a:t> 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              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400" dirty="0" err="1" smtClean="0">
                    <a:solidFill>
                      <a:srgbClr val="FF0000"/>
                    </a:solidFill>
                  </a:rPr>
                  <a:t>অর্থা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ৎ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নিক্ষিপ্ত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/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প্রাসের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উত্থান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বা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পতনের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সময়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সমান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। </a:t>
                </a:r>
                <a:endParaRPr lang="en-SG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-2059"/>
                <a:ext cx="8991600" cy="3168047"/>
              </a:xfrm>
              <a:prstGeom prst="rect">
                <a:avLst/>
              </a:prstGeom>
              <a:blipFill rotWithShape="1">
                <a:blip r:embed="rId3"/>
                <a:stretch>
                  <a:fillRect l="-1424" t="-1927" b="-38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714" y="3031161"/>
                <a:ext cx="9144000" cy="3882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অনুভূমিক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পাল্লাঃ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algn="just"/>
                <a:r>
                  <a:rPr lang="en-US" sz="2000" dirty="0" smtClean="0">
                    <a:solidFill>
                      <a:srgbClr val="C00000"/>
                    </a:solidFill>
                  </a:rPr>
                  <a:t>নিক্ষিপ্ত /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প্রক্ষিপ্ত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বস্তু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উড্ডয়ন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কালে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যে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অনুভূমিক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দূরত্ব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অতিক্রম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করে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তাকে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অনুভূমিক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পাল্লা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বলে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।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একে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 R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দ্বারা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প্রকাশ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ক্ররা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হয়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। </a:t>
                </a:r>
                <a:r>
                  <a:rPr lang="bn-IN" sz="2000" dirty="0" smtClean="0">
                    <a:solidFill>
                      <a:srgbClr val="C00000"/>
                    </a:solidFill>
                  </a:rPr>
                  <a:t>অতএব,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x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000" dirty="0" err="1">
                    <a:solidFill>
                      <a:srgbClr val="C00000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000" dirty="0">
                    <a:solidFill>
                      <a:srgbClr val="C00000"/>
                    </a:solidFill>
                  </a:rPr>
                  <a:t>)</a:t>
                </a:r>
                <a:r>
                  <a:rPr lang="en-SG" sz="2000" dirty="0" smtClean="0">
                    <a:solidFill>
                      <a:srgbClr val="C00000"/>
                    </a:solidFill>
                  </a:rPr>
                  <a:t>t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সমীকরণে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t = T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বসালে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অনুভূমিক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পাল্লা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x = R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পাওয়া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যাবে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।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অতএব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অনুভূমিক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পাল্লা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 </a:t>
                </a:r>
              </a:p>
              <a:p>
                <a:pPr algn="just"/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R =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000" dirty="0" err="1">
                    <a:solidFill>
                      <a:srgbClr val="C00000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000" dirty="0">
                    <a:solidFill>
                      <a:srgbClr val="C00000"/>
                    </a:solidFill>
                  </a:rPr>
                  <a:t>)</a:t>
                </a:r>
                <a:r>
                  <a:rPr lang="en-SG" sz="2000" dirty="0" smtClean="0">
                    <a:solidFill>
                      <a:srgbClr val="C00000"/>
                    </a:solidFill>
                  </a:rPr>
                  <a:t>T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 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err="1">
                    <a:solidFill>
                      <a:srgbClr val="FF0000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rgbClr val="C00000"/>
                    </a:solidFill>
                  </a:rPr>
                  <a:t> 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SG" sz="2800" dirty="0">
                            <a:solidFill>
                              <a:srgbClr val="FF0000"/>
                            </a:solidFill>
                          </a:rPr>
                          <m:t>cos</m:t>
                        </m:r>
                        <m:sSub>
                          <m:sSubPr>
                            <m:ctrlP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SG" sz="2400" dirty="0" smtClean="0">
                  <a:solidFill>
                    <a:srgbClr val="C00000"/>
                  </a:solidFill>
                </a:endParaRPr>
              </a:p>
              <a:p>
                <a:r>
                  <a:rPr lang="en-SG" sz="2400" dirty="0">
                    <a:solidFill>
                      <a:srgbClr val="C00000"/>
                    </a:solidFill>
                  </a:rPr>
                  <a:t> </a:t>
                </a:r>
                <a:r>
                  <a:rPr lang="en-SG" sz="2400" dirty="0" smtClean="0">
                    <a:solidFill>
                      <a:srgbClr val="C00000"/>
                    </a:solidFill>
                  </a:rPr>
                  <a:t>or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rgbClr val="C00000"/>
                    </a:solidFill>
                  </a:rPr>
                  <a:t>  ………………..10</a:t>
                </a:r>
              </a:p>
              <a:p>
                <a:pPr algn="ctr"/>
                <a:r>
                  <a:rPr lang="en-US" sz="2400" dirty="0" err="1" smtClean="0">
                    <a:solidFill>
                      <a:srgbClr val="C00000"/>
                    </a:solidFill>
                  </a:rPr>
                  <a:t>ইহা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অনুভূমিক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পাল্লার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।</a:t>
                </a:r>
                <a:endParaRPr lang="en-SG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4" y="3031161"/>
                <a:ext cx="9144000" cy="3882217"/>
              </a:xfrm>
              <a:prstGeom prst="rect">
                <a:avLst/>
              </a:prstGeom>
              <a:blipFill rotWithShape="1">
                <a:blip r:embed="rId4"/>
                <a:stretch>
                  <a:fillRect l="-1333" t="-1413" r="-2133" b="-282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03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951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rgbClr val="7030A0"/>
                    </a:solidFill>
                  </a:rPr>
                  <a:t>সর্বাধিক  অনুভূমিক পাল্লাঃ</a:t>
                </a:r>
              </a:p>
              <a:p>
                <a:pPr algn="just"/>
                <a:r>
                  <a:rPr lang="bn-IN" sz="3200" dirty="0">
                    <a:solidFill>
                      <a:srgbClr val="C00000"/>
                    </a:solidFill>
                  </a:rPr>
                  <a:t> </a:t>
                </a:r>
                <a:r>
                  <a:rPr lang="bn-IN" sz="3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bn-IN" sz="2800" dirty="0" smtClean="0">
                    <a:solidFill>
                      <a:srgbClr val="C00000"/>
                    </a:solidFill>
                  </a:rPr>
                  <a:t>অনুভূমিক পাল্লা নিক্ষেপ কোণ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rgbClr val="C00000"/>
                    </a:solidFill>
                  </a:rPr>
                  <a:t> এর উপর নির্ভর করে।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rgbClr val="C00000"/>
                    </a:solidFill>
                  </a:rPr>
                  <a:t> এর সর্বোচ্চ মান +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1 ,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সুতরাং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R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সর্বাধিক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হবে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,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যখন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rgbClr val="C00000"/>
                    </a:solidFill>
                  </a:rPr>
                  <a:t> =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হবে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।</a:t>
                </a:r>
              </a:p>
              <a:p>
                <a:pPr algn="just"/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সুতরাং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>
                    <a:solidFill>
                      <a:srgbClr val="C00000"/>
                    </a:solidFill>
                  </a:rPr>
                  <a:t> = </a:t>
                </a:r>
                <a:r>
                  <a:rPr lang="en-US" sz="2800" dirty="0">
                    <a:solidFill>
                      <a:srgbClr val="C00000"/>
                    </a:solidFill>
                  </a:rPr>
                  <a:t>1 </a:t>
                </a:r>
                <a:r>
                  <a:rPr lang="bn-IN" sz="2800" dirty="0" smtClean="0">
                    <a:solidFill>
                      <a:srgbClr val="C00000"/>
                    </a:solidFill>
                  </a:rPr>
                  <a:t>  </a:t>
                </a:r>
                <a:endParaRPr lang="en-US" sz="2800" dirty="0" smtClean="0">
                  <a:solidFill>
                    <a:srgbClr val="C00000"/>
                  </a:solidFill>
                </a:endParaRPr>
              </a:p>
              <a:p>
                <a:r>
                  <a:rPr lang="bn-IN" sz="2800" dirty="0" smtClean="0">
                    <a:solidFill>
                      <a:srgbClr val="C00000"/>
                    </a:solidFill>
                  </a:rPr>
                  <a:t>             বা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SG" sz="2800" dirty="0" smtClean="0">
                  <a:solidFill>
                    <a:srgbClr val="C00000"/>
                  </a:solidFill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           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বা</a:t>
                </a:r>
                <a:r>
                  <a:rPr lang="en-SG" sz="2800" dirty="0">
                    <a:solidFill>
                      <a:srgbClr val="FF0000"/>
                    </a:solidFill>
                  </a:rPr>
                  <a:t> </a:t>
                </a:r>
                <a:r>
                  <a:rPr lang="bn-IN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rgbClr val="C00000"/>
                    </a:solidFill>
                  </a:rPr>
                  <a:t> = </a:t>
                </a:r>
                <a:r>
                  <a:rPr lang="bn-IN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algn="just"/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সুতরাং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নিদির্ষ্ট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বেগে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নিক্ষিপ্ত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একটি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বস্তু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সর্বাধিক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অনুভূমিক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দূরত্ব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অতিক্রম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করবে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যখন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তা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অনুভূমিকের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সাথে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bn-IN" sz="2800" dirty="0" smtClean="0">
                    <a:solidFill>
                      <a:srgbClr val="C00000"/>
                    </a:solidFill>
                  </a:rPr>
                  <a:t> কোণে নিক্ষিপ্ত হয় । সর্বাধিক অনুভূমিক পাল্লা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হলে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,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SG" sz="2800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  </a:t>
                </a:r>
              </a:p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</a:rPr>
                  <a:t>                   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বা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……………….11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C00000"/>
                    </a:solidFill>
                  </a:rPr>
                  <a:t>ইহা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সর্বাধিক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পাল্লার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সমীকরণ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।    </a:t>
                </a:r>
              </a:p>
              <a:p>
                <a:pPr algn="ctr"/>
                <a:endParaRPr lang="en-SG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951134"/>
              </a:xfrm>
              <a:prstGeom prst="rect">
                <a:avLst/>
              </a:prstGeom>
              <a:blipFill rotWithShape="1">
                <a:blip r:embed="rId2"/>
                <a:stretch>
                  <a:fillRect l="-1667" t="-1140" r="-3400" b="-10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77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54" y="609600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FF0000"/>
                    </a:solidFill>
                  </a:rPr>
                  <a:t>অনুভূমিকের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সাথে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30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কোণে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ভূ-পৃষ্ঠ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থেকে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40m/s </a:t>
                </a:r>
                <a:r>
                  <a:rPr lang="en-SG" sz="2400" dirty="0" err="1" smtClean="0">
                    <a:solidFill>
                      <a:srgbClr val="FF0000"/>
                    </a:solidFill>
                  </a:rPr>
                  <a:t>বেগে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SG" sz="2400" dirty="0" err="1" smtClean="0">
                    <a:solidFill>
                      <a:srgbClr val="FF0000"/>
                    </a:solidFill>
                  </a:rPr>
                  <a:t>একটি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SG" sz="2400" dirty="0" err="1" smtClean="0">
                    <a:solidFill>
                      <a:srgbClr val="FF0000"/>
                    </a:solidFill>
                  </a:rPr>
                  <a:t>বুলেট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SG" sz="2400" dirty="0" err="1" smtClean="0">
                    <a:solidFill>
                      <a:srgbClr val="FF0000"/>
                    </a:solidFill>
                  </a:rPr>
                  <a:t>ছো</a:t>
                </a:r>
                <a:r>
                  <a:rPr lang="bn-IN" sz="2400" dirty="0" smtClean="0">
                    <a:solidFill>
                      <a:srgbClr val="FF0000"/>
                    </a:solidFill>
                  </a:rPr>
                  <a:t>ঁড়া হল। বুলেটটি </a:t>
                </a:r>
                <a:r>
                  <a:rPr lang="en-SG" sz="2400" dirty="0" smtClean="0">
                    <a:solidFill>
                      <a:srgbClr val="FF0000"/>
                    </a:solidFill>
                  </a:rPr>
                  <a:t>  20m</a:t>
                </a:r>
                <a:r>
                  <a:rPr lang="bn-IN" sz="2400" dirty="0" smtClean="0">
                    <a:solidFill>
                      <a:srgbClr val="FF0000"/>
                    </a:solidFill>
                  </a:rPr>
                  <a:t> দূরে অবস্থিত  একটি দেওয়ালকে কত  উচ্চতায় আঘাত করবে ? </a:t>
                </a:r>
                <a:endParaRPr lang="en-SG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4" y="609600"/>
                <a:ext cx="91440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67" t="-4569" r="-2800" b="-1116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19200" y="-39241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গাণিতিক সমস্যা ও সমাধানঃ </a:t>
            </a:r>
            <a:endParaRPr lang="en-SG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0" y="2147680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</a:rPr>
              <a:t>সমাধান</a:t>
            </a:r>
            <a:endParaRPr lang="en-SG" sz="4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0854" y="1981200"/>
                <a:ext cx="45184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rgbClr val="FFFF00"/>
                    </a:solidFill>
                  </a:rPr>
                  <a:t>এখানে, </a:t>
                </a:r>
              </a:p>
              <a:p>
                <a:pPr algn="ctr"/>
                <a:r>
                  <a:rPr lang="bn-IN" sz="2400" dirty="0">
                    <a:solidFill>
                      <a:srgbClr val="FFFF0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FFFF00"/>
                    </a:solidFill>
                  </a:rPr>
                  <a:t>     নিক্ষেপ কোণ ,</a:t>
                </a:r>
                <a:r>
                  <a:rPr lang="en-SG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400" dirty="0" smtClean="0">
                    <a:solidFill>
                      <a:srgbClr val="FFFF00"/>
                    </a:solidFill>
                  </a:rPr>
                  <a:t>  =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</a:rPr>
                      <m:t>30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SG" sz="2400" dirty="0">
                    <a:solidFill>
                      <a:srgbClr val="FFFF0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ctr"/>
                <a:r>
                  <a:rPr lang="en-US" sz="2400" dirty="0" err="1" smtClean="0">
                    <a:solidFill>
                      <a:srgbClr val="FFFF00"/>
                    </a:solidFill>
                  </a:rPr>
                  <a:t>আদিবেগ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400" dirty="0" smtClean="0">
                    <a:solidFill>
                      <a:srgbClr val="FFFF00"/>
                    </a:solidFill>
                  </a:rPr>
                  <a:t> =  </a:t>
                </a:r>
                <a:r>
                  <a:rPr lang="en-SG" sz="2400" dirty="0" smtClean="0">
                    <a:solidFill>
                      <a:srgbClr val="FFFF00"/>
                    </a:solidFill>
                  </a:rPr>
                  <a:t>40m/s</a:t>
                </a:r>
                <a:endParaRPr lang="bn-IN" sz="2400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bn-IN" sz="2400" dirty="0" smtClean="0">
                    <a:solidFill>
                      <a:srgbClr val="FFFF00"/>
                    </a:solidFill>
                  </a:rPr>
                  <a:t>অভিকর্ষজ ত্বরণ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, g = 9.8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rgbClr val="FFFF00"/>
                    </a:solidFill>
                  </a:rPr>
                  <a:t>    </a:t>
                </a:r>
                <a:r>
                  <a:rPr lang="en-US" sz="2400" dirty="0" err="1" smtClean="0">
                    <a:solidFill>
                      <a:srgbClr val="FFFF00"/>
                    </a:solidFill>
                  </a:rPr>
                  <a:t>উচ্চতা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 , y =  ? </a:t>
                </a:r>
              </a:p>
              <a:p>
                <a:pPr algn="ctr"/>
                <a:r>
                  <a:rPr lang="bn-IN" sz="2400" dirty="0" smtClean="0">
                    <a:solidFill>
                      <a:srgbClr val="FF0000"/>
                    </a:solidFill>
                  </a:rPr>
                  <a:t> </a:t>
                </a:r>
                <a:endParaRPr lang="en-SG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4" y="1981200"/>
                <a:ext cx="4518454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024" t="-1847" r="-810" b="-527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782" y="3581400"/>
                <a:ext cx="6034218" cy="2892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আমরা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জানি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,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y = (tan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C00000"/>
                    </a:solidFill>
                  </a:rPr>
                  <a:t>)x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SG" sz="2400" dirty="0" err="1">
                                <a:solidFill>
                                  <a:srgbClr val="C00000"/>
                                </a:solidFill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en-SG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SG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400" dirty="0" smtClean="0">
                    <a:solidFill>
                      <a:srgbClr val="C00000"/>
                    </a:solidFill>
                  </a:rPr>
                  <a:t>   </a:t>
                </a:r>
              </a:p>
              <a:p>
                <a:r>
                  <a:rPr lang="bn-IN" sz="2400" dirty="0">
                    <a:solidFill>
                      <a:srgbClr val="C0000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C00000"/>
                    </a:solidFill>
                  </a:rPr>
                  <a:t>     =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tan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30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SG" sz="2400" dirty="0">
                    <a:solidFill>
                      <a:srgbClr val="C00000"/>
                    </a:solidFill>
                  </a:rPr>
                  <a:t> </a:t>
                </a:r>
                <a:r>
                  <a:rPr lang="en-SG" sz="2400" dirty="0" smtClean="0">
                    <a:solidFill>
                      <a:srgbClr val="C00000"/>
                    </a:solidFill>
                  </a:rPr>
                  <a:t>)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20</a:t>
                </a:r>
                <a:r>
                  <a:rPr lang="en-SG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SG" sz="2400" dirty="0">
                    <a:solidFill>
                      <a:srgbClr val="C0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40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SG" sz="2400" dirty="0" err="1">
                                <a:solidFill>
                                  <a:srgbClr val="C00000"/>
                                </a:solidFill>
                              </a:rPr>
                              <m:t>cos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30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400" dirty="0" smtClean="0">
                    <a:solidFill>
                      <a:srgbClr val="C00000"/>
                    </a:solidFill>
                  </a:rPr>
                  <a:t>  </a:t>
                </a:r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     = 0.57735x20 -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40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0.866025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   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     = 11.55 – 1.63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     = 9.92 m  Ans.</a:t>
                </a:r>
                <a:endParaRPr lang="en-SG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2" y="3581400"/>
                <a:ext cx="6034218" cy="2892523"/>
              </a:xfrm>
              <a:prstGeom prst="rect">
                <a:avLst/>
              </a:prstGeom>
              <a:blipFill rotWithShape="1">
                <a:blip r:embed="rId4"/>
                <a:stretch>
                  <a:fillRect l="-1515" t="-1899" r="-606" b="-379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71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005104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প্রক্ষেপক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IN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প্রাসের গতিপথ কেমন? 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3665" y="533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</a:rPr>
              <a:t>একক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কাজ</a:t>
            </a:r>
            <a:endParaRPr lang="en-SG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8" y="1219200"/>
            <a:ext cx="91357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বস্তুকে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30m/s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উর্ধ্বে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কতক্ষ্ণ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24mউ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ঁচেতে থাকবে ?  </a:t>
            </a:r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28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C000"/>
                </a:solidFill>
              </a:rPr>
              <a:t>বাড়ির কাজ </a:t>
            </a:r>
            <a:endParaRPr lang="en-SG" sz="4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</a:rPr>
              <a:t>সমাধানঃ </a:t>
            </a:r>
          </a:p>
          <a:p>
            <a:r>
              <a:rPr lang="bn-IN" sz="4000" dirty="0">
                <a:solidFill>
                  <a:srgbClr val="FFFF00"/>
                </a:solidFill>
              </a:rPr>
              <a:t> </a:t>
            </a:r>
            <a:r>
              <a:rPr lang="bn-IN" sz="4000" dirty="0" smtClean="0">
                <a:solidFill>
                  <a:srgbClr val="FFFF00"/>
                </a:solidFill>
              </a:rPr>
              <a:t>           অক্ষর পত্র বই  ১৪৬ পৃষ্ঠা  দেখ । </a:t>
            </a:r>
            <a:endParaRPr lang="en-SG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296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6815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289251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ধন্যবাদ </a:t>
            </a:r>
            <a:endParaRPr lang="en-SG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6773"/>
            <a:ext cx="8686800" cy="990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6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*শিক্ষক পরিচিতি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আসলাম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l">
              <a:buNone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পদার্থবিজ্ঞান</a:t>
            </a:r>
          </a:p>
          <a:p>
            <a:pPr marL="0" indent="0" algn="l">
              <a:buNone/>
            </a:pP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নন্দনগাছী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SG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l">
              <a:buNone/>
            </a:pP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চারঘাট,রাজশাহী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l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 aa0540899@gmail.com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236219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9486" cy="1265238"/>
          </a:xfrm>
          <a:gradFill>
            <a:gsLst>
              <a:gs pos="0">
                <a:srgbClr val="825600"/>
              </a:gs>
              <a:gs pos="76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53000">
                <a:srgbClr val="C000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9144000" cy="55626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শ্রেণি-একাদশ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উচ্চমাধ্যমি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অধ্যায়-তৃতীয়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গতিবিদ্যা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137160" indent="0"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4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4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চিত্রটি লক্ষ্য করঃ  </a:t>
            </a:r>
            <a:endParaRPr lang="en-SG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4241"/>
            <a:ext cx="8458200" cy="5555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14"/>
            <a:ext cx="8229600" cy="965886"/>
          </a:xfr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8991600" cy="5029200"/>
          </a:xfrm>
        </p:spPr>
        <p:txBody>
          <a:bodyPr>
            <a:noAutofit/>
          </a:bodyPr>
          <a:lstStyle/>
          <a:p>
            <a:pPr algn="l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প্রাস কি ?</a:t>
            </a:r>
          </a:p>
          <a:p>
            <a:pPr algn="l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প্রাসের গতিপথের গাণিতিক সমীকরণ ।</a:t>
            </a:r>
          </a:p>
          <a:p>
            <a:pPr algn="l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সর্বোচ্চ উচ্চতায় পৌছাতে সময়।</a:t>
            </a:r>
          </a:p>
          <a:p>
            <a:pPr algn="l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সর্বোচ্চ উচ্চতা / সর্বাধিক উচ্চতা ।</a:t>
            </a:r>
          </a:p>
          <a:p>
            <a:pPr algn="l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বিচরণকাল / উড্ডয়নকাল ।</a:t>
            </a:r>
          </a:p>
          <a:p>
            <a:pPr algn="l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অনুভূমিক পাল্লা/ সর্বাধিক অনুভূমিক       পাল্লা ।</a:t>
            </a:r>
          </a:p>
          <a:p>
            <a:pPr marL="571500" indent="-571500" algn="l">
              <a:buFont typeface="Arial" charset="0"/>
              <a:buChar char="•"/>
            </a:pPr>
            <a:endPara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charset="0"/>
              <a:buChar char="•"/>
            </a:pP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EFD1"/>
              </a:gs>
              <a:gs pos="78000">
                <a:srgbClr val="F0EBD5"/>
              </a:gs>
              <a:gs pos="51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205343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93000">
                <a:srgbClr val="7D8496"/>
              </a:gs>
              <a:gs pos="26000">
                <a:srgbClr val="E6E6E6"/>
              </a:gs>
              <a:gs pos="100000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প্রাস কী তা বলতে পারবে।</a:t>
            </a:r>
          </a:p>
          <a:p>
            <a:pPr algn="just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প্রাসের গতিপথ ব্যাখ্যা করতে পারবে।</a:t>
            </a:r>
          </a:p>
          <a:p>
            <a:pPr algn="just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প্রাসের বিচরণকাল বের 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algn="just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প্রাসের আনুভুমিক পাল্লা বের করতে পারবে।</a:t>
            </a:r>
          </a:p>
          <a:p>
            <a:pPr algn="just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প্রাসের ব্যবহারিক দিক বিশ্লেষণ করতে পারবে।</a:t>
            </a:r>
          </a:p>
          <a:p>
            <a:pPr algn="just"/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86" y="1371600"/>
            <a:ext cx="9092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বস্তুকে অনুভূমিকের সাথে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তীর্যকভাবে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কোন স্থানে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নিক্ষেপ করা হলে তাকে প্রক্ষেপক বা প্রাস বলে। এর গতি দ্বিমাত্রিক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তীর্যক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ভাবে নিক্ষিপ্ত ঢিল,বর্শা,বুলেট ইত্যাদি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bn-IN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8649" y="2286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solidFill>
                  <a:srgbClr val="FF0000"/>
                </a:solidFill>
              </a:rPr>
              <a:t>প্রক্ষেপক/প্রাস(</a:t>
            </a:r>
            <a:r>
              <a:rPr lang="en-SG" sz="4400" dirty="0" smtClean="0">
                <a:solidFill>
                  <a:srgbClr val="FF0000"/>
                </a:solidFill>
              </a:rPr>
              <a:t>projectile</a:t>
            </a:r>
            <a:r>
              <a:rPr lang="bn-IN" sz="4400" dirty="0" smtClean="0">
                <a:solidFill>
                  <a:srgbClr val="FF0000"/>
                </a:solidFill>
              </a:rPr>
              <a:t>)  </a:t>
            </a:r>
            <a:endParaRPr lang="en-SG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83104"/>
            <a:ext cx="8153400" cy="529389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57200" y="4118"/>
            <a:ext cx="8153400" cy="910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প্রাসের গাণিতিক সমীকরণঃ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6253" y="0"/>
            <a:ext cx="595894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76759" y="2602468"/>
                <a:ext cx="10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dirty="0" err="1" smtClean="0">
                    <a:solidFill>
                      <a:srgbClr val="FF0000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dirty="0" smtClean="0"/>
                  <a:t>s</a:t>
                </a:r>
                <a:endParaRPr lang="en-S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59" y="2602468"/>
                <a:ext cx="106862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557" r="-9659" b="-262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6200000">
                <a:off x="1129958" y="695752"/>
                <a:ext cx="1210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SG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S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29958" y="695752"/>
                <a:ext cx="121096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557" r="-262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2828" y="2971800"/>
                <a:ext cx="9067800" cy="308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FF0000"/>
                    </a:solidFill>
                  </a:rPr>
                  <a:t>ধরি,প্রসঙ্গ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কাঠামোর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মূল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বিন্দু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O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থেকে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অনুভোমিক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X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অক্ষের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সাথে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srgbClr val="FF0000"/>
                    </a:solidFill>
                  </a:rPr>
                  <a:t> কোণে </a:t>
                </a:r>
                <a:r>
                  <a:rPr lang="bn-IN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XY</a:t>
                </a:r>
                <a:r>
                  <a:rPr lang="bn-IN" sz="3200" dirty="0" smtClean="0">
                    <a:solidFill>
                      <a:srgbClr val="FF0000"/>
                    </a:solidFill>
                  </a:rPr>
                  <a:t> তলে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srgbClr val="FF0000"/>
                    </a:solidFill>
                  </a:rPr>
                  <a:t> বেগে  একটি বস্তু নিক্ষেপ করা হলো।সুতরাং  </a:t>
                </a:r>
                <a:r>
                  <a:rPr lang="en-SG" sz="3200" dirty="0" smtClean="0">
                    <a:solidFill>
                      <a:srgbClr val="FF0000"/>
                    </a:solidFill>
                  </a:rPr>
                  <a:t>X</a:t>
                </a:r>
                <a:r>
                  <a:rPr lang="bn-IN" sz="3200" dirty="0" smtClean="0">
                    <a:solidFill>
                      <a:srgbClr val="FF0000"/>
                    </a:solidFill>
                  </a:rPr>
                  <a:t> ও </a:t>
                </a:r>
                <a:r>
                  <a:rPr lang="en-SG" sz="3200" dirty="0" smtClean="0">
                    <a:solidFill>
                      <a:srgbClr val="FF0000"/>
                    </a:solidFill>
                  </a:rPr>
                  <a:t>Y</a:t>
                </a:r>
                <a:r>
                  <a:rPr lang="bn-IN" sz="3200" dirty="0" smtClean="0">
                    <a:solidFill>
                      <a:srgbClr val="FF0000"/>
                    </a:solidFill>
                  </a:rPr>
                  <a:t> অক্ষ বরাবর এর আদিবেগে  উপাংশগুলো </a:t>
                </a:r>
              </a:p>
              <a:p>
                <a:pPr algn="just"/>
                <a:r>
                  <a:rPr lang="bn-IN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srgbClr val="FF0000"/>
                    </a:solidFill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3200" dirty="0" err="1">
                    <a:solidFill>
                      <a:srgbClr val="FF0000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3200" dirty="0" smtClean="0">
                    <a:solidFill>
                      <a:srgbClr val="FF0000"/>
                    </a:solidFill>
                  </a:rPr>
                  <a:t> ……………………..1</a:t>
                </a:r>
              </a:p>
              <a:p>
                <a:pPr algn="just"/>
                <a:r>
                  <a:rPr lang="en-SG" sz="3200" dirty="0" smtClean="0">
                    <a:solidFill>
                      <a:srgbClr val="FF0000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3200" dirty="0">
                    <a:solidFill>
                      <a:srgbClr val="FF0000"/>
                    </a:solidFill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3200" dirty="0" smtClean="0">
                    <a:solidFill>
                      <a:srgbClr val="FF0000"/>
                    </a:solidFill>
                  </a:rPr>
                  <a:t>………………………2</a:t>
                </a:r>
                <a:endParaRPr lang="en-SG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28" y="2971800"/>
                <a:ext cx="9067800" cy="3085845"/>
              </a:xfrm>
              <a:prstGeom prst="rect">
                <a:avLst/>
              </a:prstGeom>
              <a:blipFill rotWithShape="1">
                <a:blip r:embed="rId5"/>
                <a:stretch>
                  <a:fillRect l="-1680" t="-2964" r="-3965" b="-454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1531</Words>
  <Application>Microsoft Office PowerPoint</Application>
  <PresentationFormat>On-screen Show (4:3)</PresentationFormat>
  <Paragraphs>114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BlackTie</vt:lpstr>
      <vt:lpstr>Apex</vt:lpstr>
      <vt:lpstr>PowerPoint Presentation</vt:lpstr>
      <vt:lpstr>*শিক্ষক পরিচিতি*</vt:lpstr>
      <vt:lpstr>পাঠ পরিচিতি </vt:lpstr>
      <vt:lpstr>PowerPoint Presentation</vt:lpstr>
      <vt:lpstr>পাঠ শিরোনাম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Sristidhar Mondal</dc:creator>
  <cp:lastModifiedBy>HP</cp:lastModifiedBy>
  <cp:revision>283</cp:revision>
  <dcterms:created xsi:type="dcterms:W3CDTF">2006-08-16T00:00:00Z</dcterms:created>
  <dcterms:modified xsi:type="dcterms:W3CDTF">2020-09-05T09:57:48Z</dcterms:modified>
</cp:coreProperties>
</file>