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66" r:id="rId3"/>
    <p:sldId id="256" r:id="rId4"/>
    <p:sldId id="267" r:id="rId5"/>
    <p:sldId id="268" r:id="rId6"/>
    <p:sldId id="257" r:id="rId7"/>
    <p:sldId id="258" r:id="rId8"/>
    <p:sldId id="259" r:id="rId9"/>
    <p:sldId id="260" r:id="rId10"/>
    <p:sldId id="261" r:id="rId11"/>
    <p:sldId id="269" r:id="rId12"/>
    <p:sldId id="270" r:id="rId13"/>
    <p:sldId id="262" r:id="rId14"/>
    <p:sldId id="263" r:id="rId15"/>
    <p:sldId id="264" r:id="rId16"/>
    <p:sldId id="271" r:id="rId17"/>
    <p:sldId id="265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7" autoAdjust="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9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1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7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60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8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8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3259B7-A3BE-4EF9-B6D2-2C700482D2B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9888-FCF5-430C-9AEA-AFE6F16B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22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4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2" y="491319"/>
            <a:ext cx="115050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সফলতার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গ্রহগুলো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ইলেকট্রনগুলো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ঋনাত্বক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চার্যযুক্ত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আবর্তিত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7447"/>
            <a:ext cx="4952999" cy="4146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65" y="2437447"/>
            <a:ext cx="6019800" cy="41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545080"/>
            <a:ext cx="675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পরমাণুর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শক্তিস্তর কী?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5120" y="1249680"/>
            <a:ext cx="440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MY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3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3280" y="50292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</a:rPr>
              <a:t>সমাধান</a:t>
            </a:r>
            <a:r>
              <a:rPr lang="en-US" sz="8000" dirty="0" smtClean="0">
                <a:solidFill>
                  <a:schemeClr val="bg1"/>
                </a:solidFill>
              </a:rPr>
              <a:t> </a:t>
            </a:r>
            <a:endParaRPr lang="en-MY" sz="8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651760"/>
            <a:ext cx="1127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পরমানুতে ইলেকট্রনসমূহ নির্দিষ্ট শক্তিসম্পন্ন কতগুলো স্থায়ী কক্ষপথে কোনরূপ শক্তি শোষণ বা বিকিরণ না করে ঘুরতে থাকে। এই কক্ষপথগুলোকে পরমাণুর শক্তিস্তর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অরবিট বলে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48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464" y="147168"/>
            <a:ext cx="11880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মডেলঃ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১৯১৩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ডেনমার্কের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হেনরিক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ডেভিড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উৎকৃষ্ট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প্রস্তাবনাঃ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অপরটি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যতক্ষন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ততোক্ষন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বিকিরন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।এ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3686598"/>
            <a:ext cx="3657600" cy="3049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10" y="3686598"/>
            <a:ext cx="4857750" cy="304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9895" y="274775"/>
                <a:ext cx="10249469" cy="4250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২)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কৌনিক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ভরবেগ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সম্পর্কিত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প্রস্তাবঃ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পরমানুতে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কক্ষপথে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আবর্তনকালে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কৌনিক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ভরবেগ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অখন্ড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গুনিত্বক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ইলেকট্রনের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কৌনিক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ভরবেগ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mvr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। </a:t>
                </a:r>
              </a:p>
              <a:p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ইলেকট্রনের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ইলেকট্রনের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রৈখিক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গতিবেগ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পথের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প্লাঙ্কের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6.626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32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-27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 sec 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6.626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32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-34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js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অখন্ড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5" y="274775"/>
                <a:ext cx="10249469" cy="4250138"/>
              </a:xfrm>
              <a:prstGeom prst="rect">
                <a:avLst/>
              </a:prstGeom>
              <a:blipFill>
                <a:blip r:embed="rId2"/>
                <a:stretch>
                  <a:fillRect l="-1547" t="-1865" r="-119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1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652" y="3632756"/>
            <a:ext cx="4520348" cy="30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3" y="477672"/>
            <a:ext cx="113276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উৎতেজিত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5783" y="2681697"/>
            <a:ext cx="4869180" cy="3036131"/>
            <a:chOff x="6446520" y="3288469"/>
            <a:chExt cx="4869180" cy="3036131"/>
          </a:xfrm>
        </p:grpSpPr>
        <p:grpSp>
          <p:nvGrpSpPr>
            <p:cNvPr id="17" name="Group 16"/>
            <p:cNvGrpSpPr/>
            <p:nvPr/>
          </p:nvGrpSpPr>
          <p:grpSpPr>
            <a:xfrm>
              <a:off x="6446520" y="3703318"/>
              <a:ext cx="2788920" cy="2621282"/>
              <a:chOff x="6964680" y="3169918"/>
              <a:chExt cx="2788920" cy="262128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61960" y="4160520"/>
                <a:ext cx="563880" cy="56388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635240" y="3749040"/>
                <a:ext cx="1447800" cy="1432560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964680" y="3200400"/>
                <a:ext cx="2788920" cy="2590800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8199120" y="3703320"/>
                <a:ext cx="167640" cy="152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8305800" y="3169918"/>
                <a:ext cx="15240" cy="53340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136380" y="3739186"/>
                  <a:ext cx="21793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MY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bn-BD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bn-BD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bn-BD" sz="2400" dirty="0" smtClean="0">
                      <a:solidFill>
                        <a:schemeClr val="bg1"/>
                      </a:solidFill>
                    </a:rPr>
                    <a:t>E</a:t>
                  </a:r>
                  <a:r>
                    <a:rPr lang="bn-BD" sz="2400" baseline="-25000" dirty="0" smtClean="0">
                      <a:solidFill>
                        <a:schemeClr val="bg1"/>
                      </a:solidFill>
                    </a:rPr>
                    <a:t>2</a:t>
                  </a:r>
                  <a:r>
                    <a:rPr lang="bn-BD" sz="2400" dirty="0" smtClean="0">
                      <a:solidFill>
                        <a:schemeClr val="bg1"/>
                      </a:solidFill>
                    </a:rPr>
                    <a:t>-E</a:t>
                  </a:r>
                  <a:r>
                    <a:rPr lang="bn-BD" sz="2400" baseline="-25000" dirty="0" smtClean="0">
                      <a:solidFill>
                        <a:schemeClr val="bg1"/>
                      </a:solidFill>
                    </a:rPr>
                    <a:t>1</a:t>
                  </a:r>
                  <a:r>
                    <a:rPr lang="bn-BD" sz="2400" dirty="0" smtClean="0">
                      <a:solidFill>
                        <a:schemeClr val="bg1"/>
                      </a:solidFill>
                    </a:rPr>
                    <a:t>=h</a:t>
                  </a:r>
                  <a14:m>
                    <m:oMath xmlns:m="http://schemas.openxmlformats.org/officeDocument/2006/math">
                      <m:r>
                        <a:rPr lang="bn-BD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a14:m>
                  <a:endParaRPr lang="en-MY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6380" y="3739186"/>
                  <a:ext cx="2179320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559" t="-10526" b="-31579"/>
                  </a:stretch>
                </a:blipFill>
              </p:spPr>
              <p:txBody>
                <a:bodyPr/>
                <a:lstStyle/>
                <a:p>
                  <a:r>
                    <a:rPr lang="en-M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7886700" y="3944332"/>
              <a:ext cx="1097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bn-BD" sz="32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MY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07680" y="3288469"/>
              <a:ext cx="579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bn-BD" sz="32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MY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63" y="3032216"/>
            <a:ext cx="5753100" cy="36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1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3880" y="883920"/>
                <a:ext cx="10363200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</a:rPr>
                  <a:t>নিম্নতর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শক্তিস্তরে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ইলেকট্রনের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36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600" dirty="0">
                    <a:solidFill>
                      <a:schemeClr val="bg1"/>
                    </a:solidFill>
                  </a:rPr>
                  <a:t>,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উচ্চতর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শক্তিস্তরে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ইলেকট্রনের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36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হলে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ইলেকট্রন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কর্তৃক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শোষিত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</a:t>
                </a:r>
                <a:r>
                  <a:rPr lang="en-US" sz="36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</a:t>
                </a:r>
                <a:r>
                  <a:rPr lang="en-US" sz="36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)=h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এখানে</a:t>
                </a:r>
                <a:r>
                  <a:rPr lang="en-US" sz="3600" dirty="0">
                    <a:solidFill>
                      <a:schemeClr val="bg1"/>
                    </a:solidFill>
                  </a:rPr>
                  <a:t>  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600" dirty="0">
                    <a:solidFill>
                      <a:schemeClr val="bg1"/>
                    </a:solidFill>
                  </a:rPr>
                  <a:t>=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প্ল্যাঙ্কের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ধ্রুবক</a:t>
                </a:r>
                <a:r>
                  <a:rPr lang="en-US" sz="3600" dirty="0">
                    <a:solidFill>
                      <a:schemeClr val="bg1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শোষিত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শক্তির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কম্পাঙ্ক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বাইরের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উৎস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থেকে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প্রয়োগ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বন্ধ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করলে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উত্তেজিত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ইলেকট্রন</a:t>
                </a:r>
                <a:r>
                  <a:rPr lang="en-US" sz="3600" dirty="0">
                    <a:solidFill>
                      <a:schemeClr val="bg1"/>
                    </a:solidFill>
                  </a:rPr>
                  <a:t> 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বিকিরন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করে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উচ্চ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শক্তিস্তর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থেকে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নিম্ন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শক্তিস্তরে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ফিরে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আসে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</a:rPr>
                  <a:t>উচ্চতর</a:t>
                </a:r>
                <a:r>
                  <a:rPr lang="en-US" sz="3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শক্তিস্তরে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ইলেকট্রনের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36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600" dirty="0">
                    <a:solidFill>
                      <a:schemeClr val="bg1"/>
                    </a:solidFill>
                  </a:rPr>
                  <a:t>,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নিম্নতর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শক্তিস্তরে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ইলেকট্রনের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36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solidFill>
                      <a:schemeClr val="bg1"/>
                    </a:solidFill>
                  </a:rPr>
                  <a:t>হলে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ইলেকট্রন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কর্তৃক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বিকিরিত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</a:t>
                </a:r>
                <a:r>
                  <a:rPr lang="en-US" sz="36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</a:t>
                </a:r>
                <a:r>
                  <a:rPr lang="en-US" sz="36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)=h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এখানে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600" dirty="0">
                    <a:solidFill>
                      <a:schemeClr val="bg1"/>
                    </a:solidFill>
                  </a:rPr>
                  <a:t>=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প্ল্যাঙ্কের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ধ্রুবক</a:t>
                </a:r>
                <a:r>
                  <a:rPr lang="en-US" sz="3600" dirty="0">
                    <a:solidFill>
                      <a:schemeClr val="bg1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=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বিকিরিত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শক্তির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কম্পাঙ্ক</a:t>
                </a:r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  <a:p>
                <a:endParaRPr lang="en-MY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883920"/>
                <a:ext cx="10363200" cy="5078313"/>
              </a:xfrm>
              <a:prstGeom prst="rect">
                <a:avLst/>
              </a:prstGeom>
              <a:blipFill>
                <a:blip r:embed="rId2"/>
                <a:stretch>
                  <a:fillRect l="-1824" t="-3121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2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5" y="286603"/>
            <a:ext cx="103722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অদৃশ্যমান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হইয়ে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প্রিজমের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মধ্যেদিয়ে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বর্নালির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95" y="1612431"/>
            <a:ext cx="115050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সাফল্যঃ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স্থায়ীত্ব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ঘূর্ণায়মান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(H, He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বর্ণালি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সুস্থিত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 এ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মূখ্য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পরবর্তিতে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en-US" sz="28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28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বর্নালি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বর্নালি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বৃত্তিক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কোনোরুপ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আপেক্ষিকতার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theory of relativity)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(4)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বর্নালি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28643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68236"/>
            <a:ext cx="7223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পরমাণুর মোট ভর বহন করে কে?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85511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 পরমাণুর মোট ভর বহন করে নিউক্লিয়াস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731710"/>
            <a:ext cx="943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রাদারফোর্ডের পরমাণু মডেল কীসের সাথে তুলনা করা হয়েছে</a:t>
            </a:r>
            <a:endParaRPr lang="en-MY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459748"/>
            <a:ext cx="923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 সৌরজগতের সাথে তুলনা করা হয়েছে।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" y="4085540"/>
            <a:ext cx="1149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বোর পরমাণু মডেলে ইলেকট্রন এক কক্ষপথ থেকে অন্য কক্ষপথে গেলে কী ঘটে?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4899660"/>
            <a:ext cx="10408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 বোর পরমাণু মডেলে ইলেকট্রন এক কক্ষপথ থেকে অন্য কক্ষপথে গেলে শক্তির শোষণ বা বিকিরণ ঘটে এবং রেখাবর্ণালির সৃষ্টি হয়।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5680" y="221841"/>
            <a:ext cx="4297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9360" y="335280"/>
            <a:ext cx="3947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03" y="1554480"/>
            <a:ext cx="394616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0"/>
            <a:ext cx="80162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r>
              <a:rPr lang="en-US" sz="16600" dirty="0" smtClean="0"/>
              <a:t> </a:t>
            </a:r>
            <a:endParaRPr lang="en-MY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0"/>
            <a:ext cx="762485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3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605941" y="1205044"/>
            <a:ext cx="2415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দৌলতপুর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8887" y="504964"/>
            <a:ext cx="4831307" cy="5677469"/>
            <a:chOff x="545910" y="518616"/>
            <a:chExt cx="4831307" cy="5677469"/>
          </a:xfrm>
        </p:grpSpPr>
        <p:sp>
          <p:nvSpPr>
            <p:cNvPr id="2" name="Rounded Rectangle 1"/>
            <p:cNvSpPr/>
            <p:nvPr/>
          </p:nvSpPr>
          <p:spPr>
            <a:xfrm>
              <a:off x="545910" y="518616"/>
              <a:ext cx="4831307" cy="5677469"/>
            </a:xfrm>
            <a:prstGeom prst="roundRect">
              <a:avLst/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764274" y="696036"/>
              <a:ext cx="4408227" cy="5308979"/>
            </a:xfrm>
            <a:prstGeom prst="roundRect">
              <a:avLst/>
            </a:prstGeom>
            <a:solidFill>
              <a:schemeClr val="tx2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800407" y="2941091"/>
            <a:ext cx="382137" cy="368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88919" y="2941091"/>
            <a:ext cx="382137" cy="368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890303" y="2959856"/>
            <a:ext cx="1105470" cy="29684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595581" y="511790"/>
            <a:ext cx="4831307" cy="5677469"/>
            <a:chOff x="545910" y="518616"/>
            <a:chExt cx="4831307" cy="5677469"/>
          </a:xfrm>
        </p:grpSpPr>
        <p:sp>
          <p:nvSpPr>
            <p:cNvPr id="10" name="Rounded Rectangle 9"/>
            <p:cNvSpPr/>
            <p:nvPr/>
          </p:nvSpPr>
          <p:spPr>
            <a:xfrm>
              <a:off x="545910" y="518616"/>
              <a:ext cx="4831307" cy="5677469"/>
            </a:xfrm>
            <a:prstGeom prst="roundRect">
              <a:avLst/>
            </a:prstGeom>
            <a:solidFill>
              <a:schemeClr val="tx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64274" y="696036"/>
              <a:ext cx="4408227" cy="5308979"/>
            </a:xfrm>
            <a:prstGeom prst="roundRect">
              <a:avLst/>
            </a:prstGeom>
            <a:solidFill>
              <a:schemeClr val="tx2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4612943" y="1364776"/>
            <a:ext cx="395785" cy="40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09481" y="1364775"/>
            <a:ext cx="395785" cy="40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94829" y="3125337"/>
            <a:ext cx="395785" cy="40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88006" y="4885898"/>
            <a:ext cx="395785" cy="40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09481" y="3125336"/>
            <a:ext cx="395785" cy="40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09481" y="4868835"/>
            <a:ext cx="395785" cy="40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Terminator 17"/>
          <p:cNvSpPr/>
          <p:nvPr/>
        </p:nvSpPr>
        <p:spPr>
          <a:xfrm>
            <a:off x="4707622" y="1404011"/>
            <a:ext cx="1489314" cy="33096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Terminator 18"/>
          <p:cNvSpPr/>
          <p:nvPr/>
        </p:nvSpPr>
        <p:spPr>
          <a:xfrm>
            <a:off x="4741742" y="3164572"/>
            <a:ext cx="1489314" cy="33096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Terminator 19"/>
          <p:cNvSpPr/>
          <p:nvPr/>
        </p:nvSpPr>
        <p:spPr>
          <a:xfrm>
            <a:off x="4741742" y="4908072"/>
            <a:ext cx="1489314" cy="33096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/>
          <p:cNvSpPr/>
          <p:nvPr/>
        </p:nvSpPr>
        <p:spPr>
          <a:xfrm rot="10800000">
            <a:off x="2074908" y="1078533"/>
            <a:ext cx="2513735" cy="9983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/>
          <p:cNvSpPr/>
          <p:nvPr/>
        </p:nvSpPr>
        <p:spPr>
          <a:xfrm rot="10800000">
            <a:off x="2118825" y="2867404"/>
            <a:ext cx="2513735" cy="9983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entagon 26"/>
          <p:cNvSpPr/>
          <p:nvPr/>
        </p:nvSpPr>
        <p:spPr>
          <a:xfrm rot="10800000">
            <a:off x="2147403" y="4595886"/>
            <a:ext cx="2513735" cy="9983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20653" y="1372464"/>
            <a:ext cx="2778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জাকির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6400802" y="1107866"/>
            <a:ext cx="2953250" cy="10604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6443" y="3164572"/>
            <a:ext cx="2907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রসায়ন</a:t>
            </a:r>
            <a:endParaRPr lang="en-MY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6400802" y="2867404"/>
            <a:ext cx="2953250" cy="10713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26598" y="4613560"/>
            <a:ext cx="2900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দৌলতপুর ডিগ্রী কলেজ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বেলকুচি,সিরাজগঞ্জ </a:t>
            </a:r>
            <a:endParaRPr lang="en-MY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6376484" y="4537881"/>
            <a:ext cx="2953250" cy="10713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6" y="1037766"/>
            <a:ext cx="1353282" cy="180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" y="-2899116"/>
            <a:ext cx="2476846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0143 0.7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1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240" y="487680"/>
            <a:ext cx="3992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1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684520" cy="6553200"/>
          </a:xfrm>
          <a:prstGeom prst="rect">
            <a:avLst/>
          </a:prstGeom>
        </p:spPr>
      </p:pic>
      <p:pic>
        <p:nvPicPr>
          <p:cNvPr id="4" name="Picture 3" descr="8064580534_c7ea3ae69a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20" y="152400"/>
            <a:ext cx="6019800" cy="655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2553" y="5814239"/>
            <a:ext cx="6125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রাদারফোর্ড ও বোর পরমাণু মডেল।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" y="395346"/>
            <a:ext cx="4640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MY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560" y="502920"/>
            <a:ext cx="3063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শিখনফল-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MY"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709922"/>
            <a:ext cx="11292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নিউক্লিয়াস কী ও তার অবস্থান বলতে পারবে। </a:t>
            </a:r>
          </a:p>
          <a:p>
            <a:pPr algn="just">
              <a:buFont typeface="Wingdings" pitchFamily="2" charset="2"/>
              <a:buChar char="Ø"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রাদারফোর্ডের আলফা কণা-বিচ্ছুরণ পরীক্ষা করতে  পারবে। </a:t>
            </a:r>
          </a:p>
          <a:p>
            <a:pPr algn="just">
              <a:buFont typeface="Wingdings" pitchFamily="2" charset="2"/>
              <a:buChar char="Ø"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রাদারফোর্ড ও বোর পরমাণু মডেল ব্যাখ্যা করতে পারবে। </a:t>
            </a:r>
          </a:p>
          <a:p>
            <a:pPr algn="just">
              <a:buFont typeface="Wingdings" pitchFamily="2" charset="2"/>
              <a:buChar char="Ø"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পরমাণুতে শক্তি শোষণ ও বিকিরণের ফলাফল ব্যাখ্যা করতে পারবে। 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" y="1667352"/>
            <a:ext cx="509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MY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304860"/>
                <a:ext cx="1155192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রাদারফোর্ড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পরমানু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মডেলঃ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জার্মান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বিজ্ঞানী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গোল্ডস্টাইন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(১৮৮৬)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কর্তৃক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প্রোটন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আবিষ্কার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জেজে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থমসন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(১৮৯৭)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কর্তৃক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ইলেকট্রন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আবিষ্কার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এর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পরমানুর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গঠনের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ক্ষেত্রে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নব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দিগন্তের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সুচনা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হয়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জেজে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থমসনের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পরমানুর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মডেল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অনুসারে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জানা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যায়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পরমানু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ইলেকট্রন</a:t>
                </a:r>
                <a:r>
                  <a:rPr lang="en-US" sz="2800" dirty="0">
                    <a:solidFill>
                      <a:schemeClr val="bg1"/>
                    </a:solidFill>
                  </a:rPr>
                  <a:t> ও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প্রোটনের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সমন্বয়ে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গঠিত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থমসনের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পরমানু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মডেলের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নিশ্চিত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প্রমানের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উদ্দেশ্যে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তারই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ছাত্র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বিজ্ঞানী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রাদারফোর্ড</a:t>
                </a:r>
                <a:r>
                  <a:rPr lang="en-US" sz="2800" dirty="0">
                    <a:solidFill>
                      <a:schemeClr val="bg1"/>
                    </a:solidFill>
                  </a:rPr>
                  <a:t> ১৯১১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খ্রিস্টাব্দে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আলফা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কণার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বিক্ষেপন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পরিক্ষাটি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করেন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800" b="1" dirty="0" err="1">
                    <a:solidFill>
                      <a:schemeClr val="bg1"/>
                    </a:solidFill>
                  </a:rPr>
                  <a:t>কার্যপদ্ধতিঃ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বিজ্ঞানী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রাদারফোর্ড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8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পুরুত্বের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একটি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সোনার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পাত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নিয়ে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এক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পাশে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জিঙ্ক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সালফাইড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এর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প্রলেপ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যুক্ত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পর্দা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স্থাপন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করেন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অপর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পাশে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লেড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ব্লকে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তেজস্ক্রিয়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রেডিয়াম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হতে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নির্গত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শক্তিশালী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আলফা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কণাসমূহকে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সোনার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পাতের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উপর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নিক্ষেপ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করে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পুরো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ঘটনাটি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পর্যবেক্ষন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করেন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60"/>
                <a:ext cx="11551920" cy="3539430"/>
              </a:xfrm>
              <a:prstGeom prst="rect">
                <a:avLst/>
              </a:prstGeom>
              <a:blipFill>
                <a:blip r:embed="rId2"/>
                <a:stretch>
                  <a:fillRect l="-1108" t="-3270" r="-580" b="-4475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1155192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208" y="238608"/>
            <a:ext cx="113276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পর্যবেক্ষনঃ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অধিকাংশ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আলফা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কণাই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সোনার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পাত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ভেদ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করে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চলে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যায়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        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অল্প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সংখ্যক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আলফা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কণা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তাদের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গতিপথ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থেকে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বেকে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যায়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        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খুবই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কম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সংখ্যক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আলফা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কণা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(২০০০০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chemeClr val="bg1"/>
                </a:solidFill>
              </a:rPr>
              <a:t>তাদের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গতিপথ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পুরো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বেকে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ফিরে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আসে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00711"/>
            <a:ext cx="5407660" cy="4450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88" y="2011681"/>
            <a:ext cx="6064609" cy="47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5" y="302359"/>
            <a:ext cx="114231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বিক্ষেপণ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পরিক্ষার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চার্জবিশিষ্ট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কনাকে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বিকর্ষণ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ভরকেই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২০০০০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(৫)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যতগুলো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ঋনাত্বক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চারপাসে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ঋনাত্বক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522" y="2026919"/>
            <a:ext cx="2685439" cy="21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7" y="423081"/>
            <a:ext cx="114231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১৯১১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বিচ্ছুরন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মডেলটি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অপরটি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নগন্য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কেন্দ্রীভূত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যতগুলো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ততোগুলো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ইলেকট্রনগুলো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সমদ্রুতিতে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দুধরনের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কেন্দ্রমূখী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কেন্দ্রবিমূখী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বিপরিত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58440"/>
            <a:ext cx="5908343" cy="39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242</TotalTime>
  <Words>1164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Cambria Math</vt:lpstr>
      <vt:lpstr>Century Gothic</vt:lpstr>
      <vt:lpstr>NikoshBAN</vt:lpstr>
      <vt:lpstr>Times New Roman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Zakir</dc:creator>
  <cp:lastModifiedBy>shamrat</cp:lastModifiedBy>
  <cp:revision>28</cp:revision>
  <dcterms:created xsi:type="dcterms:W3CDTF">2020-09-04T14:23:30Z</dcterms:created>
  <dcterms:modified xsi:type="dcterms:W3CDTF">2020-09-05T10:18:55Z</dcterms:modified>
</cp:coreProperties>
</file>