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9" r:id="rId4"/>
    <p:sldId id="268" r:id="rId5"/>
    <p:sldId id="256" r:id="rId6"/>
    <p:sldId id="260" r:id="rId7"/>
    <p:sldId id="264" r:id="rId8"/>
    <p:sldId id="261" r:id="rId9"/>
    <p:sldId id="263" r:id="rId10"/>
    <p:sldId id="262" r:id="rId11"/>
    <p:sldId id="258" r:id="rId12"/>
    <p:sldId id="257" r:id="rId13"/>
    <p:sldId id="259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DE4"/>
    <a:srgbClr val="E6E6E6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978" y="222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8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53A2-4A41-4E56-971C-44B28A5A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A1705-9F24-45F9-B3BF-611545E1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AF6E-A4F5-4499-87B0-D89EFF2E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728E-8F0C-4FCB-BC10-7645B955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2807-2FAB-43D9-98E1-9A53C7F0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194BC-3557-4688-BDC6-3D53317E8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950B7-08A4-4A52-9948-5CC001038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2D35-4815-4C19-8B50-54F62838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B8ED0-BE44-4A10-BF8A-F1E0D694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C348-D74B-49DE-A0A6-239BCCCD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1AAB-8783-44E3-AC34-ECE981F3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89A44-9CDA-4412-B7BA-AAA0EEE0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B5D69-6502-4D3E-AC23-E68D2CF1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4E4A-33F1-49F0-9DA3-0E52E872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9735-70A6-4DB1-9F12-8719167B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CB08-3B0B-4DA0-A2DE-DE4D0C1F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91C06-0176-46BF-A0DA-2A18E023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19150-F58E-42F1-93E3-C81251DF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DB6A-A2A7-4E16-9600-695DD798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53C45-5718-4813-93EE-30CC6BA1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E30D-A82C-4FC2-A9B4-E2E4CE93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44C6-A92D-43B9-A445-AEE211DE3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52BC8-0442-4D0D-A47B-4E4260333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9CA89-9DE7-42F4-BBF9-CE6ACA4D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51511-AEC9-49DB-B5F2-066BFF0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14D46-6345-4D86-8348-F4983787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7C96-FB70-4870-B938-2629C622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24BA-83E7-4992-8D59-3AC29D767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6DFF8-0F4D-412C-96C1-2E2236BC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7A017-89C1-4929-9B4C-3048B386E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FC661-F397-4572-BA33-58800CC67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B111C-602D-47F9-89EF-94C0E625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FD5D3-59EF-4AB4-AAD1-DF17691E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101B4-0FEA-4D49-A19D-64E1905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8593-8267-4375-BA4F-1D3458C1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6E549-56FA-4179-A5E6-4FBA50A9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B3CD4-1D43-4A77-AC2A-3B744FC0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1F482-68CA-427F-B289-4941FA39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5045F-07AE-4F0F-B35F-ECB29F41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07C08-66F4-4793-82AC-70E5E790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208B-7EAB-47FE-B166-2238AD5D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F9B5-C402-4F93-8DCB-8FB3871F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CE8C-5D79-431E-929D-1C128029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F59A0-9E68-4294-B61E-B2FA03A1E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E2DA8-AB87-4054-9DE8-FFDCBF61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FEE9D-9C0C-406D-93DB-8F9CD904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17E4-2EF2-4F53-99C3-0E4D05C5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73C5-62E7-4151-9B5A-2A7EA286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8DEDB-4B87-4D65-9596-3E7AC45F3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6D4D0-C23B-4BA7-8D87-CF13A9035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79937-C2A3-4990-8632-C4E84FB7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3700B-4C85-409F-B174-9AF9034E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7D81-638E-411B-8F31-345DDE75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DE8C0-26E6-43F1-A2C4-2A8A8AE0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03A8-F757-4A52-8B1F-7C3110253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CACB-E0AE-454A-AF28-7A3C036A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8C5A-B80D-496E-8028-6A5B2D138665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BD657-83BC-4D18-941E-EDEC320B3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CA23-16CB-40A4-92DD-96F3F7C9C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32D0-369C-4278-8E8C-57A8DD573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wmf"/><Relationship Id="rId3" Type="http://schemas.openxmlformats.org/officeDocument/2006/relationships/control" Target="../activeX/activeX10.xml"/><Relationship Id="rId7" Type="http://schemas.openxmlformats.org/officeDocument/2006/relationships/control" Target="../activeX/activeX14.xml"/><Relationship Id="rId12" Type="http://schemas.openxmlformats.org/officeDocument/2006/relationships/image" Target="../media/image20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3.xml"/><Relationship Id="rId11" Type="http://schemas.openxmlformats.org/officeDocument/2006/relationships/image" Target="../media/image27.png"/><Relationship Id="rId5" Type="http://schemas.openxmlformats.org/officeDocument/2006/relationships/control" Target="../activeX/activeX12.xml"/><Relationship Id="rId10" Type="http://schemas.openxmlformats.org/officeDocument/2006/relationships/slide" Target="slide11.xml"/><Relationship Id="rId4" Type="http://schemas.openxmlformats.org/officeDocument/2006/relationships/control" Target="../activeX/activeX11.xml"/><Relationship Id="rId9" Type="http://schemas.openxmlformats.org/officeDocument/2006/relationships/audio" Target="../media/audio1.wav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5.wmf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12" Type="http://schemas.openxmlformats.org/officeDocument/2006/relationships/slide" Target="slide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7.xml"/><Relationship Id="rId11" Type="http://schemas.openxmlformats.org/officeDocument/2006/relationships/slide" Target="slide9.xml"/><Relationship Id="rId5" Type="http://schemas.openxmlformats.org/officeDocument/2006/relationships/control" Target="../activeX/activeX6.xml"/><Relationship Id="rId10" Type="http://schemas.openxmlformats.org/officeDocument/2006/relationships/slide" Target="slide10.xml"/><Relationship Id="rId4" Type="http://schemas.openxmlformats.org/officeDocument/2006/relationships/control" Target="../activeX/activeX5.xml"/><Relationship Id="rId9" Type="http://schemas.openxmlformats.org/officeDocument/2006/relationships/audio" Target="../media/audio1.wav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C069B6-152C-44A1-ABD3-709940BD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" y="0"/>
            <a:ext cx="13701257" cy="77724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5FB403-888B-4CE6-B0F7-4BF93F0FD8F1}"/>
              </a:ext>
            </a:extLst>
          </p:cNvPr>
          <p:cNvGrpSpPr/>
          <p:nvPr/>
        </p:nvGrpSpPr>
        <p:grpSpPr>
          <a:xfrm>
            <a:off x="136332" y="2417380"/>
            <a:ext cx="13443335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B9C746-6B76-4F48-BC05-8E4AB130732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6E2D139-BABD-4683-A19D-16A6D46370E6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ECB225-0B39-4310-A5AF-8E27AF741C44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3DE4D9-5CA5-4FA5-9D25-205FE1720BF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2636F0-2F75-44EF-AA50-7939279088F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8025D8-0128-416A-BE55-28A89CE71C62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89C300-39BC-4CB3-89B5-457999EC7B54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64E629D-DAFF-450C-AE6C-E6706D6EBE88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4F7A2C-726C-4E31-8133-38290FA9EB82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7FDD676-31A8-4E5C-B693-E29EE5CE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851"/>
            <a:ext cx="6851628" cy="7814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84C10A-8F24-4742-96BE-1407E9ECE9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627" y="-12579"/>
            <a:ext cx="6922177" cy="78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FDF7B-0DC0-4B75-A7C1-385E1C26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49"/>
            <a:ext cx="12244029" cy="5500255"/>
          </a:xfrm>
          <a:prstGeom prst="rect">
            <a:avLst/>
          </a:prstGeom>
        </p:spPr>
      </p:pic>
      <p:sp>
        <p:nvSpPr>
          <p:cNvPr id="3" name="Arrow: Pentagon 2">
            <a:hlinkClick r:id="rId3" action="ppaction://hlinksldjump"/>
            <a:extLst>
              <a:ext uri="{FF2B5EF4-FFF2-40B4-BE49-F238E27FC236}">
                <a16:creationId xmlns:a16="http://schemas.microsoft.com/office/drawing/2014/main" id="{812EB81E-2551-48C5-803C-1DB4EABDDBA1}"/>
              </a:ext>
            </a:extLst>
          </p:cNvPr>
          <p:cNvSpPr/>
          <p:nvPr/>
        </p:nvSpPr>
        <p:spPr>
          <a:xfrm flipH="1">
            <a:off x="11346879" y="6331525"/>
            <a:ext cx="775856" cy="4572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hlinkClick r:id="rId3" action="ppaction://hlinksldjump"/>
            <a:extLst>
              <a:ext uri="{FF2B5EF4-FFF2-40B4-BE49-F238E27FC236}">
                <a16:creationId xmlns:a16="http://schemas.microsoft.com/office/drawing/2014/main" id="{ADBFB432-53DB-4DFC-B691-E0C135A5688E}"/>
              </a:ext>
            </a:extLst>
          </p:cNvPr>
          <p:cNvSpPr/>
          <p:nvPr/>
        </p:nvSpPr>
        <p:spPr>
          <a:xfrm flipH="1">
            <a:off x="11374582" y="6331527"/>
            <a:ext cx="678875" cy="420969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65A17-FD0F-4F93-B6D0-338761365DF1}"/>
              </a:ext>
            </a:extLst>
          </p:cNvPr>
          <p:cNvSpPr/>
          <p:nvPr/>
        </p:nvSpPr>
        <p:spPr>
          <a:xfrm>
            <a:off x="4744400" y="-232470"/>
            <a:ext cx="140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২০১৪</a:t>
            </a:r>
            <a:endParaRPr lang="en-US" sz="5400" b="1" cap="none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04D45F-AE4E-4365-93E8-B787D5C896D0}"/>
              </a:ext>
            </a:extLst>
          </p:cNvPr>
          <p:cNvSpPr txBox="1"/>
          <p:nvPr/>
        </p:nvSpPr>
        <p:spPr>
          <a:xfrm>
            <a:off x="0" y="53068"/>
            <a:ext cx="12192000" cy="686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 ২০১৪ এর ১লা জানুয়ারি 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মঙ্গলবার। ১ লা জানুয়ারির ৪০ দিন পরের দিনটি কী বার ছিল?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 ২০১৪ এর ৩রা ফেব্রুয়ারি সপ্তাহের কী বার ছিল?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৩ই জুন সোমবার হলে এর ৩৫ দিন পর কী বার হবে?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 শে সেপ্টেম্বর মঙ্গলবার হলে এর ৩৫ দিন পর কী বার হবে?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২৬শে ডিসেম্বর বৃহস্পতিবার হলে এর ৫০ দিন আগে কী বার ছিল?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ই জানুয়ারি এর ৪৯ দিন পরের তারিখটি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Chevron 15">
            <a:hlinkClick r:id="rId10" action="ppaction://hlinksldjump"/>
            <a:extLst>
              <a:ext uri="{FF2B5EF4-FFF2-40B4-BE49-F238E27FC236}">
                <a16:creationId xmlns:a16="http://schemas.microsoft.com/office/drawing/2014/main" id="{57BF46F6-C86A-4E35-8C63-AE37AEE12EA6}"/>
              </a:ext>
            </a:extLst>
          </p:cNvPr>
          <p:cNvSpPr/>
          <p:nvPr/>
        </p:nvSpPr>
        <p:spPr>
          <a:xfrm>
            <a:off x="11374582" y="6331527"/>
            <a:ext cx="678875" cy="420969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83846A20-EBE9-4E50-A7A9-4786A56BC898}"/>
              </a:ext>
            </a:extLst>
          </p:cNvPr>
          <p:cNvSpPr/>
          <p:nvPr/>
        </p:nvSpPr>
        <p:spPr>
          <a:xfrm>
            <a:off x="208922" y="88005"/>
            <a:ext cx="554180" cy="443344"/>
          </a:xfrm>
          <a:prstGeom prst="bevel">
            <a:avLst/>
          </a:prstGeom>
          <a:solidFill>
            <a:schemeClr val="accent1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63B0B2-AD18-4BF6-8EAD-DAE3C90BADE3}"/>
                  </a:ext>
                </a:extLst>
              </p:cNvPr>
              <p:cNvSpPr txBox="1"/>
              <p:nvPr/>
            </p:nvSpPr>
            <p:spPr>
              <a:xfrm>
                <a:off x="-50359" y="4085493"/>
                <a:ext cx="8359775" cy="20621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514350" indent="-514350">
                  <a:buFont typeface="+mj-lt"/>
                  <a:buAutoNum type="arabicPeriod"/>
                  <a:defRPr sz="3200">
                    <a:solidFill>
                      <a:schemeClr val="dk1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algn="just"/>
                <a:r>
                  <a:rPr lang="bn-BD" dirty="0"/>
                  <a:t>৪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dirty="0"/>
                  <a:t> ৭ = ২৮ দিন পর ২৯শে জানুয়ারি হবে মঙ্গলবার, ২৯ শে জানুয়ারির ৭ দিন পর ২৯ + ৭ = ৩৬, ৩৬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dirty="0"/>
                  <a:t> ৩১ = ৫ই ফেব্রুয়ারি হবে মঙ্গলবার। মোট দিন হল  ২৮ + ৭ = ৩৫ দিন। মঙ্গলবারের ৫ দিন পর ১০ই ফেব্রুয়ারি হবে রবিবার।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63B0B2-AD18-4BF6-8EAD-DAE3C90B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59" y="4085493"/>
                <a:ext cx="8359775" cy="2062103"/>
              </a:xfrm>
              <a:prstGeom prst="rect">
                <a:avLst/>
              </a:prstGeom>
              <a:blipFill>
                <a:blip r:embed="rId11"/>
                <a:stretch>
                  <a:fillRect l="-1822" t="-3540" r="-2988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3195" name="TextBox1" r:id="rId2" imgW="1914480" imgH="533520"/>
        </mc:Choice>
        <mc:Fallback>
          <p:control name="TextBox1" r:id="rId2" imgW="1914480" imgH="53352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43115158-23B5-4B70-B1A1-D162EE130C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87591" y="1414464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6" name="TextBox2" r:id="rId3" imgW="1914480" imgH="533520"/>
        </mc:Choice>
        <mc:Fallback>
          <p:control name="TextBox2" r:id="rId3" imgW="1914480" imgH="53352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id="{73791859-3FBE-43B0-9488-A9D72B4EA75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74050" y="2386014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7" name="TextBox3" r:id="rId4" imgW="1914480" imgH="533520"/>
        </mc:Choice>
        <mc:Fallback>
          <p:control name="TextBox3" r:id="rId4" imgW="1914480" imgH="53352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98534EF8-BEB0-41B1-9106-344C755253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88203" y="3398275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8" name="TextBox4" r:id="rId5" imgW="1914480" imgH="533520"/>
        </mc:Choice>
        <mc:Fallback>
          <p:control name="TextBox4" r:id="rId5" imgW="1914480" imgH="533520">
            <p:pic>
              <p:nvPicPr>
                <p:cNvPr id="13" name="TextBox4">
                  <a:extLst>
                    <a:ext uri="{FF2B5EF4-FFF2-40B4-BE49-F238E27FC236}">
                      <a16:creationId xmlns:a16="http://schemas.microsoft.com/office/drawing/2014/main" id="{4464D068-7B7A-404E-9964-ACEC7401715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775" y="4368533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99" name="TextBox5" r:id="rId6" imgW="1914480" imgH="533520"/>
        </mc:Choice>
        <mc:Fallback>
          <p:control name="TextBox5" r:id="rId6" imgW="1914480" imgH="533520">
            <p:pic>
              <p:nvPicPr>
                <p:cNvPr id="14" name="TextBox5">
                  <a:extLst>
                    <a:ext uri="{FF2B5EF4-FFF2-40B4-BE49-F238E27FC236}">
                      <a16:creationId xmlns:a16="http://schemas.microsoft.com/office/drawing/2014/main" id="{076621CE-51C4-423F-924E-7BADB4994B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59823" y="5338791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00" name="TextBox6" r:id="rId7" imgW="1914480" imgH="542880"/>
        </mc:Choice>
        <mc:Fallback>
          <p:control name="TextBox6" r:id="rId7" imgW="1914480" imgH="542880">
            <p:pic>
              <p:nvPicPr>
                <p:cNvPr id="15" name="TextBox6">
                  <a:extLst>
                    <a:ext uri="{FF2B5EF4-FFF2-40B4-BE49-F238E27FC236}">
                      <a16:creationId xmlns:a16="http://schemas.microsoft.com/office/drawing/2014/main" id="{950E86AB-542B-498F-B789-209D8C8A326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4148" y="6268076"/>
                  <a:ext cx="1911350" cy="53685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131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B46A2-09F3-4128-ADD4-F7B940F46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4" y="680654"/>
            <a:ext cx="3896269" cy="5496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D05871-8DE7-4D13-84A1-35E6F1C5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77" y="656838"/>
            <a:ext cx="4010585" cy="554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E0C60-7DDA-4301-9E37-3C2A22588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88" y="594917"/>
            <a:ext cx="3962953" cy="5668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A5112-25BD-485C-BEE9-4ED33C13ADA5}"/>
              </a:ext>
            </a:extLst>
          </p:cNvPr>
          <p:cNvSpPr txBox="1"/>
          <p:nvPr/>
        </p:nvSpPr>
        <p:spPr>
          <a:xfrm>
            <a:off x="2466109" y="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১৩৩, ১৩৪ ও ১৩৫ পৃষ্ঠা মনযোগ সহকারে পড়।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1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E20302-F20B-42F0-8A6F-6E6A23E9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13" y="3860229"/>
            <a:ext cx="1396105" cy="762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2F550-1F44-468C-B760-6FCD4D5A8998}"/>
              </a:ext>
            </a:extLst>
          </p:cNvPr>
          <p:cNvSpPr txBox="1"/>
          <p:nvPr/>
        </p:nvSpPr>
        <p:spPr>
          <a:xfrm>
            <a:off x="5427518" y="166255"/>
            <a:ext cx="133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27A61-BA77-4859-A6D9-3DFC604A2C6B}"/>
              </a:ext>
            </a:extLst>
          </p:cNvPr>
          <p:cNvSpPr txBox="1"/>
          <p:nvPr/>
        </p:nvSpPr>
        <p:spPr>
          <a:xfrm>
            <a:off x="1342163" y="1191486"/>
            <a:ext cx="938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২০১৪ সালের ১লা জানুয়ারি বুধবার হলে; ৩১এ ডিসেম্বর কী বার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79C67-352E-459E-91EF-2CBC0F456067}"/>
              </a:ext>
            </a:extLst>
          </p:cNvPr>
          <p:cNvSpPr txBox="1"/>
          <p:nvPr/>
        </p:nvSpPr>
        <p:spPr>
          <a:xfrm>
            <a:off x="1023504" y="2355274"/>
            <a:ext cx="468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১ বছর = ৩৬৫ দিন।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5738A-6096-4577-B80D-55AB71B8DDDD}"/>
              </a:ext>
            </a:extLst>
          </p:cNvPr>
          <p:cNvSpPr txBox="1"/>
          <p:nvPr/>
        </p:nvSpPr>
        <p:spPr>
          <a:xfrm>
            <a:off x="1023504" y="2958525"/>
            <a:ext cx="842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১লা জানুয়ারি হতে ৩১এ ডিসেম্বর মোট দিন = ৩৬৪ দিন।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A97CE-3AEF-4EBA-A685-A5046D2488F5}"/>
              </a:ext>
            </a:extLst>
          </p:cNvPr>
          <p:cNvSpPr txBox="1"/>
          <p:nvPr/>
        </p:nvSpPr>
        <p:spPr>
          <a:xfrm>
            <a:off x="4201391" y="3876531"/>
            <a:ext cx="90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৩৬৪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C7652-90EA-491F-9BCA-38F8E240156A}"/>
              </a:ext>
            </a:extLst>
          </p:cNvPr>
          <p:cNvSpPr txBox="1"/>
          <p:nvPr/>
        </p:nvSpPr>
        <p:spPr>
          <a:xfrm>
            <a:off x="3633360" y="3876531"/>
            <a:ext cx="40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BF8B6-6700-4799-8C62-7B4F77E0BE10}"/>
              </a:ext>
            </a:extLst>
          </p:cNvPr>
          <p:cNvSpPr txBox="1"/>
          <p:nvPr/>
        </p:nvSpPr>
        <p:spPr>
          <a:xfrm>
            <a:off x="4215247" y="4243708"/>
            <a:ext cx="75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60B13-E14D-4265-BE15-3A512CE9A0D4}"/>
              </a:ext>
            </a:extLst>
          </p:cNvPr>
          <p:cNvSpPr txBox="1"/>
          <p:nvPr/>
        </p:nvSpPr>
        <p:spPr>
          <a:xfrm>
            <a:off x="4320932" y="3340152"/>
            <a:ext cx="40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BFD541-7C41-4EB0-977D-534774D699E9}"/>
              </a:ext>
            </a:extLst>
          </p:cNvPr>
          <p:cNvCxnSpPr>
            <a:cxnSpLocks/>
          </p:cNvCxnSpPr>
          <p:nvPr/>
        </p:nvCxnSpPr>
        <p:spPr>
          <a:xfrm>
            <a:off x="4038345" y="4765965"/>
            <a:ext cx="13891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B7F82B-564A-4EB2-9A5E-61CCC9F7760E}"/>
              </a:ext>
            </a:extLst>
          </p:cNvPr>
          <p:cNvSpPr txBox="1"/>
          <p:nvPr/>
        </p:nvSpPr>
        <p:spPr>
          <a:xfrm>
            <a:off x="4450815" y="4622112"/>
            <a:ext cx="40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E1A4D-09C0-419D-A47D-F36055820AB7}"/>
              </a:ext>
            </a:extLst>
          </p:cNvPr>
          <p:cNvSpPr txBox="1"/>
          <p:nvPr/>
        </p:nvSpPr>
        <p:spPr>
          <a:xfrm>
            <a:off x="4691627" y="3876530"/>
            <a:ext cx="40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52FC3-2B8D-4B2A-BF16-4FA1889B8FC9}"/>
              </a:ext>
            </a:extLst>
          </p:cNvPr>
          <p:cNvSpPr txBox="1"/>
          <p:nvPr/>
        </p:nvSpPr>
        <p:spPr>
          <a:xfrm>
            <a:off x="4464599" y="4909636"/>
            <a:ext cx="64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6F3092-5C3D-443D-86E5-A2A053C9D335}"/>
              </a:ext>
            </a:extLst>
          </p:cNvPr>
          <p:cNvCxnSpPr>
            <a:cxnSpLocks/>
          </p:cNvCxnSpPr>
          <p:nvPr/>
        </p:nvCxnSpPr>
        <p:spPr>
          <a:xfrm>
            <a:off x="4038345" y="5445897"/>
            <a:ext cx="13891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C4E2EB-7874-4895-ACA9-26F58FC62C38}"/>
              </a:ext>
            </a:extLst>
          </p:cNvPr>
          <p:cNvSpPr txBox="1"/>
          <p:nvPr/>
        </p:nvSpPr>
        <p:spPr>
          <a:xfrm>
            <a:off x="4553405" y="5307025"/>
            <a:ext cx="40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EB6EB2-3972-41C4-B65C-82BC97BF6AF1}"/>
              </a:ext>
            </a:extLst>
          </p:cNvPr>
          <p:cNvSpPr txBox="1"/>
          <p:nvPr/>
        </p:nvSpPr>
        <p:spPr>
          <a:xfrm>
            <a:off x="4551525" y="3340152"/>
            <a:ext cx="40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11752E-7A7E-45C9-9DE9-B03420219363}"/>
              </a:ext>
            </a:extLst>
          </p:cNvPr>
          <p:cNvSpPr txBox="1"/>
          <p:nvPr/>
        </p:nvSpPr>
        <p:spPr>
          <a:xfrm>
            <a:off x="1023505" y="1746289"/>
            <a:ext cx="1525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6B91A-0F6A-4F7E-BB70-063B0B264E0C}"/>
              </a:ext>
            </a:extLst>
          </p:cNvPr>
          <p:cNvSpPr txBox="1"/>
          <p:nvPr/>
        </p:nvSpPr>
        <p:spPr>
          <a:xfrm>
            <a:off x="1786371" y="5948374"/>
            <a:ext cx="468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৩১এ ডিসেম্বর বুধবার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2.08333E-6 0.1087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7" grpId="0"/>
      <p:bldP spid="19" grpId="0"/>
      <p:bldP spid="19" grpId="1"/>
      <p:bldP spid="20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576F-F83A-4B2B-8FF4-6014ACA446F2}"/>
              </a:ext>
            </a:extLst>
          </p:cNvPr>
          <p:cNvSpPr txBox="1"/>
          <p:nvPr/>
        </p:nvSpPr>
        <p:spPr>
          <a:xfrm>
            <a:off x="5202381" y="124691"/>
            <a:ext cx="178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928D2-17C4-4F66-BD39-7943BBEF0102}"/>
              </a:ext>
            </a:extLst>
          </p:cNvPr>
          <p:cNvSpPr txBox="1"/>
          <p:nvPr/>
        </p:nvSpPr>
        <p:spPr>
          <a:xfrm>
            <a:off x="1876336" y="2174893"/>
            <a:ext cx="829194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শে বৈশাখ এর ২০ দিন পরের তারিখটি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এ জুন এর ৪৯ দিন পরের তারিখটি কী?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৩রা মে শুক্রবার হয় তবে ৩১এ মে কী বার হবে?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১লা অক্টোবর বুধবার হয় তবে ৩১এ অক্টোবর কী বার?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2175-8679-467C-A18B-597F323CA69C}"/>
              </a:ext>
            </a:extLst>
          </p:cNvPr>
          <p:cNvSpPr txBox="1"/>
          <p:nvPr/>
        </p:nvSpPr>
        <p:spPr>
          <a:xfrm>
            <a:off x="317697" y="980952"/>
            <a:ext cx="647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 সম্পর্কিত নিচের প্রশ্নগুলোর উত্তর দাওঃ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2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09C30-DDB5-46D2-8B9D-E6C1762B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0" cy="7772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A4ED93-4F41-4D35-9850-05823AB2C68D}"/>
              </a:ext>
            </a:extLst>
          </p:cNvPr>
          <p:cNvSpPr/>
          <p:nvPr/>
        </p:nvSpPr>
        <p:spPr>
          <a:xfrm>
            <a:off x="883602" y="2520109"/>
            <a:ext cx="11419062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43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00343-8E7A-4DC2-8872-5A04C776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5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73F3F-1733-4E04-9899-8B84B79EECA4}"/>
              </a:ext>
            </a:extLst>
          </p:cNvPr>
          <p:cNvSpPr txBox="1"/>
          <p:nvPr/>
        </p:nvSpPr>
        <p:spPr>
          <a:xfrm>
            <a:off x="5107578" y="869022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0EBA0-1FFE-4711-81C3-88F8C5E8A608}"/>
              </a:ext>
            </a:extLst>
          </p:cNvPr>
          <p:cNvSpPr txBox="1"/>
          <p:nvPr/>
        </p:nvSpPr>
        <p:spPr>
          <a:xfrm>
            <a:off x="224514" y="3810130"/>
            <a:ext cx="6289469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২৯নং আদমপুর সরকারি প্রাথমিক বিদ্যালয়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A7466-9CE7-4DD7-A1DF-B6A1EA609C3E}"/>
              </a:ext>
            </a:extLst>
          </p:cNvPr>
          <p:cNvSpPr txBox="1"/>
          <p:nvPr/>
        </p:nvSpPr>
        <p:spPr>
          <a:xfrm>
            <a:off x="6592916" y="3810130"/>
            <a:ext cx="5599084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09C3B-A4F5-4008-B6F4-D7A67617F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" y="489003"/>
            <a:ext cx="2418289" cy="306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3F778-8FAA-4D69-8CBC-C15579840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10" y="411691"/>
            <a:ext cx="2145405" cy="26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7C478D-10CF-4D37-ABD8-C290EC679C61}"/>
              </a:ext>
            </a:extLst>
          </p:cNvPr>
          <p:cNvSpPr/>
          <p:nvPr/>
        </p:nvSpPr>
        <p:spPr>
          <a:xfrm>
            <a:off x="4696418" y="600064"/>
            <a:ext cx="27991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13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6AEFCB-67E8-4EF9-9EEE-F7A7B12E8C22}"/>
              </a:ext>
            </a:extLst>
          </p:cNvPr>
          <p:cNvSpPr/>
          <p:nvPr/>
        </p:nvSpPr>
        <p:spPr>
          <a:xfrm>
            <a:off x="2357636" y="0"/>
            <a:ext cx="74767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3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158 L 0 0.342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BBFE7-79A5-46F0-B3E1-EC526D558179}"/>
              </a:ext>
            </a:extLst>
          </p:cNvPr>
          <p:cNvSpPr/>
          <p:nvPr/>
        </p:nvSpPr>
        <p:spPr>
          <a:xfrm>
            <a:off x="4672014" y="45758"/>
            <a:ext cx="2371724" cy="10686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B80FB-BC83-4E1A-A553-E2F1FD10BF1A}"/>
              </a:ext>
            </a:extLst>
          </p:cNvPr>
          <p:cNvSpPr txBox="1"/>
          <p:nvPr/>
        </p:nvSpPr>
        <p:spPr>
          <a:xfrm>
            <a:off x="1085855" y="1743075"/>
            <a:ext cx="835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২৫.১.১ বাংলা সালের কোন মাসে কত দিন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7B5E5-75AC-4377-8104-A11A83C35E75}"/>
              </a:ext>
            </a:extLst>
          </p:cNvPr>
          <p:cNvSpPr txBox="1"/>
          <p:nvPr/>
        </p:nvSpPr>
        <p:spPr>
          <a:xfrm>
            <a:off x="1085854" y="2810572"/>
            <a:ext cx="867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২৫.১.২ ইংরেজি সালের কোন মাসে কত দিন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1CF854-032A-4D4A-9231-27A1E3CA9D74}"/>
              </a:ext>
            </a:extLst>
          </p:cNvPr>
          <p:cNvSpPr txBox="1"/>
          <p:nvPr/>
        </p:nvSpPr>
        <p:spPr>
          <a:xfrm>
            <a:off x="3944669" y="786456"/>
            <a:ext cx="4302661" cy="35394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বাংলা ক্যালেন্ডারে এক বছরে কত দিন? </a:t>
            </a:r>
          </a:p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কোন মাসে কয়টি দিন রয়েছে? </a:t>
            </a:r>
          </a:p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ইংরেজি ক্যালেন্ডারে এক বছরে কত দিন? </a:t>
            </a:r>
          </a:p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কোন মাসে কয়টি দিন রয়েছে? </a:t>
            </a:r>
          </a:p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বাংলা ক্যালেন্ডারে সাথে ইংরেজি ক্যালেন্ডারের মিল ও অমিল কী? 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14B78-4436-4E3A-B4FD-2838580BC90E}"/>
              </a:ext>
            </a:extLst>
          </p:cNvPr>
          <p:cNvSpPr txBox="1"/>
          <p:nvPr/>
        </p:nvSpPr>
        <p:spPr>
          <a:xfrm>
            <a:off x="4128656" y="263236"/>
            <a:ext cx="378229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DCFCA9-2C85-4935-80A5-F7E8FA59EB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45" t="25498" r="30254" b="41813"/>
          <a:stretch/>
        </p:blipFill>
        <p:spPr>
          <a:xfrm>
            <a:off x="2753532" y="6269551"/>
            <a:ext cx="513030" cy="3168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FCDA48-725D-4859-9F42-3CCBB24B4C16}"/>
              </a:ext>
            </a:extLst>
          </p:cNvPr>
          <p:cNvSpPr txBox="1"/>
          <p:nvPr/>
        </p:nvSpPr>
        <p:spPr>
          <a:xfrm>
            <a:off x="3944669" y="4263894"/>
            <a:ext cx="4302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 ও ইংরেজি ক্যালেন্ডারে ১২ টি করে মাস রয়েছে।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উভয় সনে ৩৬৫ টি করে দিন রয়েছে।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231B0-40EC-4CF9-8900-643981B832BD}"/>
              </a:ext>
            </a:extLst>
          </p:cNvPr>
          <p:cNvSpPr txBox="1"/>
          <p:nvPr/>
        </p:nvSpPr>
        <p:spPr>
          <a:xfrm>
            <a:off x="3944669" y="4205276"/>
            <a:ext cx="430266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১.বাংলা সনে ৫ টি ও ইংরেজি সনে ৭ টি ৩১ দিনের মাস রয়েছে।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ইংরেজি সনে একটি মাস ২৮ দিনে রয়েছে যা বাংলা সনে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0" name="TextBox1" r:id="rId2" imgW="1380960" imgH="523800"/>
        </mc:Choice>
        <mc:Fallback>
          <p:control name="TextBox1" r:id="rId2" imgW="1380960" imgH="52380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C96D1187-5A8C-413F-B2D6-E5A7704915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11701" y="1146175"/>
                  <a:ext cx="1384300" cy="5238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name="TextBox2" r:id="rId3" imgW="1380960" imgH="523800"/>
        </mc:Choice>
        <mc:Fallback>
          <p:control name="TextBox2" r:id="rId3" imgW="1380960" imgH="52380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B70F01D3-8614-4788-8C81-291B0F992FD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5138" y="2474092"/>
                  <a:ext cx="1384300" cy="5238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09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C108B9-1B42-42F1-82D3-2FD70C03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"/>
          <a:stretch/>
        </p:blipFill>
        <p:spPr>
          <a:xfrm>
            <a:off x="6088379" y="1139209"/>
            <a:ext cx="4696829" cy="1968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C8FFE-7DE8-44ED-806C-C8FAF130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0824"/>
            <a:ext cx="1727134" cy="1852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10311D-650B-4B55-BC65-C7F401976D77}"/>
              </a:ext>
            </a:extLst>
          </p:cNvPr>
          <p:cNvSpPr txBox="1"/>
          <p:nvPr/>
        </p:nvSpPr>
        <p:spPr>
          <a:xfrm>
            <a:off x="597577" y="61992"/>
            <a:ext cx="1095730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তামিমের জন্মদিন ২৮এ মে। তামিমের জন্মদিনের ৮ দিন পরে তাসলিমার জন্মদিন হলে তাসলিমার জন্মদিন কবে?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7B245-90D6-48A0-8ED7-6881685C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18"/>
          <a:stretch/>
        </p:blipFill>
        <p:spPr>
          <a:xfrm>
            <a:off x="1529766" y="1079299"/>
            <a:ext cx="4581732" cy="2093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D55153-AD1D-409F-88DD-275BE5434DF3}"/>
              </a:ext>
            </a:extLst>
          </p:cNvPr>
          <p:cNvSpPr/>
          <p:nvPr/>
        </p:nvSpPr>
        <p:spPr>
          <a:xfrm>
            <a:off x="4943444" y="2402239"/>
            <a:ext cx="595547" cy="340745"/>
          </a:xfrm>
          <a:prstGeom prst="rect">
            <a:avLst/>
          </a:prstGeom>
          <a:solidFill>
            <a:schemeClr val="bg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908302-2860-4B6F-8346-C1E28E9401AC}"/>
              </a:ext>
            </a:extLst>
          </p:cNvPr>
          <p:cNvSpPr/>
          <p:nvPr/>
        </p:nvSpPr>
        <p:spPr>
          <a:xfrm>
            <a:off x="6338807" y="2278255"/>
            <a:ext cx="526942" cy="538865"/>
          </a:xfrm>
          <a:prstGeom prst="rightArrow">
            <a:avLst/>
          </a:prstGeom>
          <a:solidFill>
            <a:srgbClr val="18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EB79F-3F53-4614-99F2-70373809BA73}"/>
              </a:ext>
            </a:extLst>
          </p:cNvPr>
          <p:cNvSpPr/>
          <p:nvPr/>
        </p:nvSpPr>
        <p:spPr>
          <a:xfrm>
            <a:off x="9869319" y="2399659"/>
            <a:ext cx="595547" cy="340745"/>
          </a:xfrm>
          <a:prstGeom prst="rect">
            <a:avLst/>
          </a:prstGeom>
          <a:solidFill>
            <a:schemeClr val="bg2">
              <a:lumMod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9C67B9-7DEF-4C2E-9725-94EDD8A88FEA}"/>
                  </a:ext>
                </a:extLst>
              </p:cNvPr>
              <p:cNvSpPr txBox="1"/>
              <p:nvPr/>
            </p:nvSpPr>
            <p:spPr>
              <a:xfrm>
                <a:off x="1731818" y="3173062"/>
                <a:ext cx="90533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তামিমের জন্মদিনের ৩ দিন পরে মে মাস শেষ হয়ে যাবে এবং জুন মাস শুরু হবে। যেহেতু, ৮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৫, সেহেতু, তাসলিমার জন্মদিন ৫ ই জুন।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9C67B9-7DEF-4C2E-9725-94EDD8A88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18" y="3173062"/>
                <a:ext cx="9053390" cy="1077218"/>
              </a:xfrm>
              <a:prstGeom prst="rect">
                <a:avLst/>
              </a:prstGeom>
              <a:blipFill>
                <a:blip r:embed="rId5"/>
                <a:stretch>
                  <a:fillRect l="-1684" t="-7386" r="-47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6AFD2E3-0C5D-46F2-A59F-A235B195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257" y="4278115"/>
            <a:ext cx="7568224" cy="1454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/>
              <p:nvPr/>
            </p:nvSpPr>
            <p:spPr>
              <a:xfrm>
                <a:off x="253622" y="5326819"/>
                <a:ext cx="116871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মিনার ধারণা</a:t>
                </a:r>
              </a:p>
              <a:p>
                <a:r>
                  <a:rPr lang="bn-BD" sz="3200" b="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দিন যোগ করিঃ ২৮ + ৮ = ৩৬। যেহেতু, মে মাস ৩১ দিনে রয়েছে, সেহেতু তাসলিমার জন্মদিন হবে ৩৬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৩১ = ৫ ই জুন।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22" y="5326819"/>
                <a:ext cx="11687175" cy="1569660"/>
              </a:xfrm>
              <a:prstGeom prst="rect">
                <a:avLst/>
              </a:prstGeom>
              <a:blipFill>
                <a:blip r:embed="rId7"/>
                <a:stretch>
                  <a:fillRect l="-1356" t="-5058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714344-08F8-47A4-B67C-95BE3839A2F3}"/>
              </a:ext>
            </a:extLst>
          </p:cNvPr>
          <p:cNvSpPr txBox="1"/>
          <p:nvPr/>
        </p:nvSpPr>
        <p:spPr>
          <a:xfrm>
            <a:off x="10501309" y="2287944"/>
            <a:ext cx="136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তাসলিমা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A2ECE-C1FB-47A6-8EEB-59A83476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33" y="609961"/>
            <a:ext cx="5887368" cy="3521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1675208" y="46492"/>
            <a:ext cx="283619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২০১৪ সনের মার্চ মাস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387458" y="4231040"/>
            <a:ext cx="745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কয়দিনে একসপ্তাহ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মাসে বুধবার রয়েছে কয়টি?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মাসে বৃহস্পতিবার রয়েছে কতটি?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মাসের ২য় রবিবারে কত তারিখ? ২৫ তারিখে কী বার?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মাসের ৫ম বুধবারে কত তারিখ?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CC6AF-BB23-4E67-9E1A-77C0DB79AA0B}"/>
              </a:ext>
            </a:extLst>
          </p:cNvPr>
          <p:cNvSpPr txBox="1"/>
          <p:nvPr/>
        </p:nvSpPr>
        <p:spPr>
          <a:xfrm>
            <a:off x="6199325" y="835256"/>
            <a:ext cx="5992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তারিখ বুধবার হলে হলে এর ৭ দিন পর কত তারিখ হবে?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তারিখ সোমবার হলে ১৫ দিন পর কী বার হবে?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তারিখ বৃহস্পতিবার হলে ২১ দিন পর কী বার হবে? </a:t>
            </a:r>
          </a:p>
        </p:txBody>
      </p:sp>
    </p:spTree>
    <p:extLst>
      <p:ext uri="{BB962C8B-B14F-4D97-AF65-F5344CB8AC3E}">
        <p14:creationId xmlns:p14="http://schemas.microsoft.com/office/powerpoint/2010/main" val="23057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hlinkClick r:id="rId10" action="ppaction://hlinksldjump"/>
            <a:extLst>
              <a:ext uri="{FF2B5EF4-FFF2-40B4-BE49-F238E27FC236}">
                <a16:creationId xmlns:a16="http://schemas.microsoft.com/office/drawing/2014/main" id="{CB37157E-918F-4FC0-935E-6683D888B32E}"/>
              </a:ext>
            </a:extLst>
          </p:cNvPr>
          <p:cNvSpPr/>
          <p:nvPr/>
        </p:nvSpPr>
        <p:spPr>
          <a:xfrm>
            <a:off x="41563" y="124683"/>
            <a:ext cx="11762509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ইংরেজি সাল ২০১২ এর মার্চ মাসের ২য় শনিবার বাংলা সালের কত তারিখ ছিল তা লেখ।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Beveled 4">
            <a:hlinkClick r:id="rId10" action="ppaction://hlinksldjump"/>
            <a:extLst>
              <a:ext uri="{FF2B5EF4-FFF2-40B4-BE49-F238E27FC236}">
                <a16:creationId xmlns:a16="http://schemas.microsoft.com/office/drawing/2014/main" id="{F22E38D7-DE1F-40FD-A728-ABF4B0969BEB}"/>
              </a:ext>
            </a:extLst>
          </p:cNvPr>
          <p:cNvSpPr/>
          <p:nvPr/>
        </p:nvSpPr>
        <p:spPr>
          <a:xfrm>
            <a:off x="41564" y="1279807"/>
            <a:ext cx="10169236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বাংলা সাল ১৪১৯ এর বৈশাখ মাস ইংরেজি সালের কত তারিখে শুরু হয়েছিল।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Beveled 5">
            <a:hlinkClick r:id="rId10" action="ppaction://hlinksldjump"/>
            <a:extLst>
              <a:ext uri="{FF2B5EF4-FFF2-40B4-BE49-F238E27FC236}">
                <a16:creationId xmlns:a16="http://schemas.microsoft.com/office/drawing/2014/main" id="{384EE8F9-4F55-4704-AAA1-76452D37CC94}"/>
              </a:ext>
            </a:extLst>
          </p:cNvPr>
          <p:cNvSpPr/>
          <p:nvPr/>
        </p:nvSpPr>
        <p:spPr>
          <a:xfrm>
            <a:off x="41564" y="2434931"/>
            <a:ext cx="8007927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৩রা মার্চ, শনিবার এর ৩৫ দিন পরের দিনটি কী বার ছিল?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hlinkClick r:id="rId11" action="ppaction://hlinksldjump"/>
            <a:extLst>
              <a:ext uri="{FF2B5EF4-FFF2-40B4-BE49-F238E27FC236}">
                <a16:creationId xmlns:a16="http://schemas.microsoft.com/office/drawing/2014/main" id="{B74EC86A-E03D-4F86-A28D-081DB61FE1BC}"/>
              </a:ext>
            </a:extLst>
          </p:cNvPr>
          <p:cNvSpPr/>
          <p:nvPr/>
        </p:nvSpPr>
        <p:spPr>
          <a:xfrm>
            <a:off x="41564" y="3590055"/>
            <a:ext cx="8672946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১৩ ই ফেব্রুয়ারি, সোমবার এর ২১ দিন পরের দিনটি কী বার ছিল।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Beveled 7">
            <a:hlinkClick r:id="rId10" action="ppaction://hlinksldjump"/>
            <a:extLst>
              <a:ext uri="{FF2B5EF4-FFF2-40B4-BE49-F238E27FC236}">
                <a16:creationId xmlns:a16="http://schemas.microsoft.com/office/drawing/2014/main" id="{81DA2016-F0CD-45A2-80B4-4A105239BEB7}"/>
              </a:ext>
            </a:extLst>
          </p:cNvPr>
          <p:cNvSpPr/>
          <p:nvPr/>
        </p:nvSpPr>
        <p:spPr>
          <a:xfrm>
            <a:off x="41564" y="4745179"/>
            <a:ext cx="8451274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১লা এপ্রিল, রবিবার এর ৫০ দিন আগের দিনটি কী বার ছিল?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Beveled 8">
            <a:hlinkClick r:id="rId10" action="ppaction://hlinksldjump"/>
            <a:extLst>
              <a:ext uri="{FF2B5EF4-FFF2-40B4-BE49-F238E27FC236}">
                <a16:creationId xmlns:a16="http://schemas.microsoft.com/office/drawing/2014/main" id="{74A46DD4-1D22-410D-B3AE-EE408BADB763}"/>
              </a:ext>
            </a:extLst>
          </p:cNvPr>
          <p:cNvSpPr/>
          <p:nvPr/>
        </p:nvSpPr>
        <p:spPr>
          <a:xfrm>
            <a:off x="41565" y="5900302"/>
            <a:ext cx="7065238" cy="734291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৬ই ফেব্রুয়ারি, সোমবার এর ৩৭ দিন পর কী বার?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Chevron 15">
            <a:hlinkClick r:id="rId12" action="ppaction://hlinksldjump"/>
            <a:extLst>
              <a:ext uri="{FF2B5EF4-FFF2-40B4-BE49-F238E27FC236}">
                <a16:creationId xmlns:a16="http://schemas.microsoft.com/office/drawing/2014/main" id="{FDA779FA-EBB6-48AE-9D53-33F6FFBB8A73}"/>
              </a:ext>
            </a:extLst>
          </p:cNvPr>
          <p:cNvSpPr/>
          <p:nvPr/>
        </p:nvSpPr>
        <p:spPr>
          <a:xfrm>
            <a:off x="11374582" y="6331527"/>
            <a:ext cx="678875" cy="420969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89" name="TextBox1" r:id="rId2" imgW="1914480" imgH="419040"/>
        </mc:Choice>
        <mc:Fallback>
          <p:control name="TextBox1" r:id="rId2" imgW="1914480" imgH="41904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1B6A5C8C-C96E-43FB-AB81-E47E92F8DC5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02438" y="858838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0" name="TextBox2" r:id="rId3" imgW="1914480" imgH="419040"/>
        </mc:Choice>
        <mc:Fallback>
          <p:control name="TextBox2" r:id="rId3" imgW="1914480" imgH="41904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id="{6C9F7442-5B57-486B-A58F-175F8A68444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10800" y="1436467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1" name="TextBox3" r:id="rId4" imgW="1914480" imgH="419040"/>
        </mc:Choice>
        <mc:Fallback>
          <p:control name="TextBox3" r:id="rId4" imgW="1914480" imgH="41904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803B727C-F667-47C6-8F9E-F3D975AD16F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9450" y="2645279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2" name="TextBox4" r:id="rId5" imgW="1914480" imgH="419040"/>
        </mc:Choice>
        <mc:Fallback>
          <p:control name="TextBox4" r:id="rId5" imgW="1914480" imgH="419040">
            <p:pic>
              <p:nvPicPr>
                <p:cNvPr id="13" name="TextBox4">
                  <a:extLst>
                    <a:ext uri="{FF2B5EF4-FFF2-40B4-BE49-F238E27FC236}">
                      <a16:creationId xmlns:a16="http://schemas.microsoft.com/office/drawing/2014/main" id="{E0BBBED5-55E2-4D66-9C31-993798FB82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25922" y="3746715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3" name="TextBox5" r:id="rId6" imgW="1914480" imgH="419040"/>
        </mc:Choice>
        <mc:Fallback>
          <p:control name="TextBox5" r:id="rId6" imgW="1914480" imgH="419040">
            <p:pic>
              <p:nvPicPr>
                <p:cNvPr id="14" name="TextBox5">
                  <a:extLst>
                    <a:ext uri="{FF2B5EF4-FFF2-40B4-BE49-F238E27FC236}">
                      <a16:creationId xmlns:a16="http://schemas.microsoft.com/office/drawing/2014/main" id="{342A67D1-D4DD-47FA-AE76-C4682B56CA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7095" y="4901839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4" name="TextBox6" r:id="rId7" imgW="1914480" imgH="419040"/>
        </mc:Choice>
        <mc:Fallback>
          <p:control name="TextBox6" r:id="rId7" imgW="1914480" imgH="419040">
            <p:pic>
              <p:nvPicPr>
                <p:cNvPr id="15" name="TextBox6">
                  <a:extLst>
                    <a:ext uri="{FF2B5EF4-FFF2-40B4-BE49-F238E27FC236}">
                      <a16:creationId xmlns:a16="http://schemas.microsoft.com/office/drawing/2014/main" id="{4A4C62E3-7746-498D-9F65-D26F6644196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01342" y="6068153"/>
                  <a:ext cx="1911350" cy="42096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43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62C8B-CACF-4122-B97E-A0E0A303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4" y="0"/>
            <a:ext cx="12070005" cy="5500255"/>
          </a:xfrm>
          <a:prstGeom prst="rect">
            <a:avLst/>
          </a:prstGeom>
        </p:spPr>
      </p:pic>
      <p:sp>
        <p:nvSpPr>
          <p:cNvPr id="3" name="Arrow: Pentagon 2">
            <a:hlinkClick r:id="rId3" action="ppaction://hlinksldjump"/>
            <a:extLst>
              <a:ext uri="{FF2B5EF4-FFF2-40B4-BE49-F238E27FC236}">
                <a16:creationId xmlns:a16="http://schemas.microsoft.com/office/drawing/2014/main" id="{59449BE8-BD30-4D32-8C3F-A8DE36FDE481}"/>
              </a:ext>
            </a:extLst>
          </p:cNvPr>
          <p:cNvSpPr/>
          <p:nvPr/>
        </p:nvSpPr>
        <p:spPr>
          <a:xfrm flipH="1">
            <a:off x="11346879" y="6331525"/>
            <a:ext cx="775856" cy="4572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hlinkClick r:id="rId4" action="ppaction://hlinksldjump"/>
            <a:extLst>
              <a:ext uri="{FF2B5EF4-FFF2-40B4-BE49-F238E27FC236}">
                <a16:creationId xmlns:a16="http://schemas.microsoft.com/office/drawing/2014/main" id="{56839019-A7B9-4D42-8FB0-2A5FD5345B21}"/>
              </a:ext>
            </a:extLst>
          </p:cNvPr>
          <p:cNvSpPr/>
          <p:nvPr/>
        </p:nvSpPr>
        <p:spPr>
          <a:xfrm>
            <a:off x="9836711" y="6331525"/>
            <a:ext cx="775856" cy="4572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8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645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64</cp:revision>
  <dcterms:created xsi:type="dcterms:W3CDTF">2020-07-21T13:39:37Z</dcterms:created>
  <dcterms:modified xsi:type="dcterms:W3CDTF">2020-09-05T17:14:00Z</dcterms:modified>
</cp:coreProperties>
</file>