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58" r:id="rId5"/>
    <p:sldId id="301" r:id="rId6"/>
    <p:sldId id="259" r:id="rId7"/>
    <p:sldId id="306" r:id="rId8"/>
    <p:sldId id="304" r:id="rId9"/>
    <p:sldId id="305" r:id="rId10"/>
    <p:sldId id="287" r:id="rId11"/>
    <p:sldId id="293" r:id="rId12"/>
    <p:sldId id="294" r:id="rId13"/>
    <p:sldId id="295" r:id="rId14"/>
    <p:sldId id="296" r:id="rId15"/>
    <p:sldId id="297" r:id="rId16"/>
    <p:sldId id="266" r:id="rId17"/>
    <p:sldId id="270" r:id="rId18"/>
    <p:sldId id="273" r:id="rId19"/>
    <p:sldId id="303" r:id="rId20"/>
    <p:sldId id="302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53EF-0400-4058-8397-62FDEF7C9853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0FE26-0EF0-4620-BD84-0A0E701F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FE26-0EF0-4620-BD84-0A0E701F0D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uruddin\Downloads\Video\&#2437;&#2471;&#2509;&#2479;&#2494;&#2527;%20&#2535;&#2540;%20&#2438;&#2478;&#2494;&#2470;&#2503;&#2480;%20&#2488;&#2434;&#2488;&#2509;&#2453;&#2499;&#2468;&#2495;%20&#2535;&#2540;.&#2535;-&#2535;&#2540;.&#2537;%20%20&#2535;&#2540;.&#2535;%20&#2477;&#2494;&#2487;&#2494;%20&#2451;%20&#2474;&#2507;&#2486;&#2494;&#2453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uruddin\Downloads\Video\&#2474;&#2507;&#2487;&#2494;&#2453;%20&#2472;&#2495;&#2479;&#2492;&#2503;%20&#2438;&#2478;&#2494;&#2470;&#2503;&#2480;%20&#2453;&#2495;&#2459;&#2497;%20&#2453;&#2469;&#2494;%20&#2404;%20Some%20Speech%20about%20Dress%20and%20Style%20(Bangla)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3600" y="609600"/>
            <a:ext cx="1881117" cy="1023582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dirty="0" err="1"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28575">
                <a:solidFill>
                  <a:schemeClr val="accent6">
                    <a:lumMod val="75000"/>
                  </a:schemeClr>
                </a:solidFill>
                <a:prstDash val="sysDot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85800"/>
            <a:ext cx="1902157" cy="8302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33400"/>
            <a:ext cx="1902157" cy="8302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266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1524001"/>
            <a:ext cx="2045855" cy="229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1514" y="1602819"/>
            <a:ext cx="14316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6737718" y="1485899"/>
            <a:ext cx="22538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C5FD83-1D27-4A8B-847F-73AF2551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80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2 3.7037E-7 L 0.12916 0.335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3 3.33333E-6 L 0.03633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2 -3.7037E-7 L -0.06498 0.307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2 3.7037E-6 L -0.2142 0.468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1CE298C-C978-4F35-A92C-E9893FB33B4A}"/>
              </a:ext>
            </a:extLst>
          </p:cNvPr>
          <p:cNvSpPr/>
          <p:nvPr/>
        </p:nvSpPr>
        <p:spPr>
          <a:xfrm rot="10800000">
            <a:off x="1141100" y="823493"/>
            <a:ext cx="6658897" cy="92333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4F4C43-9662-4C4F-9B64-CF26A3A12468}"/>
              </a:ext>
            </a:extLst>
          </p:cNvPr>
          <p:cNvSpPr txBox="1"/>
          <p:nvPr/>
        </p:nvSpPr>
        <p:spPr>
          <a:xfrm>
            <a:off x="2175330" y="823494"/>
            <a:ext cx="4590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7C3898-8709-4B7D-A9C9-9EAC6955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966" y="4248712"/>
            <a:ext cx="3034052" cy="21588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AA5549-FB4A-4742-A147-E1FD351271A5}"/>
              </a:ext>
            </a:extLst>
          </p:cNvPr>
          <p:cNvSpPr txBox="1"/>
          <p:nvPr/>
        </p:nvSpPr>
        <p:spPr>
          <a:xfrm>
            <a:off x="1698288" y="961993"/>
            <a:ext cx="554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48AF6D-94ED-4070-9446-66638B43B729}"/>
              </a:ext>
            </a:extLst>
          </p:cNvPr>
          <p:cNvSpPr txBox="1"/>
          <p:nvPr/>
        </p:nvSpPr>
        <p:spPr>
          <a:xfrm>
            <a:off x="384374" y="684993"/>
            <a:ext cx="8375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 বিভিন্ন ধর্মের ধর্মীয় উৎসব।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এই ধরনের উৎসবে কখনো গিয়েছো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DAECEC-B68F-4332-B04D-6EB6C710B8C9}"/>
              </a:ext>
            </a:extLst>
          </p:cNvPr>
          <p:cNvSpPr txBox="1"/>
          <p:nvPr/>
        </p:nvSpPr>
        <p:spPr>
          <a:xfrm>
            <a:off x="1126966" y="940223"/>
            <a:ext cx="691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বলো তো, এই সব আচার-অনুষ্ঠান আমাদের কী বহন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821E5C-95B9-428E-9D96-113BA5B4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966" y="1871764"/>
            <a:ext cx="3034051" cy="21488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3BBDA19-B2D4-4AC4-A30C-A67B557F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652" y="4270508"/>
            <a:ext cx="3034051" cy="21152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809C1-CBCB-4652-BB5D-A11CEC0FA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652" y="1861788"/>
            <a:ext cx="3034052" cy="2158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91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862BF3-CFCD-46DB-8592-8EE43BAA52EA}"/>
              </a:ext>
            </a:extLst>
          </p:cNvPr>
          <p:cNvSpPr txBox="1"/>
          <p:nvPr/>
        </p:nvSpPr>
        <p:spPr>
          <a:xfrm>
            <a:off x="1063040" y="5875864"/>
            <a:ext cx="6669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মেয়েরা ফ্রক এবং স্কার্ট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417033-A4D2-45AD-9927-C50A75AB925F}"/>
              </a:ext>
            </a:extLst>
          </p:cNvPr>
          <p:cNvSpPr txBox="1"/>
          <p:nvPr/>
        </p:nvSpPr>
        <p:spPr>
          <a:xfrm>
            <a:off x="533566" y="690835"/>
            <a:ext cx="781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Striped Right 3">
            <a:extLst>
              <a:ext uri="{FF2B5EF4-FFF2-40B4-BE49-F238E27FC236}">
                <a16:creationId xmlns="" xmlns:a16="http://schemas.microsoft.com/office/drawing/2014/main" id="{E27D3127-F2FA-41FA-B6AB-5658D78A7A49}"/>
              </a:ext>
            </a:extLst>
          </p:cNvPr>
          <p:cNvSpPr/>
          <p:nvPr/>
        </p:nvSpPr>
        <p:spPr>
          <a:xfrm>
            <a:off x="6139500" y="3235322"/>
            <a:ext cx="595463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482D8C-6727-423F-A21A-F1EE7F2F6E5C}"/>
              </a:ext>
            </a:extLst>
          </p:cNvPr>
          <p:cNvSpPr txBox="1"/>
          <p:nvPr/>
        </p:nvSpPr>
        <p:spPr>
          <a:xfrm>
            <a:off x="6837815" y="3007488"/>
            <a:ext cx="1441655" cy="286232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99325E-D630-40EA-8143-67EAA7A79D03}"/>
              </a:ext>
            </a:extLst>
          </p:cNvPr>
          <p:cNvGrpSpPr/>
          <p:nvPr/>
        </p:nvGrpSpPr>
        <p:grpSpPr>
          <a:xfrm>
            <a:off x="2310905" y="1765058"/>
            <a:ext cx="1966914" cy="3810566"/>
            <a:chOff x="3848646" y="1411813"/>
            <a:chExt cx="3101755" cy="4635513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234C86C-223A-43FC-92B0-C36405BEF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48647" y="1411813"/>
              <a:ext cx="3101754" cy="46355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5089863-5CDE-4945-B263-AC88C9DEFCA7}"/>
                </a:ext>
              </a:extLst>
            </p:cNvPr>
            <p:cNvSpPr/>
            <p:nvPr/>
          </p:nvSpPr>
          <p:spPr>
            <a:xfrm>
              <a:off x="3848646" y="1418866"/>
              <a:ext cx="843274" cy="29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C4B55B-05AF-45FB-B4FD-94CBC3448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849"/>
          <a:stretch/>
        </p:blipFill>
        <p:spPr>
          <a:xfrm>
            <a:off x="4398019" y="2107687"/>
            <a:ext cx="1441655" cy="3043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29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5AB16D-F69E-4A82-B211-7A4CBDE2C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077" y="1755401"/>
            <a:ext cx="1857904" cy="3715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FB5F94-416D-4EB2-8EDA-6044ADE1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3"/>
          <a:stretch/>
        </p:blipFill>
        <p:spPr>
          <a:xfrm>
            <a:off x="4267455" y="2249780"/>
            <a:ext cx="1441655" cy="2666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CDCAF3-B36B-42DC-90F5-6AA1F52DECCE}"/>
              </a:ext>
            </a:extLst>
          </p:cNvPr>
          <p:cNvSpPr txBox="1"/>
          <p:nvPr/>
        </p:nvSpPr>
        <p:spPr>
          <a:xfrm>
            <a:off x="801574" y="5780316"/>
            <a:ext cx="6669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 বয়সী মেয়েরা সালোয়ার-কামিজ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DAEB02-B4A5-4FC9-A927-B9365DBCF241}"/>
              </a:ext>
            </a:extLst>
          </p:cNvPr>
          <p:cNvSpPr txBox="1"/>
          <p:nvPr/>
        </p:nvSpPr>
        <p:spPr>
          <a:xfrm>
            <a:off x="6738555" y="2914603"/>
            <a:ext cx="1441655" cy="230832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Striped Right 5">
            <a:extLst>
              <a:ext uri="{FF2B5EF4-FFF2-40B4-BE49-F238E27FC236}">
                <a16:creationId xmlns="" xmlns:a16="http://schemas.microsoft.com/office/drawing/2014/main" id="{DAF4B2B3-D2FB-47E9-B72D-C88D0A4AB765}"/>
              </a:ext>
            </a:extLst>
          </p:cNvPr>
          <p:cNvSpPr/>
          <p:nvPr/>
        </p:nvSpPr>
        <p:spPr>
          <a:xfrm>
            <a:off x="5990059" y="3160824"/>
            <a:ext cx="595463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0ED4F5-48DF-464E-AFC3-B795580F0CDB}"/>
              </a:ext>
            </a:extLst>
          </p:cNvPr>
          <p:cNvSpPr txBox="1"/>
          <p:nvPr/>
        </p:nvSpPr>
        <p:spPr>
          <a:xfrm>
            <a:off x="666620" y="739738"/>
            <a:ext cx="781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497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3F4BC4-29DE-4A2F-A25A-71F50BE7E1E0}"/>
              </a:ext>
            </a:extLst>
          </p:cNvPr>
          <p:cNvSpPr txBox="1"/>
          <p:nvPr/>
        </p:nvSpPr>
        <p:spPr>
          <a:xfrm>
            <a:off x="1045312" y="5231337"/>
            <a:ext cx="6360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4D0996-3AC8-4FF1-A3E6-89465FDE3225}"/>
              </a:ext>
            </a:extLst>
          </p:cNvPr>
          <p:cNvSpPr txBox="1"/>
          <p:nvPr/>
        </p:nvSpPr>
        <p:spPr>
          <a:xfrm>
            <a:off x="42109" y="5760360"/>
            <a:ext cx="8915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্ঠানগুলোতে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="" xmlns:a16="http://schemas.microsoft.com/office/drawing/2014/main" id="{05033065-3FD1-4940-847E-06EC55CC33C2}"/>
              </a:ext>
            </a:extLst>
          </p:cNvPr>
          <p:cNvSpPr/>
          <p:nvPr/>
        </p:nvSpPr>
        <p:spPr>
          <a:xfrm>
            <a:off x="6127079" y="3216981"/>
            <a:ext cx="628979" cy="627661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604E8B-2B92-46BA-89B6-05EF94F717EC}"/>
              </a:ext>
            </a:extLst>
          </p:cNvPr>
          <p:cNvSpPr txBox="1"/>
          <p:nvPr/>
        </p:nvSpPr>
        <p:spPr>
          <a:xfrm>
            <a:off x="6830055" y="3198311"/>
            <a:ext cx="1482212" cy="6463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139796-5888-4C72-8DBC-8391BAEFE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3" r="18768"/>
          <a:stretch/>
        </p:blipFill>
        <p:spPr>
          <a:xfrm>
            <a:off x="4225434" y="2206395"/>
            <a:ext cx="1622759" cy="26301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A7DB7B-6A9E-4F93-B511-B81B38995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5" r="15108"/>
          <a:stretch/>
        </p:blipFill>
        <p:spPr>
          <a:xfrm>
            <a:off x="2095821" y="1779323"/>
            <a:ext cx="1940092" cy="32993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C463A2-15A1-4E48-8BD9-93812EA6B9A9}"/>
              </a:ext>
            </a:extLst>
          </p:cNvPr>
          <p:cNvSpPr txBox="1"/>
          <p:nvPr/>
        </p:nvSpPr>
        <p:spPr>
          <a:xfrm>
            <a:off x="666620" y="739738"/>
            <a:ext cx="781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383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Striped Right 2">
            <a:extLst>
              <a:ext uri="{FF2B5EF4-FFF2-40B4-BE49-F238E27FC236}">
                <a16:creationId xmlns="" xmlns:a16="http://schemas.microsoft.com/office/drawing/2014/main" id="{7072950B-C288-4DDC-813B-A27495A91F16}"/>
              </a:ext>
            </a:extLst>
          </p:cNvPr>
          <p:cNvSpPr/>
          <p:nvPr/>
        </p:nvSpPr>
        <p:spPr>
          <a:xfrm>
            <a:off x="6923064" y="3289112"/>
            <a:ext cx="378175" cy="462225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DE741A-D2DE-4E15-98AC-E1BB4F0508F6}"/>
              </a:ext>
            </a:extLst>
          </p:cNvPr>
          <p:cNvSpPr txBox="1"/>
          <p:nvPr/>
        </p:nvSpPr>
        <p:spPr>
          <a:xfrm>
            <a:off x="7349890" y="2920060"/>
            <a:ext cx="144165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6DC5D8-E7CE-49E0-B567-151647B1CB36}"/>
              </a:ext>
            </a:extLst>
          </p:cNvPr>
          <p:cNvSpPr txBox="1"/>
          <p:nvPr/>
        </p:nvSpPr>
        <p:spPr>
          <a:xfrm>
            <a:off x="81744" y="5269899"/>
            <a:ext cx="8727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বাড়িতে সাধারণত লুঙ্গি পরেন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অফিসের কাজে তারা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শার্ট-প্যান্ট পরেন 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B77ECD-5E81-4342-8A78-4E33FD447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45"/>
          <a:stretch/>
        </p:blipFill>
        <p:spPr>
          <a:xfrm>
            <a:off x="1388185" y="2142116"/>
            <a:ext cx="1766034" cy="2756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67198F-82DD-423B-BC90-4479DB4EE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57"/>
          <a:stretch/>
        </p:blipFill>
        <p:spPr>
          <a:xfrm>
            <a:off x="5121825" y="2142114"/>
            <a:ext cx="1571625" cy="2756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576048-D275-45BE-9FD1-CA6322891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799" y="2142116"/>
            <a:ext cx="1766033" cy="27562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988260-D197-4D6A-B05D-7F57BE766E5C}"/>
              </a:ext>
            </a:extLst>
          </p:cNvPr>
          <p:cNvSpPr txBox="1"/>
          <p:nvPr/>
        </p:nvSpPr>
        <p:spPr>
          <a:xfrm>
            <a:off x="453010" y="1023034"/>
            <a:ext cx="781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067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Striped Right 1">
            <a:extLst>
              <a:ext uri="{FF2B5EF4-FFF2-40B4-BE49-F238E27FC236}">
                <a16:creationId xmlns="" xmlns:a16="http://schemas.microsoft.com/office/drawing/2014/main" id="{16618D3C-FBE9-49B7-94B5-626805A0DA13}"/>
              </a:ext>
            </a:extLst>
          </p:cNvPr>
          <p:cNvSpPr/>
          <p:nvPr/>
        </p:nvSpPr>
        <p:spPr>
          <a:xfrm>
            <a:off x="6044018" y="3262911"/>
            <a:ext cx="595463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433A28-A44C-41B4-96C5-77304C20A59D}"/>
              </a:ext>
            </a:extLst>
          </p:cNvPr>
          <p:cNvSpPr txBox="1"/>
          <p:nvPr/>
        </p:nvSpPr>
        <p:spPr>
          <a:xfrm>
            <a:off x="325361" y="5869482"/>
            <a:ext cx="7076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মুসলমানগণ ধর্মীয় অনুষ্ঠানে পাঞ্জাবি-পায়জামা ও টুপি পরেন।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606CDE-B172-4875-BDDF-DD215950455B}"/>
              </a:ext>
            </a:extLst>
          </p:cNvPr>
          <p:cNvSpPr txBox="1"/>
          <p:nvPr/>
        </p:nvSpPr>
        <p:spPr>
          <a:xfrm>
            <a:off x="6758389" y="3011644"/>
            <a:ext cx="1441655" cy="230832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পাঞ্জাবি-পায়জামা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7AA1FE-EE96-4205-BCFB-96145CD6D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84" t="5953" r="21874"/>
          <a:stretch/>
        </p:blipFill>
        <p:spPr>
          <a:xfrm>
            <a:off x="4336152" y="2062163"/>
            <a:ext cx="1515979" cy="3108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731395-90C7-4144-A2F7-78B10A670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022" y="1394085"/>
            <a:ext cx="1950244" cy="4525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FCDE8B-A4EA-49DC-AAB1-67FA4B884941}"/>
              </a:ext>
            </a:extLst>
          </p:cNvPr>
          <p:cNvSpPr txBox="1"/>
          <p:nvPr/>
        </p:nvSpPr>
        <p:spPr>
          <a:xfrm>
            <a:off x="576679" y="611257"/>
            <a:ext cx="781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095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D6788F9-7B56-46AB-83D3-1AC6FCF3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48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A920C19-C83A-442E-8FA2-3AD22A7B9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7493" y="4809466"/>
            <a:ext cx="3543147" cy="5898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দেখলাম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Freeform 72">
            <a:extLst>
              <a:ext uri="{FF2B5EF4-FFF2-40B4-BE49-F238E27FC236}">
                <a16:creationId xmlns:a16="http://schemas.microsoft.com/office/drawing/2014/main" xmlns="" id="{41A04820-C326-4300-90B5-5BD134F54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2348336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1" r="20940" b="-2"/>
          <a:stretch/>
        </p:blipFill>
        <p:spPr>
          <a:xfrm>
            <a:off x="15" y="3"/>
            <a:ext cx="2251394" cy="3285009"/>
          </a:xfrm>
          <a:custGeom>
            <a:avLst/>
            <a:gdLst>
              <a:gd name="connsiteX0" fmla="*/ 0 w 3001878"/>
              <a:gd name="connsiteY0" fmla="*/ 0 h 3285009"/>
              <a:gd name="connsiteX1" fmla="*/ 2567363 w 3001878"/>
              <a:gd name="connsiteY1" fmla="*/ 0 h 3285009"/>
              <a:gd name="connsiteX2" fmla="*/ 2654855 w 3001878"/>
              <a:gd name="connsiteY2" fmla="*/ 117001 h 3285009"/>
              <a:gd name="connsiteX3" fmla="*/ 3001878 w 3001878"/>
              <a:gd name="connsiteY3" fmla="*/ 1253075 h 3285009"/>
              <a:gd name="connsiteX4" fmla="*/ 969943 w 3001878"/>
              <a:gd name="connsiteY4" fmla="*/ 3285009 h 3285009"/>
              <a:gd name="connsiteX5" fmla="*/ 1403 w 3001878"/>
              <a:gd name="connsiteY5" fmla="*/ 3039766 h 3285009"/>
              <a:gd name="connsiteX6" fmla="*/ 0 w 3001878"/>
              <a:gd name="connsiteY6" fmla="*/ 3038914 h 328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DEFC014-FFA5-4205-8F77-FA7CD0954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02266" y="460823"/>
            <a:ext cx="2434422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0" r="27120" b="-1"/>
          <a:stretch/>
        </p:blipFill>
        <p:spPr>
          <a:xfrm>
            <a:off x="2906338" y="590131"/>
            <a:ext cx="2240457" cy="298727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5" name="Freeform 68">
            <a:extLst>
              <a:ext uri="{FF2B5EF4-FFF2-40B4-BE49-F238E27FC236}">
                <a16:creationId xmlns:a16="http://schemas.microsoft.com/office/drawing/2014/main" xmlns="" id="{4420FB57-1484-4DE9-B68A-2F3C9738C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34682" y="3"/>
            <a:ext cx="2710751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2" r="15876"/>
          <a:stretch/>
        </p:blipFill>
        <p:spPr>
          <a:xfrm>
            <a:off x="5435715" y="5"/>
            <a:ext cx="2508686" cy="2044103"/>
          </a:xfrm>
          <a:custGeom>
            <a:avLst/>
            <a:gdLst>
              <a:gd name="connsiteX0" fmla="*/ 42872 w 3344914"/>
              <a:gd name="connsiteY0" fmla="*/ 0 h 2044103"/>
              <a:gd name="connsiteX1" fmla="*/ 3302042 w 3344914"/>
              <a:gd name="connsiteY1" fmla="*/ 0 h 2044103"/>
              <a:gd name="connsiteX2" fmla="*/ 3310936 w 3344914"/>
              <a:gd name="connsiteY2" fmla="*/ 34588 h 2044103"/>
              <a:gd name="connsiteX3" fmla="*/ 3344914 w 3344914"/>
              <a:gd name="connsiteY3" fmla="*/ 371646 h 2044103"/>
              <a:gd name="connsiteX4" fmla="*/ 1672457 w 3344914"/>
              <a:gd name="connsiteY4" fmla="*/ 2044103 h 2044103"/>
              <a:gd name="connsiteX5" fmla="*/ 0 w 3344914"/>
              <a:gd name="connsiteY5" fmla="*/ 371646 h 2044103"/>
              <a:gd name="connsiteX6" fmla="*/ 33979 w 3344914"/>
              <a:gd name="connsiteY6" fmla="*/ 34588 h 20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7" name="Freeform 64">
            <a:extLst>
              <a:ext uri="{FF2B5EF4-FFF2-40B4-BE49-F238E27FC236}">
                <a16:creationId xmlns:a16="http://schemas.microsoft.com/office/drawing/2014/main" xmlns="" id="{9641EB8E-6586-4EF4-9AAB-4199379B9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88006" y="2433010"/>
            <a:ext cx="2855995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34" r="4333" b="-1"/>
          <a:stretch/>
        </p:blipFill>
        <p:spPr>
          <a:xfrm>
            <a:off x="6416539" y="2604388"/>
            <a:ext cx="2727461" cy="4263089"/>
          </a:xfrm>
          <a:custGeom>
            <a:avLst/>
            <a:gdLst>
              <a:gd name="connsiteX0" fmla="*/ 2719458 w 3636614"/>
              <a:gd name="connsiteY0" fmla="*/ 0 h 4263089"/>
              <a:gd name="connsiteX1" fmla="*/ 3528142 w 3636614"/>
              <a:gd name="connsiteY1" fmla="*/ 122262 h 4263089"/>
              <a:gd name="connsiteX2" fmla="*/ 3636614 w 3636614"/>
              <a:gd name="connsiteY2" fmla="*/ 161963 h 4263089"/>
              <a:gd name="connsiteX3" fmla="*/ 3636614 w 3636614"/>
              <a:gd name="connsiteY3" fmla="*/ 4263089 h 4263089"/>
              <a:gd name="connsiteX4" fmla="*/ 481756 w 3636614"/>
              <a:gd name="connsiteY4" fmla="*/ 4263089 h 4263089"/>
              <a:gd name="connsiteX5" fmla="*/ 464441 w 3636614"/>
              <a:gd name="connsiteY5" fmla="*/ 4239933 h 4263089"/>
              <a:gd name="connsiteX6" fmla="*/ 0 w 3636614"/>
              <a:gd name="connsiteY6" fmla="*/ 2719458 h 4263089"/>
              <a:gd name="connsiteX7" fmla="*/ 2719458 w 3636614"/>
              <a:gd name="connsiteY7" fmla="*/ 0 h 426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63677" y="-231739"/>
            <a:ext cx="262049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5409" y="4809467"/>
            <a:ext cx="2247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ধর্মীয় উৎসব।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152" y="4809467"/>
            <a:ext cx="5810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বিভিন্ন ধর্মের মানুষের ধর্মীয় সংস্কৃতি।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1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19" grpId="0"/>
      <p:bldP spid="19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D8F1113-2E3C-46E3-B54F-B7F421EEF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465DDECC-A11E-434E-87B2-8997CD383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B54A4D14-513F-4121-92D3-5CCB468962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C3411F1-AD17-499D-AFEF-2F300F6DF0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60BF2CBE-B1E9-4C42-89DC-C35E4E6516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72C95A87-DCDB-41C4-B774-744B3ECBE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BCB97515-32FF-43A6-A51C-B140193ABB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9C6379D3-7045-4B76-9409-6D23D753D0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7C324CDD-B30F-47DD-8627-E2171D5E8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61B1C1DE-4201-4989-BE65-41ADC24725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0A9092BE-A36C-4833-8E71-2850F4AF7C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806398CC-D327-4E06-838C-31119BD56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1E3F0C5B-76A9-4A8F-A1CB-35C0DE83A8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70A741CC-E736-448A-A94E-5C8BB9711D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202722D1-549B-407E-BF75-2A1E8DB5B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5CA8D742-18BD-41B5-9C00-FCFFAED257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8BF81081-4C33-488E-A37E-B95567D0BF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462F0DE0-CEBA-420B-8032-FB60893B8E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79C8D19E-E3D6-45A6-BCA2-5918A37D7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43280283-E04A-43CA-BFA1-F285486A2F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38328CB6-0FC5-4AEA-BC7E-489267CB6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41376" y="293115"/>
            <a:ext cx="1260842" cy="780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ভাষা</a:t>
            </a:r>
            <a:endParaRPr lang="en-US" sz="5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2" name="Isosceles Triangle 39">
            <a:extLst>
              <a:ext uri="{FF2B5EF4-FFF2-40B4-BE49-F238E27FC236}">
                <a16:creationId xmlns:a16="http://schemas.microsoft.com/office/drawing/2014/main" xmlns="" id="{4F37E7FB-7372-47E3-914E-7CF7E94B1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419288" y="4386809"/>
            <a:ext cx="305425" cy="351063"/>
          </a:xfrm>
          <a:prstGeom prst="triangle">
            <a:avLst/>
          </a:prstGeom>
          <a:solidFill>
            <a:srgbClr val="006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6E168E2-3256-43A5-9298-9E5A6AE8F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9635" y="954594"/>
            <a:ext cx="4564730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006CF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267" y="1133102"/>
            <a:ext cx="4287003" cy="3041540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11088" y="4895680"/>
            <a:ext cx="4918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755" y="1161496"/>
            <a:ext cx="4259621" cy="3019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6952" y="4939021"/>
            <a:ext cx="676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বেশিরভাগ ক্ষুদ্র নৃ-গোষ্ঠীর নিজস্ব মাতৃভাষা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0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3356" y="4617415"/>
            <a:ext cx="2917288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পোশাকের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85" y="307732"/>
            <a:ext cx="2998228" cy="3997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026" b="5590"/>
          <a:stretch/>
        </p:blipFill>
        <p:spPr>
          <a:xfrm>
            <a:off x="4812033" y="518701"/>
            <a:ext cx="4091938" cy="35756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92171" y="4913964"/>
            <a:ext cx="75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206" y="4901531"/>
            <a:ext cx="5317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 বাংলাদেশের মেয়েদের ঐতিহ্যবাহী পোশাক।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26" y="143663"/>
            <a:ext cx="1191719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এসো</a:t>
            </a:r>
            <a:r>
              <a:rPr lang="en-GB" dirty="0" smtClean="0"/>
              <a:t> </a:t>
            </a:r>
            <a:r>
              <a:rPr lang="en-GB" dirty="0" err="1" smtClean="0"/>
              <a:t>আমাদের</a:t>
            </a:r>
            <a:r>
              <a:rPr lang="en-GB" dirty="0" smtClean="0"/>
              <a:t> </a:t>
            </a:r>
            <a:r>
              <a:rPr lang="en-GB" dirty="0" err="1" smtClean="0"/>
              <a:t>বইয়ের</a:t>
            </a:r>
            <a:r>
              <a:rPr lang="en-GB" dirty="0" smtClean="0"/>
              <a:t> ৮০ ও ৮১ </a:t>
            </a:r>
            <a:r>
              <a:rPr lang="en-GB" dirty="0" err="1" smtClean="0"/>
              <a:t>পৃষ্টার</a:t>
            </a:r>
            <a:r>
              <a:rPr lang="en-GB" dirty="0" smtClean="0"/>
              <a:t> </a:t>
            </a:r>
            <a:r>
              <a:rPr lang="en-GB" dirty="0" err="1" smtClean="0"/>
              <a:t>পাঠের</a:t>
            </a:r>
            <a:r>
              <a:rPr lang="en-GB" dirty="0" smtClean="0"/>
              <a:t> </a:t>
            </a:r>
            <a:r>
              <a:rPr lang="en-GB" dirty="0" err="1" smtClean="0"/>
              <a:t>ভিডিও</a:t>
            </a:r>
            <a:r>
              <a:rPr lang="en-GB" dirty="0" smtClean="0"/>
              <a:t> </a:t>
            </a:r>
            <a:r>
              <a:rPr lang="en-GB" dirty="0" err="1" smtClean="0"/>
              <a:t>দেখি</a:t>
            </a:r>
            <a:r>
              <a:rPr lang="en-GB" dirty="0" smtClean="0"/>
              <a:t> -</a:t>
            </a:r>
            <a:endParaRPr lang="en-US" dirty="0"/>
          </a:p>
        </p:txBody>
      </p:sp>
      <p:pic>
        <p:nvPicPr>
          <p:cNvPr id="4" name="অধ্যায় ১৬ আমাদের সংস্কৃতি ১৬.১-১৬.৩  ১৬.১ ভাষা ও পোশাক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GB" dirty="0" err="1" smtClean="0"/>
              <a:t>চতুর্থ</a:t>
            </a:r>
            <a:r>
              <a:rPr lang="en-GB" dirty="0" smtClean="0"/>
              <a:t> </a:t>
            </a:r>
            <a:r>
              <a:rPr lang="en-GB" dirty="0" err="1" smtClean="0"/>
              <a:t>শ্রেণির</a:t>
            </a:r>
            <a:r>
              <a:rPr lang="en-GB" dirty="0" smtClean="0"/>
              <a:t> </a:t>
            </a:r>
            <a:r>
              <a:rPr lang="en-GB" dirty="0" err="1" smtClean="0"/>
              <a:t>শিক্ষার্থীরা</a:t>
            </a:r>
            <a:r>
              <a:rPr lang="en-GB" dirty="0" smtClean="0"/>
              <a:t>, </a:t>
            </a:r>
            <a:r>
              <a:rPr lang="en-GB" dirty="0" err="1" smtClean="0"/>
              <a:t>তোমরা</a:t>
            </a:r>
            <a:r>
              <a:rPr lang="en-GB" dirty="0" smtClean="0"/>
              <a:t> </a:t>
            </a:r>
            <a:r>
              <a:rPr lang="en-GB" dirty="0" err="1" smtClean="0"/>
              <a:t>সবাই</a:t>
            </a:r>
            <a:r>
              <a:rPr lang="en-GB" dirty="0" smtClean="0"/>
              <a:t>  </a:t>
            </a:r>
            <a:r>
              <a:rPr lang="en-GB" dirty="0" err="1" smtClean="0"/>
              <a:t>কেমন</a:t>
            </a:r>
            <a:r>
              <a:rPr lang="en-GB" dirty="0" smtClean="0"/>
              <a:t> </a:t>
            </a:r>
            <a:r>
              <a:rPr lang="en-GB" dirty="0" err="1" smtClean="0"/>
              <a:t>আছো</a:t>
            </a:r>
            <a:r>
              <a:rPr lang="en-GB" dirty="0" smtClean="0"/>
              <a:t>? </a:t>
            </a:r>
            <a:r>
              <a:rPr lang="en-GB" dirty="0" err="1" smtClean="0"/>
              <a:t>আশা</a:t>
            </a:r>
            <a:r>
              <a:rPr lang="en-GB" dirty="0" smtClean="0"/>
              <a:t> </a:t>
            </a:r>
            <a:r>
              <a:rPr lang="en-GB" dirty="0" err="1" smtClean="0"/>
              <a:t>করি</a:t>
            </a:r>
            <a:r>
              <a:rPr lang="en-GB" dirty="0" smtClean="0"/>
              <a:t> </a:t>
            </a:r>
            <a:r>
              <a:rPr lang="en-GB" dirty="0" err="1" smtClean="0"/>
              <a:t>আল্লাহর</a:t>
            </a:r>
            <a:r>
              <a:rPr lang="en-GB" dirty="0" smtClean="0"/>
              <a:t> </a:t>
            </a:r>
            <a:r>
              <a:rPr lang="en-GB" dirty="0" err="1" smtClean="0"/>
              <a:t>রহমতে</a:t>
            </a:r>
            <a:r>
              <a:rPr lang="en-GB" dirty="0" smtClean="0"/>
              <a:t>  </a:t>
            </a:r>
            <a:r>
              <a:rPr lang="en-GB" dirty="0" err="1" smtClean="0"/>
              <a:t>ভালো</a:t>
            </a:r>
            <a:r>
              <a:rPr lang="en-GB" dirty="0" smtClean="0"/>
              <a:t> </a:t>
            </a:r>
            <a:r>
              <a:rPr lang="en-GB" dirty="0" err="1" smtClean="0"/>
              <a:t>আছো</a:t>
            </a:r>
            <a:r>
              <a:rPr lang="en-GB" dirty="0" smtClean="0"/>
              <a:t> । </a:t>
            </a:r>
            <a:r>
              <a:rPr lang="en-GB" dirty="0" err="1" smtClean="0"/>
              <a:t>বাড়ি</a:t>
            </a:r>
            <a:r>
              <a:rPr lang="en-GB" dirty="0" smtClean="0"/>
              <a:t> </a:t>
            </a:r>
            <a:r>
              <a:rPr lang="en-GB" dirty="0" err="1" smtClean="0"/>
              <a:t>আছো।আজ</a:t>
            </a:r>
            <a:r>
              <a:rPr lang="en-GB" dirty="0" smtClean="0"/>
              <a:t> </a:t>
            </a:r>
            <a:r>
              <a:rPr lang="en-GB" dirty="0" err="1" smtClean="0"/>
              <a:t>আমাদের</a:t>
            </a:r>
            <a:r>
              <a:rPr lang="en-GB" dirty="0" smtClean="0"/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iæZ¡c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~©Y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AvR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Dc¯’vcb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Kie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cÖ_‡g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Rvwb‡q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w`w”Q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AF13984-68E0-455B-8912-24A68E4D65FF}"/>
              </a:ext>
            </a:extLst>
          </p:cNvPr>
          <p:cNvSpPr/>
          <p:nvPr/>
        </p:nvSpPr>
        <p:spPr>
          <a:xfrm rot="10800000">
            <a:off x="771612" y="1605937"/>
            <a:ext cx="7403861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8AA1B035-5EA6-4646-BDC1-AE8801400090}"/>
              </a:ext>
            </a:extLst>
          </p:cNvPr>
          <p:cNvSpPr/>
          <p:nvPr/>
        </p:nvSpPr>
        <p:spPr>
          <a:xfrm>
            <a:off x="858706" y="866275"/>
            <a:ext cx="2698955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C1EDB6-AE29-499E-9EAF-59DAE33E4A3E}"/>
              </a:ext>
            </a:extLst>
          </p:cNvPr>
          <p:cNvSpPr/>
          <p:nvPr/>
        </p:nvSpPr>
        <p:spPr>
          <a:xfrm>
            <a:off x="1237700" y="3429001"/>
            <a:ext cx="6063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সদস্যরা কী 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পোশাক পরেন তা ৫ বাক্যে 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আনবে।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2DDA5E-7830-437B-B7C7-D3B5D5867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1"/>
          <a:stretch/>
        </p:blipFill>
        <p:spPr>
          <a:xfrm>
            <a:off x="479395" y="1807955"/>
            <a:ext cx="1728788" cy="16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B8056A-FD5F-4388-80AA-E0C56520F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446" y="627844"/>
            <a:ext cx="8335108" cy="53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1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মো: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নূরুদ্দিন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কাচিরগাতি</a:t>
            </a:r>
            <a:r>
              <a:rPr lang="en-GB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বিশ্বম্ভর পুর, সুনামগঞ্জ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1"/>
            <a:ext cx="9144000" cy="14465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05200"/>
            <a:ext cx="91440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GB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9686"/>
            <a:ext cx="9144000" cy="492352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পরিচয়।</a:t>
            </a:r>
          </a:p>
          <a:p>
            <a:pPr>
              <a:lnSpc>
                <a:spcPct val="150000"/>
              </a:lnSpc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 পাঠঃ </a:t>
            </a:r>
            <a:r>
              <a:rPr lang="en-GB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en-GB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A1CD8E-7CDC-48F3-B624-39468BDF2CA2}"/>
              </a:ext>
            </a:extLst>
          </p:cNvPr>
          <p:cNvSpPr/>
          <p:nvPr/>
        </p:nvSpPr>
        <p:spPr>
          <a:xfrm>
            <a:off x="0" y="914401"/>
            <a:ext cx="91440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DC816-86CD-442D-B451-3BF7624F0BC8}"/>
              </a:ext>
            </a:extLst>
          </p:cNvPr>
          <p:cNvSpPr txBox="1"/>
          <p:nvPr/>
        </p:nvSpPr>
        <p:spPr>
          <a:xfrm>
            <a:off x="0" y="99060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১৫.৩.১ বাংলাদেশের সংস্কৃতি ( ভাষা, খাদ্য, পোশাক, আচার অনুষ্ঠান, লোকজ গান ইত্যাদি ) সংক্ষেপে বর্ণনা করতে পারবে 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172F4A-4283-44F0-A69B-13AFC42BDA9B}"/>
              </a:ext>
            </a:extLst>
          </p:cNvPr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13529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GB" dirty="0" err="1" smtClean="0"/>
              <a:t>আবেগ</a:t>
            </a:r>
            <a:r>
              <a:rPr lang="en-GB" dirty="0" smtClean="0"/>
              <a:t> </a:t>
            </a:r>
            <a:r>
              <a:rPr lang="en-GB" dirty="0" err="1" smtClean="0"/>
              <a:t>সৃষ্টি</a:t>
            </a:r>
            <a:endParaRPr lang="en-US" dirty="0"/>
          </a:p>
        </p:txBody>
      </p:sp>
      <p:pic>
        <p:nvPicPr>
          <p:cNvPr id="9" name="পোষাক নিয়ে আমাদের কিছু কথা । Some Speech about Dress and Style (Bangla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as-IN" dirty="0" smtClean="0"/>
              <a:t> </a:t>
            </a:r>
            <a:r>
              <a:rPr lang="en-GB" smtClean="0"/>
              <a:t/>
            </a:r>
            <a:br>
              <a:rPr lang="en-GB" smtClean="0"/>
            </a:br>
            <a:r>
              <a:rPr lang="as-IN" smtClean="0"/>
              <a:t>সূরা </a:t>
            </a:r>
            <a:r>
              <a:rPr lang="as-IN" dirty="0" smtClean="0"/>
              <a:t>আরাফ </a:t>
            </a:r>
            <a:r>
              <a:rPr lang="en-GB" dirty="0" err="1" smtClean="0"/>
              <a:t>এর</a:t>
            </a:r>
            <a:r>
              <a:rPr lang="en-GB" dirty="0" smtClean="0"/>
              <a:t> </a:t>
            </a:r>
            <a:r>
              <a:rPr lang="as-IN" dirty="0" smtClean="0"/>
              <a:t>২৬</a:t>
            </a:r>
            <a:r>
              <a:rPr lang="en-GB" dirty="0" smtClean="0"/>
              <a:t> </a:t>
            </a:r>
            <a:r>
              <a:rPr lang="en-GB" dirty="0" err="1" smtClean="0"/>
              <a:t>নং</a:t>
            </a:r>
            <a:r>
              <a:rPr lang="en-GB" dirty="0" smtClean="0"/>
              <a:t> </a:t>
            </a:r>
            <a:r>
              <a:rPr lang="en-GB" dirty="0" err="1" smtClean="0"/>
              <a:t>আয়াতে</a:t>
            </a:r>
            <a:r>
              <a:rPr lang="en-GB" dirty="0" smtClean="0"/>
              <a:t> </a:t>
            </a:r>
            <a:r>
              <a:rPr lang="en-GB" dirty="0" err="1" smtClean="0"/>
              <a:t>আল্লাহ</a:t>
            </a:r>
            <a:r>
              <a:rPr lang="en-GB" dirty="0" smtClean="0"/>
              <a:t> </a:t>
            </a:r>
            <a:r>
              <a:rPr lang="en-GB" dirty="0" err="1" smtClean="0"/>
              <a:t>বলেন</a:t>
            </a:r>
            <a:r>
              <a:rPr lang="en-GB" dirty="0" smtClean="0"/>
              <a:t>, “</a:t>
            </a:r>
            <a:r>
              <a:rPr lang="as-IN" dirty="0" smtClean="0"/>
              <a:t> </a:t>
            </a:r>
            <a:r>
              <a:rPr lang="as-IN" dirty="0" smtClean="0"/>
              <a:t>হে আদমসন্তান! আমি তোমাদের লজ্জা নিবারণ ও সৌন্দর্যবর্ধনের জন্যে পোশাক-পরিচ্ছদ (তৈরির জ্ঞান) দিয়েছি। তবে আল্লাহ-সচেতনতার পোশাকই সবচেয়ে ভালো পোশাক। এর মধ্যেই রয়েছে আল্লাহর নিগূঢ় নিদর্শন, যাতে মানুষ শিক্ষা গ্রহণ করতে পারে</a:t>
            </a:r>
            <a:r>
              <a:rPr lang="as-IN" dirty="0" smtClean="0"/>
              <a:t>।</a:t>
            </a:r>
            <a:r>
              <a:rPr lang="en-GB" dirty="0" smtClean="0"/>
              <a:t>”</a:t>
            </a:r>
            <a:r>
              <a:rPr lang="as-IN" dirty="0" smtClean="0"/>
              <a:t/>
            </a:r>
            <a:br>
              <a:rPr lang="as-IN" dirty="0" smtClean="0"/>
            </a:br>
            <a:r>
              <a:rPr lang="as-IN" dirty="0" smtClean="0"/>
              <a:t/>
            </a:r>
            <a:br>
              <a:rPr lang="as-IN" dirty="0" smtClean="0"/>
            </a:br>
            <a:r>
              <a:rPr lang="as-IN" dirty="0" smtClean="0"/>
              <a:t> </a:t>
            </a:r>
            <a:br>
              <a:rPr lang="as-IN" dirty="0" smtClean="0"/>
            </a:br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7A8889-4BE7-4E29-97A1-E16556184721}"/>
              </a:ext>
            </a:extLst>
          </p:cNvPr>
          <p:cNvSpPr txBox="1"/>
          <p:nvPr/>
        </p:nvSpPr>
        <p:spPr>
          <a:xfrm>
            <a:off x="1814052" y="5583801"/>
            <a:ext cx="5515896" cy="193899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DB271F-1EE2-418D-AB30-41F52628B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969" y="2037121"/>
            <a:ext cx="5072063" cy="3314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71E021-AC5C-4A1F-9808-DCCD2CA8135D}"/>
              </a:ext>
            </a:extLst>
          </p:cNvPr>
          <p:cNvSpPr/>
          <p:nvPr/>
        </p:nvSpPr>
        <p:spPr>
          <a:xfrm>
            <a:off x="2506695" y="934987"/>
            <a:ext cx="4130610" cy="870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রাষ্ট্রভাষা বাংলা ।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6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90AFA6-4469-4740-B68F-B94604DF2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599" y="1873046"/>
            <a:ext cx="4656803" cy="311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704467-D6E2-4F34-B0B0-A491AC9F6D84}"/>
              </a:ext>
            </a:extLst>
          </p:cNvPr>
          <p:cNvSpPr txBox="1"/>
          <p:nvPr/>
        </p:nvSpPr>
        <p:spPr>
          <a:xfrm>
            <a:off x="3251263" y="577241"/>
            <a:ext cx="277638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DFBE71-86B9-4397-9F47-D56A4A11DF07}"/>
              </a:ext>
            </a:extLst>
          </p:cNvPr>
          <p:cNvSpPr txBox="1"/>
          <p:nvPr/>
        </p:nvSpPr>
        <p:spPr>
          <a:xfrm>
            <a:off x="827348" y="5634430"/>
            <a:ext cx="7345158" cy="120032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মুসলিম,হিন্দু,বৌদ্ধ,খ্রিষ্টান, সবাই বাংলা ভাষার মাধ্যমে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একসূত্রে গাঁথা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8B439F-C204-4635-A419-C1BC49B63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526" y="1776638"/>
            <a:ext cx="4656803" cy="351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391F6C-DD50-4A32-91D9-F5557B8A0A1F}"/>
              </a:ext>
            </a:extLst>
          </p:cNvPr>
          <p:cNvSpPr txBox="1"/>
          <p:nvPr/>
        </p:nvSpPr>
        <p:spPr>
          <a:xfrm>
            <a:off x="3460166" y="604895"/>
            <a:ext cx="207952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A2E885-2B48-4471-AD26-AE3777CA8C12}"/>
              </a:ext>
            </a:extLst>
          </p:cNvPr>
          <p:cNvSpPr txBox="1"/>
          <p:nvPr/>
        </p:nvSpPr>
        <p:spPr>
          <a:xfrm>
            <a:off x="1274435" y="5510368"/>
            <a:ext cx="6017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নৃ-গোষ্ঠীদের নিজস্ব মাতৃভাষা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7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409</Words>
  <Application>Microsoft Office PowerPoint</Application>
  <PresentationFormat>On-screen Show (4:3)</PresentationFormat>
  <Paragraphs>65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চতুর্থ শ্রেণির শিক্ষার্থীরা, তোমরা সবাই  কেমন আছো? আশা করি আল্লাহর রহমতে  ভালো আছো । বাড়ি আছো।আজ আমাদের evsjv‡`k I wek¦ cwiPq eB‡qi GKwU ¸iæZ¡c~©Y cvV AvR Dc¯’vcb Kie| cÖ_‡g Avgvi cwiPq Rvwb‡q w`w”Q|</vt:lpstr>
      <vt:lpstr>Slide 3</vt:lpstr>
      <vt:lpstr>Slide 4</vt:lpstr>
      <vt:lpstr>Slide 5</vt:lpstr>
      <vt:lpstr>আবেগ সৃষ্টি</vt:lpstr>
      <vt:lpstr>    সূরা আরাফ এর ২৬ নং আয়াতে আল্লাহ বলেন, “ হে আদমসন্তান! আমি তোমাদের লজ্জা নিবারণ ও সৌন্দর্যবর্ধনের জন্যে পোশাক-পরিচ্ছদ (তৈরির জ্ঞান) দিয়েছি। তবে আল্লাহ-সচেতনতার পোশাকই সবচেয়ে ভালো পোশাক। এর মধ্যেই রয়েছে আল্লাহর নিগূঢ় নিদর্শন, যাতে মানুষ শিক্ষা গ্রহণ করতে পারে।”   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এসো আমাদের বইয়ের ৮০ ও ৮১ পৃষ্টার পাঠের ভিডিও দেখি -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 Uddin</dc:creator>
  <cp:lastModifiedBy>Nur Uddin</cp:lastModifiedBy>
  <cp:revision>18</cp:revision>
  <dcterms:created xsi:type="dcterms:W3CDTF">2006-08-16T00:00:00Z</dcterms:created>
  <dcterms:modified xsi:type="dcterms:W3CDTF">2020-09-05T14:32:57Z</dcterms:modified>
</cp:coreProperties>
</file>