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  <p:sldMasterId id="2147483828" r:id="rId3"/>
    <p:sldMasterId id="2147483864" r:id="rId4"/>
    <p:sldMasterId id="2147483876" r:id="rId5"/>
  </p:sldMasterIdLst>
  <p:sldIdLst>
    <p:sldId id="275" r:id="rId6"/>
    <p:sldId id="277" r:id="rId7"/>
    <p:sldId id="276" r:id="rId8"/>
    <p:sldId id="278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99"/>
    <a:srgbClr val="FF0066"/>
    <a:srgbClr val="C6400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4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4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62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3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7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636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405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1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21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55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75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55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21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67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36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519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624"/>
            <a:ext cx="624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7" y="1116419"/>
            <a:ext cx="7276023" cy="567750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914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384140" y="2995943"/>
            <a:ext cx="2283983" cy="1986192"/>
            <a:chOff x="3161786" y="1567780"/>
            <a:chExt cx="3036864" cy="3502594"/>
          </a:xfrm>
        </p:grpSpPr>
        <p:sp>
          <p:nvSpPr>
            <p:cNvPr id="22" name="Oval 21"/>
            <p:cNvSpPr/>
            <p:nvPr/>
          </p:nvSpPr>
          <p:spPr>
            <a:xfrm>
              <a:off x="3161786" y="1567780"/>
              <a:ext cx="3036864" cy="350259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Oval 4"/>
            <p:cNvSpPr txBox="1"/>
            <p:nvPr/>
          </p:nvSpPr>
          <p:spPr>
            <a:xfrm>
              <a:off x="3549255" y="2002917"/>
              <a:ext cx="2336610" cy="22374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হজ্জের</a:t>
              </a:r>
              <a:r>
                <a:rPr lang="en-US" sz="5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প্রকারভেদ</a:t>
              </a:r>
              <a:endParaRPr lang="en-US" sz="40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3644653" y="1055593"/>
            <a:ext cx="1588309" cy="1461697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ইফরাদ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3320" y="4323233"/>
            <a:ext cx="1719009" cy="1479174"/>
            <a:chOff x="6076730" y="4438266"/>
            <a:chExt cx="2111871" cy="2111871"/>
          </a:xfrm>
          <a:solidFill>
            <a:srgbClr val="00B0F0"/>
          </a:solidFill>
        </p:grpSpPr>
        <p:sp>
          <p:nvSpPr>
            <p:cNvPr id="18" name="Oval 17"/>
            <p:cNvSpPr/>
            <p:nvPr/>
          </p:nvSpPr>
          <p:spPr>
            <a:xfrm>
              <a:off x="6076730" y="4438266"/>
              <a:ext cx="2111871" cy="2111871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Oval 8"/>
            <p:cNvSpPr txBox="1"/>
            <p:nvPr/>
          </p:nvSpPr>
          <p:spPr>
            <a:xfrm>
              <a:off x="6386006" y="4747542"/>
              <a:ext cx="1493319" cy="14933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তামাত্বো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11672" y="4226581"/>
            <a:ext cx="1665698" cy="1519517"/>
            <a:chOff x="1278559" y="4441328"/>
            <a:chExt cx="2111871" cy="2111871"/>
          </a:xfrm>
          <a:solidFill>
            <a:srgbClr val="00B0F0"/>
          </a:solidFill>
        </p:grpSpPr>
        <p:sp>
          <p:nvSpPr>
            <p:cNvPr id="16" name="Oval 15"/>
            <p:cNvSpPr/>
            <p:nvPr/>
          </p:nvSpPr>
          <p:spPr>
            <a:xfrm>
              <a:off x="1278559" y="4441328"/>
              <a:ext cx="2111871" cy="2111871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Oval 10"/>
            <p:cNvSpPr txBox="1"/>
            <p:nvPr/>
          </p:nvSpPr>
          <p:spPr>
            <a:xfrm>
              <a:off x="1587836" y="4731915"/>
              <a:ext cx="1493319" cy="14933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কিরান</a:t>
              </a:r>
              <a:endParaRPr lang="en-US" sz="36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67113" y="2538285"/>
            <a:ext cx="718036" cy="450108"/>
            <a:chOff x="4170044" y="2323547"/>
            <a:chExt cx="718036" cy="450108"/>
          </a:xfrm>
          <a:solidFill>
            <a:srgbClr val="00B050"/>
          </a:solidFill>
        </p:grpSpPr>
        <p:sp>
          <p:nvSpPr>
            <p:cNvPr id="14" name="Right Arrow 13"/>
            <p:cNvSpPr/>
            <p:nvPr/>
          </p:nvSpPr>
          <p:spPr>
            <a:xfrm rot="16099424">
              <a:off x="4304008" y="2189583"/>
              <a:ext cx="450108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ight Arrow 4"/>
            <p:cNvSpPr txBox="1"/>
            <p:nvPr/>
          </p:nvSpPr>
          <p:spPr>
            <a:xfrm rot="26899424">
              <a:off x="4373499" y="2400677"/>
              <a:ext cx="315076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73223" y="4377022"/>
            <a:ext cx="647673" cy="605113"/>
            <a:chOff x="5626449" y="4421297"/>
            <a:chExt cx="448139" cy="718036"/>
          </a:xfrm>
          <a:solidFill>
            <a:srgbClr val="00B050"/>
          </a:solidFill>
        </p:grpSpPr>
        <p:sp>
          <p:nvSpPr>
            <p:cNvPr id="12" name="Right Arrow 11"/>
            <p:cNvSpPr/>
            <p:nvPr/>
          </p:nvSpPr>
          <p:spPr>
            <a:xfrm rot="1800000">
              <a:off x="5665173" y="4421297"/>
              <a:ext cx="409415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ight Arrow 6"/>
            <p:cNvSpPr txBox="1"/>
            <p:nvPr/>
          </p:nvSpPr>
          <p:spPr>
            <a:xfrm rot="1800000">
              <a:off x="5626449" y="4463848"/>
              <a:ext cx="313469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98625" y="4213768"/>
            <a:ext cx="593165" cy="718036"/>
            <a:chOff x="3308915" y="4392780"/>
            <a:chExt cx="302962" cy="718036"/>
          </a:xfrm>
          <a:solidFill>
            <a:srgbClr val="00B050"/>
          </a:solidFill>
        </p:grpSpPr>
        <p:sp>
          <p:nvSpPr>
            <p:cNvPr id="10" name="Right Arrow 9"/>
            <p:cNvSpPr/>
            <p:nvPr/>
          </p:nvSpPr>
          <p:spPr>
            <a:xfrm rot="8789475">
              <a:off x="3308915" y="4392780"/>
              <a:ext cx="302962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ight Arrow 8"/>
            <p:cNvSpPr txBox="1"/>
            <p:nvPr/>
          </p:nvSpPr>
          <p:spPr>
            <a:xfrm rot="19589475">
              <a:off x="3392251" y="4511299"/>
              <a:ext cx="212073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8517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28859" y="2984519"/>
            <a:ext cx="2111871" cy="2111871"/>
            <a:chOff x="3516064" y="2959865"/>
            <a:chExt cx="2111871" cy="2111871"/>
          </a:xfrm>
          <a:solidFill>
            <a:srgbClr val="FFFF00"/>
          </a:solidFill>
        </p:grpSpPr>
        <p:sp>
          <p:nvSpPr>
            <p:cNvPr id="24" name="Oval 23"/>
            <p:cNvSpPr/>
            <p:nvPr/>
          </p:nvSpPr>
          <p:spPr>
            <a:xfrm>
              <a:off x="3516064" y="2959865"/>
              <a:ext cx="2111871" cy="2111871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Oval 4"/>
            <p:cNvSpPr txBox="1"/>
            <p:nvPr/>
          </p:nvSpPr>
          <p:spPr>
            <a:xfrm>
              <a:off x="3825340" y="3269141"/>
              <a:ext cx="1493319" cy="1493319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হজ্জের</a:t>
              </a:r>
              <a:r>
                <a:rPr lang="bn-IN" sz="4000" kern="1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ফরয</a:t>
              </a:r>
              <a:endParaRPr lang="en-US" sz="4000" kern="1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82839" y="2563353"/>
            <a:ext cx="718036" cy="450108"/>
            <a:chOff x="4170044" y="2323547"/>
            <a:chExt cx="718036" cy="45010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2" name="Right Arrow 21"/>
            <p:cNvSpPr/>
            <p:nvPr/>
          </p:nvSpPr>
          <p:spPr>
            <a:xfrm rot="16099424">
              <a:off x="4304008" y="2189583"/>
              <a:ext cx="450108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ight Arrow 6"/>
            <p:cNvSpPr txBox="1"/>
            <p:nvPr/>
          </p:nvSpPr>
          <p:spPr>
            <a:xfrm rot="26899424">
              <a:off x="4373499" y="2400677"/>
              <a:ext cx="315076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96772" y="0"/>
            <a:ext cx="3022536" cy="2692122"/>
            <a:chOff x="3429445" y="0"/>
            <a:chExt cx="2111871" cy="2111871"/>
          </a:xfrm>
          <a:solidFill>
            <a:srgbClr val="00B0F0"/>
          </a:solidFill>
        </p:grpSpPr>
        <p:sp>
          <p:nvSpPr>
            <p:cNvPr id="20" name="Oval 19"/>
            <p:cNvSpPr/>
            <p:nvPr/>
          </p:nvSpPr>
          <p:spPr>
            <a:xfrm>
              <a:off x="3429445" y="0"/>
              <a:ext cx="2111871" cy="2111871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Oval 8"/>
            <p:cNvSpPr txBox="1"/>
            <p:nvPr/>
          </p:nvSpPr>
          <p:spPr>
            <a:xfrm>
              <a:off x="3738721" y="309276"/>
              <a:ext cx="1493319" cy="14933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ইহরাম বাধা</a:t>
              </a:r>
              <a:endParaRPr lang="en-US" sz="3600" kern="1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86093" y="4332630"/>
            <a:ext cx="463913" cy="642134"/>
            <a:chOff x="5617450" y="4389646"/>
            <a:chExt cx="447813" cy="71803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8" name="Right Arrow 17"/>
            <p:cNvSpPr/>
            <p:nvPr/>
          </p:nvSpPr>
          <p:spPr>
            <a:xfrm rot="1800000">
              <a:off x="5617450" y="4389646"/>
              <a:ext cx="447813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ight Arrow 10"/>
            <p:cNvSpPr txBox="1"/>
            <p:nvPr/>
          </p:nvSpPr>
          <p:spPr>
            <a:xfrm rot="1800000">
              <a:off x="5626449" y="4499667"/>
              <a:ext cx="313469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04944" y="4375646"/>
            <a:ext cx="2829456" cy="2027396"/>
            <a:chOff x="6076730" y="4438266"/>
            <a:chExt cx="2111871" cy="21118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6076730" y="4438266"/>
              <a:ext cx="2111871" cy="211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Oval 12"/>
            <p:cNvSpPr txBox="1"/>
            <p:nvPr/>
          </p:nvSpPr>
          <p:spPr>
            <a:xfrm>
              <a:off x="6386006" y="4747542"/>
              <a:ext cx="1493319" cy="149331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আরাফায় অবস্থান করা</a:t>
              </a:r>
              <a:endParaRPr lang="en-US" sz="3600" kern="1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14417" y="4378354"/>
            <a:ext cx="428884" cy="718036"/>
            <a:chOff x="3308915" y="4392780"/>
            <a:chExt cx="302962" cy="71803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" name="Right Arrow 13"/>
            <p:cNvSpPr/>
            <p:nvPr/>
          </p:nvSpPr>
          <p:spPr>
            <a:xfrm rot="8789475">
              <a:off x="3308915" y="4392780"/>
              <a:ext cx="302962" cy="71803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ight Arrow 14"/>
            <p:cNvSpPr txBox="1"/>
            <p:nvPr/>
          </p:nvSpPr>
          <p:spPr>
            <a:xfrm rot="19589475">
              <a:off x="3392251" y="4511299"/>
              <a:ext cx="212073" cy="430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1" y="4291171"/>
            <a:ext cx="2735354" cy="2338229"/>
            <a:chOff x="1278559" y="4441328"/>
            <a:chExt cx="2111871" cy="21118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Oval 11"/>
            <p:cNvSpPr/>
            <p:nvPr/>
          </p:nvSpPr>
          <p:spPr>
            <a:xfrm>
              <a:off x="1278559" y="4441328"/>
              <a:ext cx="2111871" cy="211187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Oval 16"/>
            <p:cNvSpPr txBox="1"/>
            <p:nvPr/>
          </p:nvSpPr>
          <p:spPr>
            <a:xfrm>
              <a:off x="1587835" y="4750604"/>
              <a:ext cx="1493319" cy="149331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তাওয়াফে যিয়ারত করা</a:t>
              </a:r>
              <a:endParaRPr lang="en-US" sz="36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66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1755" y="0"/>
            <a:ext cx="44819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জ্জে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822373"/>
            <a:ext cx="8063345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মিলন কেন্দ্র </a:t>
            </a:r>
            <a:endParaRPr lang="en-US" sz="400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4" y="1048512"/>
            <a:ext cx="5344886" cy="44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867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 ফজিলত </a:t>
            </a:r>
            <a:endParaRPr lang="en-US" sz="4800" b="1" u="sng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36" y="2438400"/>
            <a:ext cx="91440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রাসুলে করিম (স)বলেন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জ্জে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মাবরুরের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(মা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বুল) প্রতিদান হচ্ছে একমাত্র জান্নাত।’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(নাসাঈ)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6629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u="sng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u="sng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u="sng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55" y="3200400"/>
            <a:ext cx="9185564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মুসলিম বিশ্বের </a:t>
            </a:r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ঐক্যের প্রেক্ষাপটে </a:t>
            </a:r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হজের 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৫টি গুরুত্ব লিখ।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9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144" y="1295400"/>
            <a:ext cx="7481455" cy="533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bn-IN" sz="32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sz="32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sz="32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জীবনে হজ </a:t>
            </a:r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 </a:t>
            </a:r>
            <a:r>
              <a:rPr lang="bn-BD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defRPr/>
            </a:pPr>
            <a:endParaRPr lang="bn-IN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ক। তিন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খ।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গ। দুই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bn-IN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sz="2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 ইসলামের </a:t>
            </a:r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কততম </a:t>
            </a:r>
            <a:r>
              <a:rPr lang="bn-BD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রুকন</a:t>
            </a:r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sz="28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IN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দুই</a:t>
            </a:r>
          </a:p>
          <a:p>
            <a:pPr>
              <a:defRPr/>
            </a:pPr>
            <a:endParaRPr lang="bn-BD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পাঁচ </a:t>
            </a:r>
            <a:r>
              <a:rPr lang="bn-IN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BD" sz="2800" b="1" dirty="0" smtClean="0">
                <a:ln w="1143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b="1" dirty="0">
                <a:ln w="1143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চার</a:t>
            </a:r>
          </a:p>
          <a:p>
            <a:pPr>
              <a:defRPr/>
            </a:pPr>
            <a:endParaRPr lang="bn-BD" sz="2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BD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BD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endParaRPr lang="bn-BD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752600" y="228600"/>
            <a:ext cx="5029200" cy="1066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3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457200"/>
            <a:ext cx="3810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819400"/>
            <a:ext cx="9067800" cy="2667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 মুসলিম ঐক্য প্রতিষ্ঠায় হজ্জের ভুমিকা উল্ল্যেখ কর।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1714500" y="0"/>
            <a:ext cx="5334000" cy="1600200"/>
          </a:xfrm>
          <a:prstGeom prst="wav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6818600" cy="574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4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0"/>
            <a:ext cx="8839199" cy="376401"/>
          </a:xfrm>
          <a:prstGeom prst="rect">
            <a:avLst/>
          </a:prstGeom>
        </p:spPr>
      </p:pic>
      <p:pic>
        <p:nvPicPr>
          <p:cNvPr id="5" name="Picture 4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599"/>
            <a:ext cx="8839199" cy="376401"/>
          </a:xfrm>
          <a:prstGeom prst="rect">
            <a:avLst/>
          </a:prstGeom>
        </p:spPr>
      </p:pic>
      <p:pic>
        <p:nvPicPr>
          <p:cNvPr id="6" name="Picture 5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514358" y="3228357"/>
            <a:ext cx="6856089" cy="403196"/>
          </a:xfrm>
          <a:prstGeom prst="rect">
            <a:avLst/>
          </a:prstGeom>
        </p:spPr>
      </p:pic>
      <p:pic>
        <p:nvPicPr>
          <p:cNvPr id="7" name="Picture 6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226446" y="3228357"/>
            <a:ext cx="6856089" cy="403196"/>
          </a:xfrm>
          <a:prstGeom prst="rect">
            <a:avLst/>
          </a:prstGeom>
        </p:spPr>
      </p:pic>
      <p:sp>
        <p:nvSpPr>
          <p:cNvPr id="18" name="Round Diagonal Corner Rectangle 17"/>
          <p:cNvSpPr/>
          <p:nvPr/>
        </p:nvSpPr>
        <p:spPr>
          <a:xfrm>
            <a:off x="4267200" y="2514600"/>
            <a:ext cx="4473604" cy="2667000"/>
          </a:xfrm>
          <a:prstGeom prst="round2DiagRect">
            <a:avLst/>
          </a:prstGeom>
          <a:solidFill>
            <a:schemeClr val="bg1"/>
          </a:solidFill>
          <a:ln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53000" y="2743200"/>
            <a:ext cx="3787804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endParaRPr lang="bn-IN" sz="2400" dirty="0" smtClean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400" dirty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শ্রেণি     :</a:t>
            </a:r>
            <a:r>
              <a:rPr lang="en-US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বিষয়    : </a:t>
            </a:r>
            <a:r>
              <a:rPr lang="bn-IN" sz="24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bn-IN" sz="24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</a:t>
            </a:r>
          </a:p>
          <a:p>
            <a:endParaRPr lang="bn-IN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4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310137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IN" sz="28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ক্ষিতীশ সরকার </a:t>
            </a:r>
          </a:p>
          <a:p>
            <a:pPr algn="just"/>
            <a:r>
              <a:rPr lang="bn-IN" sz="28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NikoshBAN" pitchFamily="2" charset="0"/>
                <a:cs typeface="NikoshBAN" pitchFamily="2" charset="0"/>
              </a:rPr>
              <a:t>সহকারী শিক্ষক ( আইসিটি)</a:t>
            </a:r>
          </a:p>
          <a:p>
            <a:pPr algn="just"/>
            <a:r>
              <a:rPr lang="en-US" sz="2800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latin typeface="Times New Roman" pitchFamily="18" charset="0"/>
                <a:cs typeface="Times New Roman" pitchFamily="18" charset="0"/>
              </a:rPr>
              <a:t>durga1915@gmail.com</a:t>
            </a:r>
            <a:endParaRPr lang="bn-BD" sz="2800" dirty="0" smtClean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26893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BD" sz="6000" b="1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7527" y="5334000"/>
            <a:ext cx="82586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n-US" sz="3600" b="1" dirty="0" err="1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কৃষ্ণগোবিন্দ</a:t>
            </a:r>
            <a:r>
              <a:rPr lang="bn-BD" sz="3600" b="1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উচ্চ বিদ্যালয় </a:t>
            </a:r>
            <a:r>
              <a:rPr lang="en-US" sz="3600" b="1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3600" b="1" dirty="0" smtClean="0">
                <a:ln w="11430">
                  <a:solidFill>
                    <a:srgbClr val="0C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 smtClean="0">
              <a:ln w="11430">
                <a:solidFill>
                  <a:srgbClr val="0C0000"/>
                </a:solidFill>
              </a:ln>
              <a:solidFill>
                <a:srgbClr val="0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3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স্ক্রিনে আমরা কিসের ছবি দেখতে পাচ্ছি?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14400"/>
            <a:ext cx="5524018" cy="36960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2309" y="5181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মসজিদে মুসুল্লিরা নামাজরত অবস্থায়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2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09593"/>
            <a:ext cx="5009820" cy="33338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5617298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ক্বাবা ঘরের ছবি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754441"/>
            <a:ext cx="5257800" cy="5861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কাবা ঘরে মানুষ কেন যায়?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798216"/>
            <a:ext cx="5943600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হজ্জ করার জন্য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1828800"/>
            <a:ext cx="3886200" cy="19812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8600"/>
            <a:ext cx="4495800" cy="19050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75164"/>
            <a:ext cx="8610600" cy="412694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শিক্ষার্থীরাঃ</a:t>
            </a:r>
          </a:p>
          <a:p>
            <a:endParaRPr lang="bn-IN" sz="36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AutoNum type="arabicPlain"/>
            </a:pP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হজ্জের  ঐতিহাসিক প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 বর্ণনা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457200" indent="-457200">
              <a:buAutoNum type="arabicPlain" startAt="3"/>
            </a:pPr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হজ্জের প্রকা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পারবে।</a:t>
            </a:r>
          </a:p>
          <a:p>
            <a:pPr marL="457200" indent="-457200">
              <a:buAutoNum type="arabicPlain" startAt="3"/>
            </a:pPr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জ্জের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 ও ফজিলত বিশ্লেষণ  করতে </a:t>
            </a:r>
            <a:r>
              <a:rPr lang="bn-IN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endParaRPr lang="en-US" sz="28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bn-IN" sz="6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অর্থ হলো ইচ্ছা করা, সংকল্প  করা, আগমন করা ইত্যাদি। </a:t>
            </a:r>
          </a:p>
          <a:p>
            <a:pPr algn="just"/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 শরিয়তের পরিভাষায়–আল্লাহ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তাআলা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নৈকট্য লাভের উদ্দ্যেশ্যে নির্দিষ্ট কার্যাবলির মাধ্যমে বাইতুল্লাহ জিয়ারত করাকে হজ্জ বলে।</a:t>
            </a:r>
          </a:p>
          <a:p>
            <a:pPr algn="just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আর্থিক ও শারিরীক সামর্থবান মুসলমানের জন্য জীবনে একবার হজ্জ করা ফরজ।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4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7696200" cy="12192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আল্লাহ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তাআলা 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বলেন-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743200"/>
            <a:ext cx="9067800" cy="3276600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 মধ্যে যার সেখানে যাওয়ার সামর্থ্য আছে, আল্লাহর উদ্দেশ্যে ওই গৃহে </a:t>
            </a:r>
            <a:r>
              <a:rPr lang="bn-BD" sz="4400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400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জ্জ</a:t>
            </a:r>
            <a:r>
              <a:rPr lang="bn-BD" sz="4400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 তার অবশ্য কর্তব্য । </a:t>
            </a:r>
            <a:r>
              <a:rPr lang="bn-BD" sz="4000" dirty="0">
                <a:solidFill>
                  <a:schemeClr val="tx1"/>
                </a:solidFill>
                <a:effectLst>
                  <a:glow rad="101600">
                    <a:schemeClr val="accent5">
                      <a:lumMod val="60000"/>
                      <a:lumOff val="40000"/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(সুরা আলে ইমরান, আয়াত-৯৭)</a:t>
            </a:r>
            <a:endParaRPr lang="en-US" sz="4000" dirty="0">
              <a:solidFill>
                <a:schemeClr val="tx1"/>
              </a:solidFill>
              <a:effectLst>
                <a:glow rad="101600">
                  <a:schemeClr val="accent5">
                    <a:lumMod val="60000"/>
                    <a:lumOff val="40000"/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7"/>
            <a:ext cx="9144000" cy="1905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n w="0"/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19050" dir="2700000" algn="tl" rotWithShape="0">
                    <a:schemeClr val="accent5">
                      <a:lumMod val="60000"/>
                      <a:lumOff val="4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ইব্রাহিম 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(আ) ও ইসমাইল (আ) কর্তৃক কাবা ঘর পূননির্মাণ করে দোয়া করেন- </a:t>
            </a:r>
            <a:endParaRPr lang="en-US" sz="3200" dirty="0">
              <a:ln w="0"/>
              <a:solidFill>
                <a:schemeClr val="tx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05000"/>
            <a:ext cx="9144000" cy="4953000"/>
          </a:xfrm>
          <a:prstGeom prst="rect">
            <a:avLst/>
          </a:prstGeom>
          <a:noFill/>
          <a:ln w="762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“হে আমার প্রতিপালক ! আমাদের এ কাজ কবুল করুন। নিশ্চয়ই আপনি সর্বশ্রোতা,সর্বজ্ঞানী “ (সুরা আল-বাক্বারা, আয়াত ১২৭)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533</TotalTime>
  <Words>326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Trek</vt:lpstr>
      <vt:lpstr>Flow</vt:lpstr>
      <vt:lpstr>1_Office Theme</vt:lpstr>
      <vt:lpstr>Composite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netra</dc:creator>
  <cp:lastModifiedBy>ismail - [2010]</cp:lastModifiedBy>
  <cp:revision>291</cp:revision>
  <dcterms:created xsi:type="dcterms:W3CDTF">2006-08-16T00:00:00Z</dcterms:created>
  <dcterms:modified xsi:type="dcterms:W3CDTF">2020-09-05T17:20:12Z</dcterms:modified>
</cp:coreProperties>
</file>