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9" r:id="rId2"/>
    <p:sldId id="505" r:id="rId3"/>
    <p:sldId id="523" r:id="rId4"/>
    <p:sldId id="524" r:id="rId5"/>
    <p:sldId id="549" r:id="rId6"/>
    <p:sldId id="310" r:id="rId7"/>
    <p:sldId id="307" r:id="rId8"/>
    <p:sldId id="528" r:id="rId9"/>
    <p:sldId id="529" r:id="rId10"/>
    <p:sldId id="535" r:id="rId11"/>
    <p:sldId id="554" r:id="rId12"/>
    <p:sldId id="544" r:id="rId13"/>
    <p:sldId id="532" r:id="rId14"/>
    <p:sldId id="295" r:id="rId15"/>
    <p:sldId id="548" r:id="rId16"/>
    <p:sldId id="545" r:id="rId17"/>
    <p:sldId id="297" r:id="rId18"/>
    <p:sldId id="546" r:id="rId19"/>
    <p:sldId id="547" r:id="rId20"/>
    <p:sldId id="293" r:id="rId21"/>
    <p:sldId id="553" r:id="rId22"/>
    <p:sldId id="543" r:id="rId23"/>
    <p:sldId id="294" r:id="rId24"/>
    <p:sldId id="551" r:id="rId25"/>
    <p:sldId id="552" r:id="rId26"/>
    <p:sldId id="550" r:id="rId27"/>
    <p:sldId id="52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DEF4-6994-46EE-B27E-EC1C4F8D6B9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3626-2893-4F80-A041-E39AFD3E6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7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E8AE-A345-4C42-9F20-39C836E43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3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1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4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4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3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7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24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1F94-D0E6-4657-82B3-F078AFB95A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রেহানা পারভী</a:t>
            </a:r>
            <a:r>
              <a:rPr lang="en-US" sz="2800"/>
              <a:t>ন 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48B7-B27F-4081-8DBB-208F359056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3992BEA-CCBB-4CEB-B8B0-D53B225945CC}"/>
              </a:ext>
            </a:extLst>
          </p:cNvPr>
          <p:cNvSpPr/>
          <p:nvPr userDrawn="1"/>
        </p:nvSpPr>
        <p:spPr>
          <a:xfrm>
            <a:off x="0" y="-105229"/>
            <a:ext cx="12380687" cy="7068457"/>
          </a:xfrm>
          <a:prstGeom prst="frame">
            <a:avLst>
              <a:gd name="adj1" fmla="val 3260"/>
            </a:avLst>
          </a:prstGeom>
          <a:solidFill>
            <a:srgbClr val="0070C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571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1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microsoft.com/office/2007/relationships/hdphoto" Target="../media/hdphoto4.wdp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microsoft.com/office/2007/relationships/hdphoto" Target="../media/hdphoto6.wdp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microsoft.com/office/2007/relationships/hdphoto" Target="../media/hdphoto9.wdp"/><Relationship Id="rId4" Type="http://schemas.openxmlformats.org/officeDocument/2006/relationships/image" Target="../media/image59.png"/><Relationship Id="rId9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hdphoto" Target="../media/hdphoto13.wdp"/><Relationship Id="rId7" Type="http://schemas.openxmlformats.org/officeDocument/2006/relationships/image" Target="../media/image70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microsoft.com/office/2007/relationships/hdphoto" Target="../media/hdphoto14.wdp"/><Relationship Id="rId10" Type="http://schemas.openxmlformats.org/officeDocument/2006/relationships/image" Target="../media/image66.jpeg"/><Relationship Id="rId4" Type="http://schemas.openxmlformats.org/officeDocument/2006/relationships/image" Target="../media/image68.png"/><Relationship Id="rId9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microsoft.com/office/2007/relationships/hdphoto" Target="../media/hdphoto17.wdp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microsoft.com/office/2007/relationships/hdphoto" Target="../media/hdphoto19.wdp"/><Relationship Id="rId10" Type="http://schemas.openxmlformats.org/officeDocument/2006/relationships/image" Target="../media/image80.jpg"/><Relationship Id="rId4" Type="http://schemas.openxmlformats.org/officeDocument/2006/relationships/image" Target="../media/image77.png"/><Relationship Id="rId9" Type="http://schemas.microsoft.com/office/2007/relationships/hdphoto" Target="../media/hdphoto2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902848" y="6675439"/>
            <a:ext cx="1193152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Page no. </a:t>
            </a:r>
            <a:fld id="{1875C971-9810-46C8-A952-0F0841701D9D}" type="slidenum">
              <a:rPr lang="en-US" sz="1400">
                <a:solidFill>
                  <a:srgbClr val="FF0000"/>
                </a:solidFill>
              </a:rPr>
              <a:pPr algn="ctr"/>
              <a:t>1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005" y="243868"/>
            <a:ext cx="9069375" cy="178258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166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IN" sz="166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IN" sz="166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IN" sz="166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</a:t>
            </a:r>
            <a:r>
              <a:rPr lang="bn-IN" sz="166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203E42-9394-4365-9252-2A51736C7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77" y="2260315"/>
            <a:ext cx="3423864" cy="4181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4D61A-ADAC-4F13-8BC6-5A657C9FC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64" y="2205114"/>
            <a:ext cx="4340436" cy="4291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597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582E799-357B-45A1-8F90-552BD7EBAD4D}"/>
              </a:ext>
            </a:extLst>
          </p:cNvPr>
          <p:cNvGrpSpPr/>
          <p:nvPr/>
        </p:nvGrpSpPr>
        <p:grpSpPr>
          <a:xfrm>
            <a:off x="1066800" y="706584"/>
            <a:ext cx="9698183" cy="5112327"/>
            <a:chOff x="521006" y="610951"/>
            <a:chExt cx="10921593" cy="59149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FD3A8C4-8AA8-49E4-8C42-1444C28B8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rcRect b="13542"/>
            <a:stretch/>
          </p:blipFill>
          <p:spPr>
            <a:xfrm>
              <a:off x="621475" y="1957768"/>
              <a:ext cx="1926503" cy="799287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24B947-EB49-4F19-9A09-2EECB5732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12884" b="19827"/>
            <a:stretch/>
          </p:blipFill>
          <p:spPr>
            <a:xfrm>
              <a:off x="621476" y="3871848"/>
              <a:ext cx="1926503" cy="617376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ABE256-CD51-4207-867B-472929E6D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t="20222" b="18157"/>
            <a:stretch/>
          </p:blipFill>
          <p:spPr>
            <a:xfrm>
              <a:off x="597664" y="5567883"/>
              <a:ext cx="1926503" cy="617377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1D1F34-A1F4-4599-8B9D-057740C61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13831"/>
            <a:stretch/>
          </p:blipFill>
          <p:spPr>
            <a:xfrm>
              <a:off x="6895011" y="1838453"/>
              <a:ext cx="1926503" cy="79928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E15888-66B8-4AEA-BDC6-FDDB09E59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t="11082" b="29316"/>
            <a:stretch/>
          </p:blipFill>
          <p:spPr>
            <a:xfrm>
              <a:off x="6895011" y="3565606"/>
              <a:ext cx="2082209" cy="6829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FC3DB7-D340-4923-8A8D-AF8716A6E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12054" b="24792"/>
            <a:stretch/>
          </p:blipFill>
          <p:spPr>
            <a:xfrm>
              <a:off x="7037532" y="5292759"/>
              <a:ext cx="2143125" cy="60927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6ACF6C-482F-43A1-8AE0-6B702CEC3EA9}"/>
                </a:ext>
              </a:extLst>
            </p:cNvPr>
            <p:cNvSpPr/>
            <p:nvPr/>
          </p:nvSpPr>
          <p:spPr>
            <a:xfrm>
              <a:off x="521006" y="610951"/>
              <a:ext cx="7625467" cy="9825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সাহিত্যের যে সমস্ত শাখায় উজ্জ্বল দৃষ্টান্তের স্বাক্ষর রাখেন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--</a:t>
              </a:r>
            </a:p>
          </p:txBody>
        </p:sp>
        <p:pic>
          <p:nvPicPr>
            <p:cNvPr id="2050" name="Picture 2" descr="Image result for নজরুলের গান">
              <a:extLst>
                <a:ext uri="{FF2B5EF4-FFF2-40B4-BE49-F238E27FC236}">
                  <a16:creationId xmlns:a16="http://schemas.microsoft.com/office/drawing/2014/main" id="{049946A4-AD6C-45E4-8B1F-3C14865DA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586" y="3429000"/>
              <a:ext cx="1675895" cy="15166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নজরুলের গান">
              <a:extLst>
                <a:ext uri="{FF2B5EF4-FFF2-40B4-BE49-F238E27FC236}">
                  <a16:creationId xmlns:a16="http://schemas.microsoft.com/office/drawing/2014/main" id="{EA863D10-2899-4886-BC08-307078D9A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657" y="1593546"/>
              <a:ext cx="2143125" cy="14215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নজরুলের গান">
              <a:extLst>
                <a:ext uri="{FF2B5EF4-FFF2-40B4-BE49-F238E27FC236}">
                  <a16:creationId xmlns:a16="http://schemas.microsoft.com/office/drawing/2014/main" id="{7CBE95C0-5DD9-4121-8401-2D9255163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586" y="1825503"/>
              <a:ext cx="1719831" cy="13078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নজরুলের উপন্যাস">
              <a:extLst>
                <a:ext uri="{FF2B5EF4-FFF2-40B4-BE49-F238E27FC236}">
                  <a16:creationId xmlns:a16="http://schemas.microsoft.com/office/drawing/2014/main" id="{740C338B-43E6-4361-9D49-B79C0077B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689" y="5278128"/>
              <a:ext cx="1789627" cy="12478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নজরুলের প্রবন্ধ">
              <a:extLst>
                <a:ext uri="{FF2B5EF4-FFF2-40B4-BE49-F238E27FC236}">
                  <a16:creationId xmlns:a16="http://schemas.microsoft.com/office/drawing/2014/main" id="{23D4A83E-DC7A-432D-A83E-4098DFA4C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4494" y="3404747"/>
              <a:ext cx="2009288" cy="14215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নজরুলের প্রবন্ধ">
              <a:extLst>
                <a:ext uri="{FF2B5EF4-FFF2-40B4-BE49-F238E27FC236}">
                  <a16:creationId xmlns:a16="http://schemas.microsoft.com/office/drawing/2014/main" id="{6C6F2FE6-6A1D-4539-A888-90352E8FA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3311" y="5027668"/>
              <a:ext cx="2009288" cy="14215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60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9CB5907-E715-49E8-95EC-7D9BED7F13ED}"/>
              </a:ext>
            </a:extLst>
          </p:cNvPr>
          <p:cNvGrpSpPr/>
          <p:nvPr/>
        </p:nvGrpSpPr>
        <p:grpSpPr>
          <a:xfrm>
            <a:off x="1425844" y="573438"/>
            <a:ext cx="9748435" cy="5346537"/>
            <a:chOff x="632980" y="483125"/>
            <a:chExt cx="11023371" cy="61032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83AEAB-A876-4A7F-938A-C50F68E21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80" y="904889"/>
              <a:ext cx="3417011" cy="533916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567691-F993-4B12-9761-5B4CF8E8E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40000"/>
            </a:blip>
            <a:srcRect l="7491" t="20321" r="5227"/>
            <a:stretch/>
          </p:blipFill>
          <p:spPr>
            <a:xfrm>
              <a:off x="7541768" y="781346"/>
              <a:ext cx="4114583" cy="580505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C924F4-8096-4E51-BA0A-486E2B90D1A4}"/>
                </a:ext>
              </a:extLst>
            </p:cNvPr>
            <p:cNvSpPr txBox="1"/>
            <p:nvPr/>
          </p:nvSpPr>
          <p:spPr>
            <a:xfrm>
              <a:off x="4447441" y="483125"/>
              <a:ext cx="2996998" cy="224856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রী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কাজী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0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C8329DA9-C975-463F-9E4D-841AF57B7F46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68941" y="3226438"/>
              <a:ext cx="2313708" cy="2427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2531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E8E6751-5363-4280-A617-5DCED6427BF3}"/>
              </a:ext>
            </a:extLst>
          </p:cNvPr>
          <p:cNvGrpSpPr/>
          <p:nvPr/>
        </p:nvGrpSpPr>
        <p:grpSpPr>
          <a:xfrm>
            <a:off x="1317356" y="1146876"/>
            <a:ext cx="10133900" cy="5525825"/>
            <a:chOff x="271156" y="408162"/>
            <a:chExt cx="11734044" cy="714245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F61FAD2-15CB-4DA3-830F-82E7B93704AF}"/>
                </a:ext>
              </a:extLst>
            </p:cNvPr>
            <p:cNvSpPr/>
            <p:nvPr/>
          </p:nvSpPr>
          <p:spPr>
            <a:xfrm>
              <a:off x="8329716" y="408162"/>
              <a:ext cx="3675484" cy="91498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অত্যাচার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নির্যাতন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0E0404-360C-4EF1-B0A6-CF6B05C4B931}"/>
                </a:ext>
              </a:extLst>
            </p:cNvPr>
            <p:cNvSpPr/>
            <p:nvPr/>
          </p:nvSpPr>
          <p:spPr>
            <a:xfrm>
              <a:off x="8879287" y="1871992"/>
              <a:ext cx="2241328" cy="171062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যন্ত্রনা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কষ্ট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0B5DCD-D9B3-4E8D-A742-6B4F9E124B57}"/>
                </a:ext>
              </a:extLst>
            </p:cNvPr>
            <p:cNvSpPr/>
            <p:nvPr/>
          </p:nvSpPr>
          <p:spPr>
            <a:xfrm>
              <a:off x="8079055" y="3218408"/>
              <a:ext cx="3841789" cy="171062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অসংখ্য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নারী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স্বমীকে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হারিয়েছে</a:t>
              </a:r>
              <a:endParaRPr lang="en-US" sz="40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B8AB58-CCE8-40E3-B5FB-E796600C8590}"/>
                </a:ext>
              </a:extLst>
            </p:cNvPr>
            <p:cNvSpPr/>
            <p:nvPr/>
          </p:nvSpPr>
          <p:spPr>
            <a:xfrm>
              <a:off x="687148" y="762105"/>
              <a:ext cx="1219841" cy="91498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পীড়ন</a:t>
              </a:r>
              <a:endParaRPr lang="en-US" sz="40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392CD9-0408-480C-96CC-A27CB080EF6D}"/>
                </a:ext>
              </a:extLst>
            </p:cNvPr>
            <p:cNvSpPr/>
            <p:nvPr/>
          </p:nvSpPr>
          <p:spPr>
            <a:xfrm>
              <a:off x="765235" y="2413337"/>
              <a:ext cx="1078775" cy="91498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পীড়া</a:t>
              </a:r>
              <a:endParaRPr lang="en-US" sz="4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FB410C-19BA-4037-895E-DA97CB714DB7}"/>
                </a:ext>
              </a:extLst>
            </p:cNvPr>
            <p:cNvSpPr/>
            <p:nvPr/>
          </p:nvSpPr>
          <p:spPr>
            <a:xfrm>
              <a:off x="271156" y="3737632"/>
              <a:ext cx="2431304" cy="250626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নারী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সিঁথির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সিঁদুর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/>
            </a:p>
          </p:txBody>
        </p:sp>
        <p:pic>
          <p:nvPicPr>
            <p:cNvPr id="8" name="Picture 2" descr="অদেখা কান্না – বটগাছ">
              <a:extLst>
                <a:ext uri="{FF2B5EF4-FFF2-40B4-BE49-F238E27FC236}">
                  <a16:creationId xmlns:a16="http://schemas.microsoft.com/office/drawing/2014/main" id="{23ECBE86-4363-4616-A0C8-A4B7930F4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2" y="2035168"/>
              <a:ext cx="3276600" cy="15371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" name="Picture 4" descr="কোথা থেকে আসলো বিধবার সাদা শাড়ি ...">
              <a:extLst>
                <a:ext uri="{FF2B5EF4-FFF2-40B4-BE49-F238E27FC236}">
                  <a16:creationId xmlns:a16="http://schemas.microsoft.com/office/drawing/2014/main" id="{BBA7E39C-62F4-4C61-9EFA-C420B04909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3"/>
            <a:stretch/>
          </p:blipFill>
          <p:spPr bwMode="auto">
            <a:xfrm>
              <a:off x="4000502" y="3844853"/>
              <a:ext cx="3276600" cy="15371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" name="Picture 9" descr="2.jpg">
              <a:extLst>
                <a:ext uri="{FF2B5EF4-FFF2-40B4-BE49-F238E27FC236}">
                  <a16:creationId xmlns:a16="http://schemas.microsoft.com/office/drawing/2014/main" id="{9C34F48D-3429-4FF8-9DA2-F1B061E9C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2065" y="408163"/>
              <a:ext cx="3276600" cy="13098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39DED2-9464-4F0A-991C-6E5E1CDB6AC7}"/>
                </a:ext>
              </a:extLst>
            </p:cNvPr>
            <p:cNvSpPr txBox="1"/>
            <p:nvPr/>
          </p:nvSpPr>
          <p:spPr>
            <a:xfrm>
              <a:off x="7882438" y="4772455"/>
              <a:ext cx="4038406" cy="202887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/>
                <a:t>জয়ের </a:t>
              </a:r>
              <a:r>
                <a:rPr lang="bn-BD" sz="2800" b="1" dirty="0"/>
                <a:t>নিয়ন্তা</a:t>
              </a:r>
              <a:r>
                <a:rPr lang="bn-BD" sz="3200" b="1" dirty="0"/>
                <a:t> দেবী হিসেবে কল্পনা করা হহেছে।</a:t>
              </a:r>
              <a:endParaRPr lang="en-US" sz="32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6C28C6-4DEC-4D27-BA18-380DB0ADBD2F}"/>
                </a:ext>
              </a:extLst>
            </p:cNvPr>
            <p:cNvSpPr txBox="1"/>
            <p:nvPr/>
          </p:nvSpPr>
          <p:spPr>
            <a:xfrm>
              <a:off x="402967" y="5839992"/>
              <a:ext cx="3597535" cy="171062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/>
                <a:t>বিজয় লক্ষ্ণী নারী</a:t>
              </a:r>
              <a:endParaRPr lang="en-US" sz="40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50C7BD-B320-438D-B082-A6BC3A13B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5" t="2666" r="2034" b="5040"/>
            <a:stretch/>
          </p:blipFill>
          <p:spPr>
            <a:xfrm>
              <a:off x="4156737" y="5649447"/>
              <a:ext cx="3161927" cy="108897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D4F7AD-54FF-4333-BF16-86D568F99968}"/>
              </a:ext>
            </a:extLst>
          </p:cNvPr>
          <p:cNvSpPr txBox="1"/>
          <p:nvPr/>
        </p:nvSpPr>
        <p:spPr>
          <a:xfrm>
            <a:off x="2295607" y="131186"/>
            <a:ext cx="11914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/>
              <a:t>শব্দার্থ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302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71A462-09D7-4B30-B60E-883623DA9F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05" t="3301" r="25690"/>
          <a:stretch/>
        </p:blipFill>
        <p:spPr>
          <a:xfrm>
            <a:off x="9421093" y="3216404"/>
            <a:ext cx="2520101" cy="3164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323DD7-C81B-46EB-8EF5-E6616D568B8E}"/>
              </a:ext>
            </a:extLst>
          </p:cNvPr>
          <p:cNvGrpSpPr/>
          <p:nvPr/>
        </p:nvGrpSpPr>
        <p:grpSpPr>
          <a:xfrm>
            <a:off x="567047" y="423312"/>
            <a:ext cx="10423997" cy="6067282"/>
            <a:chOff x="567046" y="423312"/>
            <a:chExt cx="10423997" cy="60672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2C65E0-669F-45C0-9B04-82D4586BDF0C}"/>
                </a:ext>
              </a:extLst>
            </p:cNvPr>
            <p:cNvSpPr/>
            <p:nvPr/>
          </p:nvSpPr>
          <p:spPr>
            <a:xfrm>
              <a:off x="4955535" y="423312"/>
              <a:ext cx="6035508" cy="73627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i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কবিতার চরণের সাথে ছবির মিল কর</a:t>
              </a:r>
              <a:endParaRPr lang="en-US" sz="3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C00789-AADE-41C0-99BD-6B457E685624}"/>
                </a:ext>
              </a:extLst>
            </p:cNvPr>
            <p:cNvSpPr/>
            <p:nvPr/>
          </p:nvSpPr>
          <p:spPr>
            <a:xfrm>
              <a:off x="567046" y="5290265"/>
              <a:ext cx="7511143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n w="11430"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কত মাতা দিল হৃদয় উপাড়ি কত বোন দিল সেবা,</a:t>
              </a:r>
            </a:p>
            <a:p>
              <a:pPr algn="ctr"/>
              <a:r>
                <a:rPr lang="bn-BD" sz="3600" dirty="0">
                  <a:ln w="11430"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বীরের স্মৃতি-স্তম্ভের গায়ে লিখিয়া রেখেছে কেবা?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478D1C-7539-4C60-8C65-9BA793C13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05" y="967570"/>
              <a:ext cx="2516459" cy="282147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50" name="Picture 2" descr="Image result for ডাক্তারের বা">
              <a:extLst>
                <a:ext uri="{FF2B5EF4-FFF2-40B4-BE49-F238E27FC236}">
                  <a16:creationId xmlns:a16="http://schemas.microsoft.com/office/drawing/2014/main" id="{F51EB2BB-20A3-495F-861A-C782079BE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79" y="1975127"/>
              <a:ext cx="2520101" cy="303760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CB03ADD-AE0A-49AD-8D1A-BA77DBD35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72485" y="1697600"/>
              <a:ext cx="2336438" cy="303760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02326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DC0E16-AE63-4D48-88EC-6FE1F062966D}"/>
              </a:ext>
            </a:extLst>
          </p:cNvPr>
          <p:cNvGrpSpPr/>
          <p:nvPr/>
        </p:nvGrpSpPr>
        <p:grpSpPr>
          <a:xfrm>
            <a:off x="420444" y="387929"/>
            <a:ext cx="7305870" cy="6264165"/>
            <a:chOff x="420444" y="387927"/>
            <a:chExt cx="7305870" cy="62641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536C32-F65F-48FF-ABF4-5188E04EBAFA}"/>
                </a:ext>
              </a:extLst>
            </p:cNvPr>
            <p:cNvSpPr/>
            <p:nvPr/>
          </p:nvSpPr>
          <p:spPr>
            <a:xfrm>
              <a:off x="420444" y="5451763"/>
              <a:ext cx="7305870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ln w="11430"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কোন কালে একা হয় নি কো জয়ী পুরুষের তরবারি</a:t>
              </a:r>
            </a:p>
            <a:p>
              <a:pPr algn="ctr"/>
              <a:r>
                <a:rPr lang="bn-IN" sz="3600" dirty="0">
                  <a:ln w="11430"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প্রেরণা দিয়াছে, শক্তি দিয়াছে বিজয়-লক্ষী নারী। </a:t>
              </a:r>
              <a:endPara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E7294E-9BCF-403E-91F8-A3EFB07C4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7758" y="387927"/>
              <a:ext cx="2276279" cy="23691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074" name="Picture 2" descr="Image result for তরবারী">
              <a:extLst>
                <a:ext uri="{FF2B5EF4-FFF2-40B4-BE49-F238E27FC236}">
                  <a16:creationId xmlns:a16="http://schemas.microsoft.com/office/drawing/2014/main" id="{CA70A188-A5CA-4B23-B068-65D896456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488" y="1828799"/>
              <a:ext cx="2844512" cy="25076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776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E7643E-8633-426D-9DF9-E04CD3500DE1}"/>
              </a:ext>
            </a:extLst>
          </p:cNvPr>
          <p:cNvGrpSpPr/>
          <p:nvPr/>
        </p:nvGrpSpPr>
        <p:grpSpPr>
          <a:xfrm>
            <a:off x="1530812" y="681926"/>
            <a:ext cx="9130379" cy="6000352"/>
            <a:chOff x="761999" y="398319"/>
            <a:chExt cx="9933709" cy="71208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2268AD1-71D6-426F-B5B5-9C788ED43228}"/>
                </a:ext>
              </a:extLst>
            </p:cNvPr>
            <p:cNvSpPr/>
            <p:nvPr/>
          </p:nvSpPr>
          <p:spPr>
            <a:xfrm>
              <a:off x="761999" y="4779819"/>
              <a:ext cx="9933709" cy="27393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as-IN" sz="3600" b="1" dirty="0"/>
                <a:t>সে-যুগ হয়েছে বাসি,</a:t>
              </a:r>
              <a:br>
                <a:rPr lang="as-IN" sz="3600" b="1" dirty="0"/>
              </a:br>
              <a:r>
                <a:rPr lang="as-IN" sz="3600" b="1" dirty="0"/>
                <a:t>যে যুগে পুরুষ দাস ছিল না ক, নারীরা আছিল দাসী</a:t>
              </a:r>
              <a:r>
                <a:rPr lang="en-US" sz="3600" b="1" dirty="0"/>
                <a:t>।</a:t>
              </a:r>
              <a:br>
                <a:rPr lang="as-IN" sz="3600" dirty="0"/>
              </a:br>
              <a:endParaRPr lang="en-US" sz="3600" dirty="0"/>
            </a:p>
          </p:txBody>
        </p:sp>
        <p:pic>
          <p:nvPicPr>
            <p:cNvPr id="2050" name="Picture 2" descr="Image result for চাকর">
              <a:extLst>
                <a:ext uri="{FF2B5EF4-FFF2-40B4-BE49-F238E27FC236}">
                  <a16:creationId xmlns:a16="http://schemas.microsoft.com/office/drawing/2014/main" id="{A4CD00BD-6C06-4949-A106-E5432964E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398319"/>
              <a:ext cx="3033713" cy="303068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চাকর">
              <a:extLst>
                <a:ext uri="{FF2B5EF4-FFF2-40B4-BE49-F238E27FC236}">
                  <a16:creationId xmlns:a16="http://schemas.microsoft.com/office/drawing/2014/main" id="{5676E019-6500-450E-9DCB-B2C124719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330" y="1073728"/>
              <a:ext cx="2615045" cy="303068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নারী ডাক্তার">
              <a:extLst>
                <a:ext uri="{FF2B5EF4-FFF2-40B4-BE49-F238E27FC236}">
                  <a16:creationId xmlns:a16="http://schemas.microsoft.com/office/drawing/2014/main" id="{FB7B32A3-35F8-4A24-B2FF-E6A1923F0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993" y="1913659"/>
              <a:ext cx="2924175" cy="26340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794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4705761-B883-4984-9E86-7B474771341D}"/>
              </a:ext>
            </a:extLst>
          </p:cNvPr>
          <p:cNvGrpSpPr/>
          <p:nvPr/>
        </p:nvGrpSpPr>
        <p:grpSpPr>
          <a:xfrm>
            <a:off x="415638" y="388834"/>
            <a:ext cx="11222181" cy="6228975"/>
            <a:chOff x="415637" y="388832"/>
            <a:chExt cx="11222181" cy="62289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68C6584-84B5-4F29-9AF8-67064F10756A}"/>
                </a:ext>
              </a:extLst>
            </p:cNvPr>
            <p:cNvSpPr/>
            <p:nvPr/>
          </p:nvSpPr>
          <p:spPr>
            <a:xfrm>
              <a:off x="415637" y="5417478"/>
              <a:ext cx="10016836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as-IN" sz="3600" b="1" dirty="0"/>
                <a:t>বেদনার যুগ,মানুষের যুগ, সা</a:t>
              </a:r>
              <a:r>
                <a:rPr lang="en-US" sz="3200" b="1" dirty="0" err="1"/>
                <a:t>ম্যের</a:t>
              </a:r>
              <a:r>
                <a:rPr lang="en-US" sz="3600" b="1" dirty="0"/>
                <a:t> </a:t>
              </a:r>
              <a:r>
                <a:rPr lang="as-IN" sz="3600" b="1" dirty="0"/>
                <a:t> যুগ আজি,</a:t>
              </a:r>
              <a:br>
                <a:rPr lang="as-IN" sz="3600" b="1" dirty="0"/>
              </a:br>
              <a:r>
                <a:rPr lang="as-IN" sz="3600" b="1" dirty="0"/>
                <a:t>কেহ রহিবেনা বন্দী কাহারও, উঠিছে ডঙ্কা বাজি!</a:t>
              </a:r>
              <a:endParaRPr lang="en-US" sz="3600" b="1" dirty="0"/>
            </a:p>
          </p:txBody>
        </p:sp>
        <p:pic>
          <p:nvPicPr>
            <p:cNvPr id="3" name="Picture 4" descr="সেনাবাহিনীর নারীরা সুনাম অর্জন ...">
              <a:extLst>
                <a:ext uri="{FF2B5EF4-FFF2-40B4-BE49-F238E27FC236}">
                  <a16:creationId xmlns:a16="http://schemas.microsoft.com/office/drawing/2014/main" id="{B143ABB9-92E2-49E2-9493-7020F2347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997" y="388832"/>
              <a:ext cx="2499814" cy="31336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দোকলাম থেকে গালওয়ান” যুদ্ধ নাকি ...">
              <a:extLst>
                <a:ext uri="{FF2B5EF4-FFF2-40B4-BE49-F238E27FC236}">
                  <a16:creationId xmlns:a16="http://schemas.microsoft.com/office/drawing/2014/main" id="{860B1073-336A-4C09-AA2C-4705EC60E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88832"/>
              <a:ext cx="2667000" cy="31336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BB416D-66F3-4BB4-BC8A-4AF4A0873F29}"/>
                </a:ext>
              </a:extLst>
            </p:cNvPr>
            <p:cNvGrpSpPr/>
            <p:nvPr/>
          </p:nvGrpSpPr>
          <p:grpSpPr>
            <a:xfrm>
              <a:off x="9227127" y="3887506"/>
              <a:ext cx="2410691" cy="1529972"/>
              <a:chOff x="969819" y="3393766"/>
              <a:chExt cx="3442594" cy="137160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8DF8292-8AEC-40CE-A19D-FD940C5AC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819" y="3393766"/>
                <a:ext cx="1774590" cy="13716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93DB0F8-1D21-4136-8575-A1E2B5A47C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68" t="17285" r="5423" b="17551"/>
              <a:stretch/>
            </p:blipFill>
            <p:spPr>
              <a:xfrm>
                <a:off x="2735818" y="3393766"/>
                <a:ext cx="1676595" cy="13716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pic>
          <p:nvPicPr>
            <p:cNvPr id="30" name="Picture 29" descr="Naima Gul Thalassaemia patient becomes first Female Pilot in Pakistan Army Aviation’s History (2).jpg">
              <a:extLst>
                <a:ext uri="{FF2B5EF4-FFF2-40B4-BE49-F238E27FC236}">
                  <a16:creationId xmlns:a16="http://schemas.microsoft.com/office/drawing/2014/main" id="{273D8A91-E241-45BD-9E5D-DBB363EA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8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637" y="388833"/>
              <a:ext cx="2263356" cy="31336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Image result for নারী ডাক্তার">
              <a:extLst>
                <a:ext uri="{FF2B5EF4-FFF2-40B4-BE49-F238E27FC236}">
                  <a16:creationId xmlns:a16="http://schemas.microsoft.com/office/drawing/2014/main" id="{AB3495F4-DDDA-4FDB-A208-D4818159D0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004" y="388833"/>
              <a:ext cx="2499814" cy="31336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392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801964-0A6A-4B13-B886-391AD79FB314}"/>
              </a:ext>
            </a:extLst>
          </p:cNvPr>
          <p:cNvGrpSpPr/>
          <p:nvPr/>
        </p:nvGrpSpPr>
        <p:grpSpPr>
          <a:xfrm>
            <a:off x="1487837" y="991892"/>
            <a:ext cx="9931514" cy="5519454"/>
            <a:chOff x="430342" y="346654"/>
            <a:chExt cx="10989009" cy="6164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8B5424-810F-4874-8838-C85BAF7FD061}"/>
                </a:ext>
              </a:extLst>
            </p:cNvPr>
            <p:cNvSpPr/>
            <p:nvPr/>
          </p:nvSpPr>
          <p:spPr>
            <a:xfrm>
              <a:off x="724576" y="5172113"/>
              <a:ext cx="9099899" cy="133923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নর যদি রাখে নারীরে বন্দী,তবে এর পর যুগে</a:t>
              </a:r>
            </a:p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আপনারি রচা ঐ কারাগারে পুরুষ মরিবে ভুগে।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0C7F96-824B-4755-8CF5-1D2B1046D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42" y="346654"/>
              <a:ext cx="3462786" cy="304552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776683-DE08-4FA7-901A-67C8B511C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599" y="2057247"/>
              <a:ext cx="3189752" cy="30455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AE9EE8-D377-4DBC-BBEC-EAA35E244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211" y="1028702"/>
              <a:ext cx="2892895" cy="330569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3562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ACF41D-4D8A-4B9F-BCD9-D6681D59FA04}"/>
              </a:ext>
            </a:extLst>
          </p:cNvPr>
          <p:cNvSpPr txBox="1"/>
          <p:nvPr/>
        </p:nvSpPr>
        <p:spPr>
          <a:xfrm>
            <a:off x="609601" y="5378026"/>
            <a:ext cx="921327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1" dirty="0"/>
              <a:t>যুগের ধর্ম এই-</a:t>
            </a:r>
            <a:br>
              <a:rPr lang="as-IN" sz="3200" b="1" dirty="0"/>
            </a:br>
            <a:r>
              <a:rPr lang="as-IN" sz="3200" b="1" dirty="0"/>
              <a:t>পীড়ন করিলে সে পীড়ন এসে পীড়া দেবে তোমাকেই!</a:t>
            </a:r>
            <a:endParaRPr lang="en-US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2A8630-0E68-4C74-AFF6-72F32B87C52C}"/>
              </a:ext>
            </a:extLst>
          </p:cNvPr>
          <p:cNvGrpSpPr/>
          <p:nvPr/>
        </p:nvGrpSpPr>
        <p:grpSpPr>
          <a:xfrm>
            <a:off x="1074551" y="1295018"/>
            <a:ext cx="7622596" cy="2912037"/>
            <a:chOff x="609602" y="492811"/>
            <a:chExt cx="7622596" cy="40930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84E9E3-DBE9-4F89-9AC4-A1B123DE4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2" y="492811"/>
              <a:ext cx="3671454" cy="30455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074" name="Picture 2" descr="Image result for নারীরাও পারে">
              <a:extLst>
                <a:ext uri="{FF2B5EF4-FFF2-40B4-BE49-F238E27FC236}">
                  <a16:creationId xmlns:a16="http://schemas.microsoft.com/office/drawing/2014/main" id="{64F21720-4E16-4282-B502-26D92865F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37" y="1662546"/>
              <a:ext cx="3015961" cy="292330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2468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95A825-8B16-416D-AA0B-3C1C36F125B4}"/>
              </a:ext>
            </a:extLst>
          </p:cNvPr>
          <p:cNvSpPr txBox="1"/>
          <p:nvPr/>
        </p:nvSpPr>
        <p:spPr>
          <a:xfrm>
            <a:off x="4089997" y="184322"/>
            <a:ext cx="453853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 ক্ষমতাশালী নারী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3F007D-E096-47B9-98C7-014AB4918CE8}"/>
              </a:ext>
            </a:extLst>
          </p:cNvPr>
          <p:cNvGrpSpPr/>
          <p:nvPr/>
        </p:nvGrpSpPr>
        <p:grpSpPr>
          <a:xfrm>
            <a:off x="1438759" y="1503337"/>
            <a:ext cx="9314482" cy="5060577"/>
            <a:chOff x="446578" y="997580"/>
            <a:chExt cx="11302008" cy="5961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0D12E6-2590-44EB-B66D-F3B2746C4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78" y="997580"/>
              <a:ext cx="3380157" cy="17636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A6FC09-4E96-413D-B128-3247CE87B832}"/>
                </a:ext>
              </a:extLst>
            </p:cNvPr>
            <p:cNvSpPr txBox="1"/>
            <p:nvPr/>
          </p:nvSpPr>
          <p:spPr>
            <a:xfrm>
              <a:off x="446578" y="3157456"/>
              <a:ext cx="3486364" cy="9788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BD" sz="24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একুইটাইনের ইলিনর (১১২২-১২২৪)</a:t>
              </a:r>
              <a:endPara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EE13CF-C422-4F1B-ADB9-3BA8A5366344}"/>
                </a:ext>
              </a:extLst>
            </p:cNvPr>
            <p:cNvSpPr txBox="1"/>
            <p:nvPr/>
          </p:nvSpPr>
          <p:spPr>
            <a:xfrm>
              <a:off x="8838857" y="3417788"/>
              <a:ext cx="2522694" cy="9788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BD" sz="24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ইসাবেলা (১৪৫১-১৫০৪)</a:t>
              </a:r>
              <a:endPara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172353-A83C-4732-9395-960E24C123F8}"/>
                </a:ext>
              </a:extLst>
            </p:cNvPr>
            <p:cNvSpPr txBox="1"/>
            <p:nvPr/>
          </p:nvSpPr>
          <p:spPr>
            <a:xfrm>
              <a:off x="550479" y="5860420"/>
              <a:ext cx="3429000" cy="9788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BD" sz="24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রাশিয়ার কাথেরিন (১৭২৯-১৭৯৬)</a:t>
              </a:r>
              <a:endPara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92C765-C6B5-4DE2-8EEE-7723F8DBE94B}"/>
                </a:ext>
              </a:extLst>
            </p:cNvPr>
            <p:cNvSpPr txBox="1"/>
            <p:nvPr/>
          </p:nvSpPr>
          <p:spPr>
            <a:xfrm>
              <a:off x="8212522" y="5979870"/>
              <a:ext cx="3149029" cy="9788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BD" sz="24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রানী ভিক্টোরিয়া (১৮১৯-১৯০১)</a:t>
              </a:r>
              <a:endPara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80280F-0EF8-41B1-AB8C-034C9DC0C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9557" y="1459153"/>
              <a:ext cx="3001293" cy="16954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FDF0F7-D8B6-4E3A-9F32-2D5BF3811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78" y="4045126"/>
              <a:ext cx="3643419" cy="14954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33A5D0-E917-47AF-9A27-6A751D4D2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9557" y="4252936"/>
              <a:ext cx="3149029" cy="1600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3EE06B-79FD-4D68-8AF6-52FA355DA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869" y="3807210"/>
              <a:ext cx="2809298" cy="26923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9868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10869A-1376-41BE-9189-D56A26D2F503}"/>
              </a:ext>
            </a:extLst>
          </p:cNvPr>
          <p:cNvSpPr txBox="1"/>
          <p:nvPr/>
        </p:nvSpPr>
        <p:spPr>
          <a:xfrm>
            <a:off x="7706181" y="3128837"/>
            <a:ext cx="416904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bn-IN" sz="36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রেহানা পারভীন।</a:t>
            </a:r>
          </a:p>
          <a:p>
            <a:pPr>
              <a:defRPr/>
            </a:pPr>
            <a:r>
              <a:rPr lang="bn-IN" sz="36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সহকারী শিক্ষক।</a:t>
            </a:r>
          </a:p>
          <a:p>
            <a:pPr>
              <a:defRPr/>
            </a:pPr>
            <a:r>
              <a:rPr lang="bn-IN" sz="36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জামতলা দাখিল মাদ্রাসা</a:t>
            </a:r>
            <a:r>
              <a:rPr lang="en-US" sz="3600" b="1" dirty="0">
                <a:ln/>
                <a:solidFill>
                  <a:schemeClr val="tx1"/>
                </a:solidFill>
                <a:latin typeface="Corbel" panose="020B0503020204020204"/>
              </a:rPr>
              <a:t>। </a:t>
            </a:r>
            <a:endParaRPr lang="bn-IN" sz="3600" b="1" dirty="0">
              <a:ln/>
              <a:solidFill>
                <a:schemeClr val="tx1"/>
              </a:solidFill>
              <a:latin typeface="Corbel" panose="020B0503020204020204"/>
              <a:cs typeface="Vrinda" panose="020B0502040204020203" pitchFamily="34" charset="0"/>
            </a:endParaRPr>
          </a:p>
          <a:p>
            <a:pPr>
              <a:defRPr/>
            </a:pPr>
            <a:r>
              <a:rPr lang="bn-IN" sz="36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গোয়ালন্দ,রাজবাড়ী। </a:t>
            </a:r>
            <a:endParaRPr lang="en-US" sz="3600" b="1" dirty="0">
              <a:ln/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B3C73-1A2D-416D-A827-ED5781AB188D}"/>
              </a:ext>
            </a:extLst>
          </p:cNvPr>
          <p:cNvSpPr txBox="1"/>
          <p:nvPr/>
        </p:nvSpPr>
        <p:spPr>
          <a:xfrm>
            <a:off x="272865" y="211001"/>
            <a:ext cx="3756695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435E4B-0783-440D-9854-8B4E87D76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5" y="1565566"/>
            <a:ext cx="3423864" cy="4708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7EA147-06B2-4C86-9145-B2E5426AB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22" y="3128839"/>
            <a:ext cx="2981325" cy="330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30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C4BF27F-FC7D-4AAD-A625-FA69042EF247}"/>
              </a:ext>
            </a:extLst>
          </p:cNvPr>
          <p:cNvGrpSpPr/>
          <p:nvPr/>
        </p:nvGrpSpPr>
        <p:grpSpPr>
          <a:xfrm>
            <a:off x="1379349" y="821411"/>
            <a:ext cx="9655444" cy="5670919"/>
            <a:chOff x="417120" y="257183"/>
            <a:chExt cx="11306219" cy="6343634"/>
          </a:xfrm>
        </p:grpSpPr>
        <p:pic>
          <p:nvPicPr>
            <p:cNvPr id="2" name="Picture 4" descr="D:\TTC Rangpur\18.10.12\18-10-12\Delower\GARMENTS-1.jpg">
              <a:extLst>
                <a:ext uri="{FF2B5EF4-FFF2-40B4-BE49-F238E27FC236}">
                  <a16:creationId xmlns:a16="http://schemas.microsoft.com/office/drawing/2014/main" id="{1451668F-3BEE-4E74-BD6A-94C7EAB9A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 l="15625" t="4762" b="7143"/>
            <a:stretch>
              <a:fillRect/>
            </a:stretch>
          </p:blipFill>
          <p:spPr bwMode="auto">
            <a:xfrm>
              <a:off x="417120" y="257183"/>
              <a:ext cx="3162300" cy="21182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" name="Picture 2" descr="image_159_54669-copy-copy.png">
              <a:extLst>
                <a:ext uri="{FF2B5EF4-FFF2-40B4-BE49-F238E27FC236}">
                  <a16:creationId xmlns:a16="http://schemas.microsoft.com/office/drawing/2014/main" id="{78AC7BF8-E657-4C83-B1EB-FB91A24C4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2581" y="369138"/>
              <a:ext cx="3047999" cy="22547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1CCBDE-FDB5-42C7-BB67-05A6AFC70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61" y="3824493"/>
              <a:ext cx="3971471" cy="277632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B84920D-640A-4DE9-8075-39E1C752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796" y="3887794"/>
              <a:ext cx="3472543" cy="262392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F33BD4-DC54-4F74-A21A-EBEEA4FAEC4F}"/>
                </a:ext>
              </a:extLst>
            </p:cNvPr>
            <p:cNvSpPr/>
            <p:nvPr/>
          </p:nvSpPr>
          <p:spPr>
            <a:xfrm>
              <a:off x="1308511" y="2586422"/>
              <a:ext cx="8004631" cy="134271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 চিকিৎসা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ক্ষেত্রে নার্সিং ও চিকিৎসক হিসেবে নারীরা বিশেষ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অবদান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 রাখছে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 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55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FEB727-554C-4E82-A881-1DF285548EFD}"/>
              </a:ext>
            </a:extLst>
          </p:cNvPr>
          <p:cNvSpPr txBox="1"/>
          <p:nvPr/>
        </p:nvSpPr>
        <p:spPr>
          <a:xfrm>
            <a:off x="8127853" y="5021828"/>
            <a:ext cx="3733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শ্রমজীবী নারী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3203EF-238F-449B-A470-75777E429F46}"/>
              </a:ext>
            </a:extLst>
          </p:cNvPr>
          <p:cNvGrpSpPr/>
          <p:nvPr/>
        </p:nvGrpSpPr>
        <p:grpSpPr>
          <a:xfrm>
            <a:off x="1177871" y="1317356"/>
            <a:ext cx="10683782" cy="4322622"/>
            <a:chOff x="401782" y="261207"/>
            <a:chExt cx="11459871" cy="68635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141CBF-5760-412B-8D32-4CB377C3E30F}"/>
                </a:ext>
              </a:extLst>
            </p:cNvPr>
            <p:cNvSpPr txBox="1"/>
            <p:nvPr/>
          </p:nvSpPr>
          <p:spPr>
            <a:xfrm>
              <a:off x="720437" y="2882590"/>
              <a:ext cx="2514600" cy="19059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নারীর ক্ষমতায়ন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736322-BB2C-4C9C-AB16-575835F0965B}"/>
                </a:ext>
              </a:extLst>
            </p:cNvPr>
            <p:cNvSpPr txBox="1"/>
            <p:nvPr/>
          </p:nvSpPr>
          <p:spPr>
            <a:xfrm>
              <a:off x="8332642" y="2590202"/>
              <a:ext cx="3276600" cy="9285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অধিকার আদায়ে নারী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478204-D879-4BBF-85E4-A93192C553F5}"/>
                </a:ext>
              </a:extLst>
            </p:cNvPr>
            <p:cNvSpPr txBox="1"/>
            <p:nvPr/>
          </p:nvSpPr>
          <p:spPr>
            <a:xfrm>
              <a:off x="811358" y="6000771"/>
              <a:ext cx="3048000" cy="1123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খেলাধুলায় নারী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62E131-51CF-4450-B7EC-C33035552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82" y="3742487"/>
              <a:ext cx="3962400" cy="225129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53C3D4-8FDC-4073-AA3D-2546BE43B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70" y="261207"/>
              <a:ext cx="3781424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76D3071-BF0A-46DE-B490-E5B1DF83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230" y="380280"/>
              <a:ext cx="3781423" cy="203099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846E469-5343-4036-9DF0-33299B48B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230" y="3431234"/>
              <a:ext cx="3781423" cy="24557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9511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8EA62B-91CA-4235-8483-487CF6E4DB5C}"/>
              </a:ext>
            </a:extLst>
          </p:cNvPr>
          <p:cNvGrpSpPr/>
          <p:nvPr/>
        </p:nvGrpSpPr>
        <p:grpSpPr>
          <a:xfrm>
            <a:off x="1888210" y="1673819"/>
            <a:ext cx="8415580" cy="5152263"/>
            <a:chOff x="436850" y="472521"/>
            <a:chExt cx="10161877" cy="64006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38B21E-04B1-4657-91B4-7FC0D3C18E80}"/>
                </a:ext>
              </a:extLst>
            </p:cNvPr>
            <p:cNvSpPr txBox="1"/>
            <p:nvPr/>
          </p:nvSpPr>
          <p:spPr>
            <a:xfrm>
              <a:off x="436850" y="472521"/>
              <a:ext cx="4602309" cy="9558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623049-67EF-457C-8D24-55C3CBF8AD2C}"/>
                </a:ext>
              </a:extLst>
            </p:cNvPr>
            <p:cNvSpPr txBox="1"/>
            <p:nvPr/>
          </p:nvSpPr>
          <p:spPr>
            <a:xfrm>
              <a:off x="728302" y="5229027"/>
              <a:ext cx="9870425" cy="164409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মানব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সভ্যতায়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নারীর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অবদান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পুরুষের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চেয়ে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কম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নয়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পাঁচটি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ক্ষেত্র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উল্লেখ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4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।</a:t>
              </a:r>
              <a:endPara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9.jpg">
              <a:extLst>
                <a:ext uri="{FF2B5EF4-FFF2-40B4-BE49-F238E27FC236}">
                  <a16:creationId xmlns:a16="http://schemas.microsoft.com/office/drawing/2014/main" id="{C1546B8C-D7CE-4A45-92F1-D00F93232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8193" y="2343318"/>
              <a:ext cx="3113811" cy="217136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97534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74FD76-DF3A-4F13-848F-90C5335AB900}"/>
              </a:ext>
            </a:extLst>
          </p:cNvPr>
          <p:cNvGrpSpPr/>
          <p:nvPr/>
        </p:nvGrpSpPr>
        <p:grpSpPr>
          <a:xfrm>
            <a:off x="526471" y="334880"/>
            <a:ext cx="11291456" cy="6188240"/>
            <a:chOff x="526471" y="334880"/>
            <a:chExt cx="11291456" cy="61882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BB69A8E-CB2E-46F8-A320-3EC61041C4E3}"/>
                </a:ext>
              </a:extLst>
            </p:cNvPr>
            <p:cNvSpPr txBox="1"/>
            <p:nvPr/>
          </p:nvSpPr>
          <p:spPr>
            <a:xfrm>
              <a:off x="526471" y="5445902"/>
              <a:ext cx="7813963" cy="10772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200" b="1" dirty="0"/>
                <a:t>বর্তমান সমাজে নারীদের অবস্থান সম্পর্কে কবিতার আলোকে বর্ণনা কর </a:t>
              </a:r>
              <a:endParaRPr lang="en-US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A86D40-CA7B-49C0-8A4C-D26DE5207B58}"/>
                </a:ext>
              </a:extLst>
            </p:cNvPr>
            <p:cNvSpPr txBox="1"/>
            <p:nvPr/>
          </p:nvSpPr>
          <p:spPr>
            <a:xfrm>
              <a:off x="775853" y="334880"/>
              <a:ext cx="2466110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200" b="1" dirty="0"/>
                <a:t>দলগত কাজ </a:t>
              </a:r>
              <a:endParaRPr lang="en-US" sz="32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E12A55-29CC-4729-AA3E-A0FB7D513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783" y="2161310"/>
              <a:ext cx="5094144" cy="286789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541634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F31E00-E91E-4946-A81F-162B0BD2B17E}"/>
              </a:ext>
            </a:extLst>
          </p:cNvPr>
          <p:cNvSpPr/>
          <p:nvPr/>
        </p:nvSpPr>
        <p:spPr>
          <a:xfrm>
            <a:off x="320774" y="298217"/>
            <a:ext cx="3033192" cy="186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6BB98C-8F82-415C-B0AA-A46BEAE080BE}"/>
              </a:ext>
            </a:extLst>
          </p:cNvPr>
          <p:cNvGrpSpPr/>
          <p:nvPr/>
        </p:nvGrpSpPr>
        <p:grpSpPr>
          <a:xfrm>
            <a:off x="1131376" y="991894"/>
            <a:ext cx="6059838" cy="5250927"/>
            <a:chOff x="611933" y="850754"/>
            <a:chExt cx="7486353" cy="53924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49D770-A229-4FB1-92EB-DD918A6E2C87}"/>
                </a:ext>
              </a:extLst>
            </p:cNvPr>
            <p:cNvSpPr txBox="1"/>
            <p:nvPr/>
          </p:nvSpPr>
          <p:spPr>
            <a:xfrm>
              <a:off x="616700" y="4202549"/>
              <a:ext cx="6632706" cy="11062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২। আধুনিক সমাজে নারী-নরের কার ভূমিকা বেশী 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24EFC7-A2B8-4C5A-B3C8-B75E3DC53D52}"/>
                </a:ext>
              </a:extLst>
            </p:cNvPr>
            <p:cNvSpPr txBox="1"/>
            <p:nvPr/>
          </p:nvSpPr>
          <p:spPr>
            <a:xfrm>
              <a:off x="611933" y="4883739"/>
              <a:ext cx="5484067" cy="11062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৩। বিজয়-লক্ষ্ণী নারী কাকে সান্ত্বনা দেয়?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061DC7-B58C-403C-9C31-B48A9BB00771}"/>
                </a:ext>
              </a:extLst>
            </p:cNvPr>
            <p:cNvSpPr txBox="1"/>
            <p:nvPr/>
          </p:nvSpPr>
          <p:spPr>
            <a:xfrm>
              <a:off x="611933" y="5642694"/>
              <a:ext cx="7486353" cy="60053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৪। বর্তমান বাংলাদেশকে কে নেতৃত্ব দেচ্ছেন?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3714B8-35C9-4D78-972C-11A0E6E79E06}"/>
                </a:ext>
              </a:extLst>
            </p:cNvPr>
            <p:cNvSpPr txBox="1"/>
            <p:nvPr/>
          </p:nvSpPr>
          <p:spPr>
            <a:xfrm>
              <a:off x="616700" y="3493847"/>
              <a:ext cx="6808470" cy="11062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১। নারী-পুরুষের সম্মিলিত প্রচেষ্টাতে কী গড়ে ওঠেছে?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FD78E4-8E9E-49FB-A128-4DDF4AC0AE8F}"/>
                </a:ext>
              </a:extLst>
            </p:cNvPr>
            <p:cNvSpPr txBox="1"/>
            <p:nvPr/>
          </p:nvSpPr>
          <p:spPr>
            <a:xfrm>
              <a:off x="3353966" y="850754"/>
              <a:ext cx="4572000" cy="94822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5400" dirty="0"/>
                <a:t>ও ফলাবর্তন 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89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36E4337-236B-43DB-8972-1F4DCF1750E2}"/>
              </a:ext>
            </a:extLst>
          </p:cNvPr>
          <p:cNvGrpSpPr/>
          <p:nvPr/>
        </p:nvGrpSpPr>
        <p:grpSpPr>
          <a:xfrm>
            <a:off x="941522" y="1717962"/>
            <a:ext cx="9892146" cy="4987638"/>
            <a:chOff x="955377" y="1620980"/>
            <a:chExt cx="9892146" cy="49876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090262-A9E5-46A3-BBFC-E8F5FA90BC3A}"/>
                </a:ext>
              </a:extLst>
            </p:cNvPr>
            <p:cNvSpPr/>
            <p:nvPr/>
          </p:nvSpPr>
          <p:spPr>
            <a:xfrm>
              <a:off x="1440873" y="4114799"/>
              <a:ext cx="8755682" cy="2493819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3B85E9-CA4B-4097-8E61-D836833DB216}"/>
                </a:ext>
              </a:extLst>
            </p:cNvPr>
            <p:cNvSpPr/>
            <p:nvPr/>
          </p:nvSpPr>
          <p:spPr>
            <a:xfrm>
              <a:off x="1606346" y="4606636"/>
              <a:ext cx="8590209" cy="123453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‘</a:t>
              </a:r>
              <a:r>
                <a:rPr lang="bn-BD" sz="4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পীড়ন করিলে সে পীড়ন এসে পীড়া দেবে তোমাকেই’-</a:t>
              </a:r>
            </a:p>
            <a:p>
              <a:pPr algn="ctr"/>
              <a:r>
                <a:rPr lang="bn-BD" sz="4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চরণটির ব্যাখ্যা করে আনবে।</a:t>
              </a:r>
              <a:endPara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CA3AD67-876A-464E-8105-3CEB8AFD1D7F}"/>
                </a:ext>
              </a:extLst>
            </p:cNvPr>
            <p:cNvSpPr/>
            <p:nvPr/>
          </p:nvSpPr>
          <p:spPr>
            <a:xfrm>
              <a:off x="955377" y="1620980"/>
              <a:ext cx="9892146" cy="2493819"/>
            </a:xfrm>
            <a:prstGeom prst="triangle">
              <a:avLst>
                <a:gd name="adj" fmla="val 48459"/>
              </a:avLst>
            </a:prstGeom>
            <a:solidFill>
              <a:srgbClr val="C0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29C274-DB60-464D-9756-488C79DFE1EC}"/>
                </a:ext>
              </a:extLst>
            </p:cNvPr>
            <p:cNvSpPr txBox="1"/>
            <p:nvPr/>
          </p:nvSpPr>
          <p:spPr>
            <a:xfrm>
              <a:off x="4567634" y="2867889"/>
              <a:ext cx="25021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বাড়ির কাজঃ </a:t>
              </a:r>
              <a:endPara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127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5285D-ED95-4F97-9C85-C80FAC652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1" y="257041"/>
            <a:ext cx="11720945" cy="6552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450EEB-B02B-4B59-8CA7-2F383DD5DDDB}"/>
              </a:ext>
            </a:extLst>
          </p:cNvPr>
          <p:cNvSpPr/>
          <p:nvPr/>
        </p:nvSpPr>
        <p:spPr>
          <a:xfrm>
            <a:off x="2719450" y="3533397"/>
            <a:ext cx="5454732" cy="1378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35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BB71FD-F9E3-43B8-AA3B-9346D524B404}"/>
              </a:ext>
            </a:extLst>
          </p:cNvPr>
          <p:cNvSpPr/>
          <p:nvPr/>
        </p:nvSpPr>
        <p:spPr>
          <a:xfrm>
            <a:off x="617322" y="53672"/>
            <a:ext cx="9864436" cy="1710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 আন্তরিক সহযোগ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 জন্য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0EA31-5AE2-4806-82EE-E7612E4A1FB7}"/>
              </a:ext>
            </a:extLst>
          </p:cNvPr>
          <p:cNvSpPr/>
          <p:nvPr/>
        </p:nvSpPr>
        <p:spPr>
          <a:xfrm>
            <a:off x="6215871" y="5218102"/>
            <a:ext cx="5846618" cy="1260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n w="0"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2164F7-49B6-45DD-9870-A7A06C0F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2" y="1975266"/>
            <a:ext cx="3073977" cy="4475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C0CE3-8CFA-4875-B7B6-7C5C8A971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71" y="1552631"/>
            <a:ext cx="5071244" cy="3752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453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12795F3-342E-43A6-A6ED-99CF4EF55F5E}"/>
              </a:ext>
            </a:extLst>
          </p:cNvPr>
          <p:cNvGrpSpPr/>
          <p:nvPr/>
        </p:nvGrpSpPr>
        <p:grpSpPr>
          <a:xfrm>
            <a:off x="339677" y="374628"/>
            <a:ext cx="11228869" cy="6108744"/>
            <a:chOff x="457200" y="453429"/>
            <a:chExt cx="11512647" cy="610874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73CED3-6119-4625-B759-17FE45326B21}"/>
                </a:ext>
              </a:extLst>
            </p:cNvPr>
            <p:cNvSpPr txBox="1"/>
            <p:nvPr/>
          </p:nvSpPr>
          <p:spPr>
            <a:xfrm>
              <a:off x="457200" y="453429"/>
              <a:ext cx="4641742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এসো</a:t>
              </a:r>
              <a:r>
                <a:rPr lang="en-US" sz="3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কিছু</a:t>
              </a:r>
              <a:r>
                <a:rPr lang="bn-BD" sz="3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ছবি দেখি ...</a:t>
              </a:r>
              <a:endPara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rokeya.jpg">
              <a:extLst>
                <a:ext uri="{FF2B5EF4-FFF2-40B4-BE49-F238E27FC236}">
                  <a16:creationId xmlns:a16="http://schemas.microsoft.com/office/drawing/2014/main" id="{3940C662-D750-4C8A-AEBD-C9E49B283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371601"/>
              <a:ext cx="2514600" cy="1524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3" descr="sofia3.jpg">
              <a:extLst>
                <a:ext uri="{FF2B5EF4-FFF2-40B4-BE49-F238E27FC236}">
                  <a16:creationId xmlns:a16="http://schemas.microsoft.com/office/drawing/2014/main" id="{BD386708-005A-4261-807A-344BA9158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4477" y="1345847"/>
              <a:ext cx="2514600" cy="16134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" name="Picture 4" descr="mother teresa1.jpg">
              <a:extLst>
                <a:ext uri="{FF2B5EF4-FFF2-40B4-BE49-F238E27FC236}">
                  <a16:creationId xmlns:a16="http://schemas.microsoft.com/office/drawing/2014/main" id="{1FE2655E-C812-45E6-928F-7A0E30DE6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8807" y="1241181"/>
              <a:ext cx="2815655" cy="17848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Picture 5" descr="helen killer.jpg">
              <a:extLst>
                <a:ext uri="{FF2B5EF4-FFF2-40B4-BE49-F238E27FC236}">
                  <a16:creationId xmlns:a16="http://schemas.microsoft.com/office/drawing/2014/main" id="{D2E6FB2A-E322-4860-A347-9AE1CAC6F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4192" y="1241181"/>
              <a:ext cx="2815655" cy="1828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E444AE-39A8-45A6-8DFC-C8C3000B4F6E}"/>
                </a:ext>
              </a:extLst>
            </p:cNvPr>
            <p:cNvSpPr txBox="1"/>
            <p:nvPr/>
          </p:nvSpPr>
          <p:spPr>
            <a:xfrm>
              <a:off x="1355652" y="3200400"/>
              <a:ext cx="1656992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বেগম রোকেয়া </a:t>
              </a:r>
              <a:endPara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B1045F-4A57-462D-B00C-B4608E901BE1}"/>
                </a:ext>
              </a:extLst>
            </p:cNvPr>
            <p:cNvSpPr txBox="1"/>
            <p:nvPr/>
          </p:nvSpPr>
          <p:spPr>
            <a:xfrm>
              <a:off x="3646657" y="3200400"/>
              <a:ext cx="1624121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সুফিয়া কামাল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066C9E-4D83-420E-A988-793325CA15DC}"/>
                </a:ext>
              </a:extLst>
            </p:cNvPr>
            <p:cNvSpPr txBox="1"/>
            <p:nvPr/>
          </p:nvSpPr>
          <p:spPr>
            <a:xfrm>
              <a:off x="6700377" y="3294041"/>
              <a:ext cx="1640556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মাদার তেরেসা </a:t>
              </a:r>
              <a:endPara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620634-FD14-4013-A257-D259543C6DCA}"/>
                </a:ext>
              </a:extLst>
            </p:cNvPr>
            <p:cNvSpPr txBox="1"/>
            <p:nvPr/>
          </p:nvSpPr>
          <p:spPr>
            <a:xfrm>
              <a:off x="9554705" y="3326355"/>
              <a:ext cx="1596181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হেলেন কিলার </a:t>
              </a:r>
              <a:endPara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941076-81BE-4320-A8F3-67A00C3B8133}"/>
                </a:ext>
              </a:extLst>
            </p:cNvPr>
            <p:cNvSpPr txBox="1"/>
            <p:nvPr/>
          </p:nvSpPr>
          <p:spPr>
            <a:xfrm>
              <a:off x="5569458" y="497427"/>
              <a:ext cx="3959555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ওরা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সমাজের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পুরুষ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?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2CF34C-4554-48C2-B910-B9E26543B31D}"/>
                </a:ext>
              </a:extLst>
            </p:cNvPr>
            <p:cNvSpPr txBox="1"/>
            <p:nvPr/>
          </p:nvSpPr>
          <p:spPr>
            <a:xfrm>
              <a:off x="9796119" y="5652621"/>
              <a:ext cx="846738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32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3" name="Picture 2" descr="C:\Users\Mafidul\Desktop\hsr.jpg">
              <a:extLst>
                <a:ext uri="{FF2B5EF4-FFF2-40B4-BE49-F238E27FC236}">
                  <a16:creationId xmlns:a16="http://schemas.microsoft.com/office/drawing/2014/main" id="{683A7069-0BE7-46ED-9D5D-FEE70577F3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341"/>
            <a:stretch/>
          </p:blipFill>
          <p:spPr bwMode="auto">
            <a:xfrm>
              <a:off x="788876" y="3788020"/>
              <a:ext cx="2115015" cy="20801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006265-F9CD-4946-92E8-2372EF8FE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976" y="3990853"/>
              <a:ext cx="2354776" cy="17848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BAD57D-862B-427F-B46E-E53D86E99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673" y="3807917"/>
              <a:ext cx="2500498" cy="208010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26FCFC-456E-4EAD-90AC-1C6D8D23CB5A}"/>
                </a:ext>
              </a:extLst>
            </p:cNvPr>
            <p:cNvSpPr/>
            <p:nvPr/>
          </p:nvSpPr>
          <p:spPr>
            <a:xfrm>
              <a:off x="677173" y="6170287"/>
              <a:ext cx="2161309" cy="391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প্রধানমন্ত্রী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FF1E41-70B2-49C0-8545-3839F8495CCE}"/>
                </a:ext>
              </a:extLst>
            </p:cNvPr>
            <p:cNvSpPr/>
            <p:nvPr/>
          </p:nvSpPr>
          <p:spPr>
            <a:xfrm>
              <a:off x="5871954" y="5842796"/>
              <a:ext cx="2248932" cy="3715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স্পিকার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4AA47F-C8C8-4833-8C87-9D53FF682D32}"/>
                </a:ext>
              </a:extLst>
            </p:cNvPr>
            <p:cNvSpPr/>
            <p:nvPr/>
          </p:nvSpPr>
          <p:spPr>
            <a:xfrm>
              <a:off x="2979464" y="6029578"/>
              <a:ext cx="2500498" cy="4156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 মেজর জেনারেল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8E4F80F-02AD-4C88-A618-830FA58353E4}"/>
              </a:ext>
            </a:extLst>
          </p:cNvPr>
          <p:cNvGrpSpPr/>
          <p:nvPr/>
        </p:nvGrpSpPr>
        <p:grpSpPr>
          <a:xfrm>
            <a:off x="255420" y="236575"/>
            <a:ext cx="11501053" cy="6369678"/>
            <a:chOff x="255419" y="236575"/>
            <a:chExt cx="11501053" cy="6369678"/>
          </a:xfrm>
        </p:grpSpPr>
        <p:pic>
          <p:nvPicPr>
            <p:cNvPr id="2" name="Picture 1" descr="kazi4.jpg">
              <a:extLst>
                <a:ext uri="{FF2B5EF4-FFF2-40B4-BE49-F238E27FC236}">
                  <a16:creationId xmlns:a16="http://schemas.microsoft.com/office/drawing/2014/main" id="{A449C8D2-4E5C-4AB4-863C-102337C19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6169" y="3848654"/>
              <a:ext cx="2000250" cy="27575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266A0F-E8E7-4D5C-ABF3-E42ED5A1060F}"/>
                </a:ext>
              </a:extLst>
            </p:cNvPr>
            <p:cNvSpPr txBox="1"/>
            <p:nvPr/>
          </p:nvSpPr>
          <p:spPr>
            <a:xfrm>
              <a:off x="255419" y="236575"/>
              <a:ext cx="4358145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u="heavy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u="heavy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u="heavy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4800" u="heavy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u="heavy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BD" sz="4800" u="heavy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u="heavy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978117-AB87-418F-9A57-C2C428F27329}"/>
                </a:ext>
              </a:extLst>
            </p:cNvPr>
            <p:cNvSpPr txBox="1"/>
            <p:nvPr/>
          </p:nvSpPr>
          <p:spPr>
            <a:xfrm>
              <a:off x="9912287" y="1364722"/>
              <a:ext cx="1061509" cy="105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bn-BD" sz="4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রী</a:t>
              </a:r>
              <a:endPara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874B10-3F1C-4381-A5EC-C446936937FF}"/>
                </a:ext>
              </a:extLst>
            </p:cNvPr>
            <p:cNvSpPr txBox="1"/>
            <p:nvPr/>
          </p:nvSpPr>
          <p:spPr>
            <a:xfrm>
              <a:off x="9117893" y="3122459"/>
              <a:ext cx="2550698" cy="54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কাজী নজরুল ইসলাম </a:t>
              </a:r>
              <a:endParaRPr lang="en-US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Content Placeholder 3">
              <a:extLst>
                <a:ext uri="{FF2B5EF4-FFF2-40B4-BE49-F238E27FC236}">
                  <a16:creationId xmlns:a16="http://schemas.microsoft.com/office/drawing/2014/main" id="{6BC83F42-1A52-4607-BC05-59FAF0F01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5528" y="1597251"/>
              <a:ext cx="2924201" cy="45028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5CEB56-960F-40D7-9A31-3F97DE1A6E52}"/>
                </a:ext>
              </a:extLst>
            </p:cNvPr>
            <p:cNvSpPr txBox="1"/>
            <p:nvPr/>
          </p:nvSpPr>
          <p:spPr>
            <a:xfrm>
              <a:off x="9205773" y="2310842"/>
              <a:ext cx="2550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(২য় </a:t>
              </a:r>
              <a:r>
                <a:rPr lang="en-US" sz="3600" b="1" dirty="0" err="1"/>
                <a:t>অংশ</a:t>
              </a:r>
              <a:r>
                <a:rPr lang="en-US" sz="3600" b="1" dirty="0"/>
                <a:t>)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6E63957-BE7A-47A5-A224-0EE6F9B8E456}"/>
                </a:ext>
              </a:extLst>
            </p:cNvPr>
            <p:cNvGrpSpPr/>
            <p:nvPr/>
          </p:nvGrpSpPr>
          <p:grpSpPr>
            <a:xfrm>
              <a:off x="4308214" y="2957173"/>
              <a:ext cx="3990311" cy="3170435"/>
              <a:chOff x="4287622" y="3124103"/>
              <a:chExt cx="3990311" cy="3170435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52CFE8F-5DD0-4DF1-85FD-20C54B2A46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35" b="8366"/>
              <a:stretch/>
            </p:blipFill>
            <p:spPr>
              <a:xfrm>
                <a:off x="4287622" y="3124103"/>
                <a:ext cx="3990311" cy="317043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B2B92D7-02DE-41E6-AAC3-DA81D94B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7470" y="3443764"/>
                <a:ext cx="1150448" cy="187449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BED467D-5633-4485-8803-C485B53A8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05" t="19303" r="17663" b="37535"/>
              <a:stretch/>
            </p:blipFill>
            <p:spPr>
              <a:xfrm>
                <a:off x="6522319" y="3744610"/>
                <a:ext cx="539160" cy="590122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CF4F3B-3685-4A7A-B5B4-2B6333E346F4}"/>
                  </a:ext>
                </a:extLst>
              </p:cNvPr>
              <p:cNvSpPr txBox="1"/>
              <p:nvPr/>
            </p:nvSpPr>
            <p:spPr>
              <a:xfrm>
                <a:off x="5115563" y="3993681"/>
                <a:ext cx="1061509" cy="1051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60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bn-BD" sz="44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রী</a:t>
                </a:r>
                <a:endParaRPr lang="en-US" sz="4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598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91D5C3-A0DD-4925-9544-E6A95C1DCE72}"/>
              </a:ext>
            </a:extLst>
          </p:cNvPr>
          <p:cNvSpPr/>
          <p:nvPr/>
        </p:nvSpPr>
        <p:spPr>
          <a:xfrm>
            <a:off x="589994" y="3103420"/>
            <a:ext cx="9967171" cy="30827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শব্দের অর্থ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নারী- পুরুষের বৈষম্য ব্যাখ্যা করতে 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মানবসভ্যতা নির্মাণে পুরুষ ও নারীর যৌথ ভুমিকা বিশ্লেষণ করতে পারবে।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</a:rPr>
              <a:t>বর্তমান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সমাজে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নারীদের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অবস্থান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সম্পর্কে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বর্ণনা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দিতে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পারবে</a:t>
            </a:r>
            <a:r>
              <a:rPr lang="en-US" sz="2800" dirty="0">
                <a:solidFill>
                  <a:schemeClr val="tx1"/>
                </a:solidFill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49294-4BF7-4562-9201-004CFAC1D41A}"/>
              </a:ext>
            </a:extLst>
          </p:cNvPr>
          <p:cNvSpPr/>
          <p:nvPr/>
        </p:nvSpPr>
        <p:spPr>
          <a:xfrm>
            <a:off x="589994" y="2175048"/>
            <a:ext cx="4902631" cy="92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 </a:t>
            </a:r>
          </a:p>
        </p:txBody>
      </p:sp>
      <p:sp>
        <p:nvSpPr>
          <p:cNvPr id="3" name="Cloud Callout 1">
            <a:extLst>
              <a:ext uri="{FF2B5EF4-FFF2-40B4-BE49-F238E27FC236}">
                <a16:creationId xmlns:a16="http://schemas.microsoft.com/office/drawing/2014/main" id="{35BEEE90-9F62-4C10-B58E-A6C8389B2665}"/>
              </a:ext>
            </a:extLst>
          </p:cNvPr>
          <p:cNvSpPr/>
          <p:nvPr/>
        </p:nvSpPr>
        <p:spPr>
          <a:xfrm>
            <a:off x="299047" y="242336"/>
            <a:ext cx="4203680" cy="1265663"/>
          </a:xfrm>
          <a:prstGeom prst="cloud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96296E-6 L 1.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6044C7-2434-4CA0-A1F6-A9B46266DAE1}"/>
              </a:ext>
            </a:extLst>
          </p:cNvPr>
          <p:cNvSpPr/>
          <p:nvPr/>
        </p:nvSpPr>
        <p:spPr>
          <a:xfrm>
            <a:off x="4899578" y="165192"/>
            <a:ext cx="311816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A5D152-3BC7-407D-A07C-456ED7F41D16}"/>
              </a:ext>
            </a:extLst>
          </p:cNvPr>
          <p:cNvGrpSpPr/>
          <p:nvPr/>
        </p:nvGrpSpPr>
        <p:grpSpPr>
          <a:xfrm>
            <a:off x="997527" y="720438"/>
            <a:ext cx="10196946" cy="5708835"/>
            <a:chOff x="164160" y="292749"/>
            <a:chExt cx="11743767" cy="74283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E26DF5-9EC8-4CC9-80D3-6B76D7D4A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380" y="1246744"/>
              <a:ext cx="3453246" cy="252622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68FC05-E3F8-4341-963A-87ECD5F141E6}"/>
                </a:ext>
              </a:extLst>
            </p:cNvPr>
            <p:cNvSpPr txBox="1"/>
            <p:nvPr/>
          </p:nvSpPr>
          <p:spPr>
            <a:xfrm>
              <a:off x="9280924" y="339127"/>
              <a:ext cx="2575278" cy="252303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ঃ</a:t>
              </a:r>
            </a:p>
            <a:p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৯৯ সালে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আসানসোল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মহকুমায়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চুরুলিয়া গ্রা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মে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8A2D93-A51D-4571-BC5D-04BAF569AB07}"/>
                </a:ext>
              </a:extLst>
            </p:cNvPr>
            <p:cNvSpPr txBox="1"/>
            <p:nvPr/>
          </p:nvSpPr>
          <p:spPr>
            <a:xfrm>
              <a:off x="9304836" y="3372715"/>
              <a:ext cx="2575278" cy="1561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দশম শ্রেনীতে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পড়ার সময় প্রথম মহাযুদ্ধ শুরু হয়?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FDDFC7-84A8-4FBE-B556-A80EC073BEFE}"/>
                </a:ext>
              </a:extLst>
            </p:cNvPr>
            <p:cNvSpPr/>
            <p:nvPr/>
          </p:nvSpPr>
          <p:spPr>
            <a:xfrm>
              <a:off x="9332650" y="4949213"/>
              <a:ext cx="2497573" cy="26832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as-IN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৬ </a:t>
              </a:r>
              <a:r>
                <a:rPr lang="as-IN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বাঙালি পল্টনে যোগ দেন</a:t>
              </a:r>
              <a:endParaRPr lang="en-US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599FA1-404C-4A03-86E6-D6A49DFF73E3}"/>
                </a:ext>
              </a:extLst>
            </p:cNvPr>
            <p:cNvSpPr txBox="1"/>
            <p:nvPr/>
          </p:nvSpPr>
          <p:spPr>
            <a:xfrm>
              <a:off x="6645128" y="4819298"/>
              <a:ext cx="2488491" cy="23628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সাপ্তাহিক বিজলী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পত্রিকায় বিদ্রোহী কবিতাটি প্রকাশিত হয়?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A3CA18-15F9-452B-944E-C33982A554FC}"/>
                </a:ext>
              </a:extLst>
            </p:cNvPr>
            <p:cNvSpPr txBox="1"/>
            <p:nvPr/>
          </p:nvSpPr>
          <p:spPr>
            <a:xfrm>
              <a:off x="3528181" y="4717529"/>
              <a:ext cx="2944188" cy="300361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তার বিখ্যাত গ্রন্থগুলো</a:t>
              </a:r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অগ্নিবীণা,বিষের বাঁশী,সাম্যবাদি,সর্বহারা,সিন্ধু-হিন্দোল,চক্রবাক,রিক্তের বেদন ইত্যাদি।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455AA53-A7D3-4661-BFE2-BBFC1ED41B14}"/>
                </a:ext>
              </a:extLst>
            </p:cNvPr>
            <p:cNvGrpSpPr/>
            <p:nvPr/>
          </p:nvGrpSpPr>
          <p:grpSpPr>
            <a:xfrm>
              <a:off x="211948" y="292749"/>
              <a:ext cx="3807039" cy="1981372"/>
              <a:chOff x="257924" y="382514"/>
              <a:chExt cx="3807039" cy="198137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3E7F6F0-0FD2-4616-A64E-D4E3F989F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924" y="382514"/>
                <a:ext cx="2374184" cy="1981372"/>
              </a:xfrm>
              <a:prstGeom prst="rect">
                <a:avLst/>
              </a:prstGeom>
            </p:spPr>
          </p:pic>
          <p:pic>
            <p:nvPicPr>
              <p:cNvPr id="13" name="Picture 2" descr="Image result for kaji nazrul islam zugobanI book">
                <a:extLst>
                  <a:ext uri="{FF2B5EF4-FFF2-40B4-BE49-F238E27FC236}">
                    <a16:creationId xmlns:a16="http://schemas.microsoft.com/office/drawing/2014/main" id="{F40C9E72-AD07-47B4-B3DF-189C91FC8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0830" y="513087"/>
                <a:ext cx="1494133" cy="1672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38EACB-F28C-43B3-B68A-BA7D9442E7FA}"/>
                </a:ext>
              </a:extLst>
            </p:cNvPr>
            <p:cNvSpPr txBox="1"/>
            <p:nvPr/>
          </p:nvSpPr>
          <p:spPr>
            <a:xfrm>
              <a:off x="171280" y="4717529"/>
              <a:ext cx="3166405" cy="236284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১৯৭২ সালে স্বাধীনতার পর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বঙ্গবন্ধু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শেখ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মুজিবর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কবিকে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ঢাকায়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আসেন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9D0A1D-12A7-4C1E-A87E-CF75BA48D888}"/>
                </a:ext>
              </a:extLst>
            </p:cNvPr>
            <p:cNvGrpSpPr/>
            <p:nvPr/>
          </p:nvGrpSpPr>
          <p:grpSpPr>
            <a:xfrm>
              <a:off x="164160" y="2274121"/>
              <a:ext cx="3878647" cy="1835055"/>
              <a:chOff x="31369" y="2812504"/>
              <a:chExt cx="4243058" cy="183505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F409393-E121-45D8-A02C-9F62E7F52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69" y="2812504"/>
                <a:ext cx="2944188" cy="1835055"/>
              </a:xfrm>
              <a:prstGeom prst="rect">
                <a:avLst/>
              </a:prstGeom>
              <a:noFill/>
            </p:spPr>
          </p:pic>
          <p:pic>
            <p:nvPicPr>
              <p:cNvPr id="5122" name="Picture 2" descr="Image result for kaji nazrul islam picture">
                <a:extLst>
                  <a:ext uri="{FF2B5EF4-FFF2-40B4-BE49-F238E27FC236}">
                    <a16:creationId xmlns:a16="http://schemas.microsoft.com/office/drawing/2014/main" id="{A32D524B-585C-4310-A192-0B36BC0018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5557" y="2893944"/>
                <a:ext cx="1298870" cy="1672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42609F-2060-4E98-8B86-FB87D7ACC303}"/>
                </a:ext>
              </a:extLst>
            </p:cNvPr>
            <p:cNvSpPr txBox="1"/>
            <p:nvPr/>
          </p:nvSpPr>
          <p:spPr>
            <a:xfrm>
              <a:off x="4438162" y="3796420"/>
              <a:ext cx="4068415" cy="921109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কাজী নজরুল ইসলাম</a:t>
              </a:r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24F2F2-E21B-4DE4-AF68-4863D2DD182A}"/>
                </a:ext>
              </a:extLst>
            </p:cNvPr>
            <p:cNvSpPr txBox="1"/>
            <p:nvPr/>
          </p:nvSpPr>
          <p:spPr>
            <a:xfrm>
              <a:off x="9332650" y="1646650"/>
              <a:ext cx="2575277" cy="13498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rgbClr val="00FF00"/>
              </a:solidFill>
            </a:ln>
          </p:spPr>
          <p:txBody>
            <a:bodyPr wrap="square" rtlCol="0">
              <a:prstTxWarp prst="textPlain">
                <a:avLst>
                  <a:gd name="adj" fmla="val 46991"/>
                </a:avLst>
              </a:prstTxWarp>
              <a:spAutoFit/>
            </a:bodyPr>
            <a:lstStyle/>
            <a:p>
              <a:r>
                <a:rPr lang="bn-IN" sz="3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</a:t>
              </a:r>
            </a:p>
            <a:p>
              <a:r>
                <a:rPr lang="bn-IN" sz="3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পিতার নাম-কাজী ফকির আহমদ,    মাতার নাম- জাহেদা খাতুন </a:t>
              </a:r>
              <a:endPara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5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A1A6692-831B-41A3-B3F5-2F39E219CE55}"/>
              </a:ext>
            </a:extLst>
          </p:cNvPr>
          <p:cNvGrpSpPr/>
          <p:nvPr/>
        </p:nvGrpSpPr>
        <p:grpSpPr>
          <a:xfrm>
            <a:off x="2185263" y="604434"/>
            <a:ext cx="8353587" cy="5247846"/>
            <a:chOff x="601580" y="500807"/>
            <a:chExt cx="10926576" cy="60333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DBD016-1D54-484F-BF38-B60311839400}"/>
                </a:ext>
              </a:extLst>
            </p:cNvPr>
            <p:cNvSpPr txBox="1"/>
            <p:nvPr/>
          </p:nvSpPr>
          <p:spPr>
            <a:xfrm>
              <a:off x="2902487" y="500807"/>
              <a:ext cx="5570238" cy="15215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তার বিখ্যাত গ্রন্থগুলো কি কি?</a:t>
              </a:r>
              <a:endPara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B3908B-E3D7-439C-A546-D9421E54FD13}"/>
                </a:ext>
              </a:extLst>
            </p:cNvPr>
            <p:cNvGrpSpPr/>
            <p:nvPr/>
          </p:nvGrpSpPr>
          <p:grpSpPr>
            <a:xfrm>
              <a:off x="663844" y="1310423"/>
              <a:ext cx="10864312" cy="2602131"/>
              <a:chOff x="182126" y="1308287"/>
              <a:chExt cx="11862877" cy="252051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252A768-5455-473C-8F5D-AFF3F2306DFB}"/>
                  </a:ext>
                </a:extLst>
              </p:cNvPr>
              <p:cNvGrpSpPr/>
              <p:nvPr/>
            </p:nvGrpSpPr>
            <p:grpSpPr>
              <a:xfrm>
                <a:off x="2416468" y="1308287"/>
                <a:ext cx="9628535" cy="2504266"/>
                <a:chOff x="2419326" y="1250655"/>
                <a:chExt cx="9628535" cy="2537186"/>
              </a:xfrm>
            </p:grpSpPr>
            <p:pic>
              <p:nvPicPr>
                <p:cNvPr id="3076" name="Picture 4" descr="Image result for kaji nazrul islam zugobanI book">
                  <a:extLst>
                    <a:ext uri="{FF2B5EF4-FFF2-40B4-BE49-F238E27FC236}">
                      <a16:creationId xmlns:a16="http://schemas.microsoft.com/office/drawing/2014/main" id="{B4C5B115-7E4F-4275-94D4-13CCF1B4FA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9326" y="1307492"/>
                  <a:ext cx="2538485" cy="23905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8" name="Picture 6" descr="Image result for kaji nazrul islam zugobanI book">
                  <a:extLst>
                    <a:ext uri="{FF2B5EF4-FFF2-40B4-BE49-F238E27FC236}">
                      <a16:creationId xmlns:a16="http://schemas.microsoft.com/office/drawing/2014/main" id="{222D9B35-827B-4F9D-9612-66DD287EA5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8538" y="1283575"/>
                  <a:ext cx="2138846" cy="25042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6" name="Picture 14" descr="Image result for kaji nazrul islam zugobanI book">
                  <a:extLst>
                    <a:ext uri="{FF2B5EF4-FFF2-40B4-BE49-F238E27FC236}">
                      <a16:creationId xmlns:a16="http://schemas.microsoft.com/office/drawing/2014/main" id="{DA5331DC-1A86-4F21-937A-A1DE8385F6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48406" y="1250655"/>
                  <a:ext cx="2099455" cy="2399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CA778FB-6289-47DB-B0D9-4960082A3118}"/>
                    </a:ext>
                  </a:extLst>
                </p:cNvPr>
                <p:cNvGrpSpPr/>
                <p:nvPr/>
              </p:nvGrpSpPr>
              <p:grpSpPr>
                <a:xfrm>
                  <a:off x="7416310" y="1283575"/>
                  <a:ext cx="2383170" cy="2471346"/>
                  <a:chOff x="6483839" y="1631558"/>
                  <a:chExt cx="2383170" cy="2335640"/>
                </a:xfrm>
              </p:grpSpPr>
              <p:pic>
                <p:nvPicPr>
                  <p:cNvPr id="3080" name="Picture 8" descr="Image result for kaji nazrul islam zugobanI book">
                    <a:extLst>
                      <a:ext uri="{FF2B5EF4-FFF2-40B4-BE49-F238E27FC236}">
                        <a16:creationId xmlns:a16="http://schemas.microsoft.com/office/drawing/2014/main" id="{A2250BCA-A41C-451C-BF5B-04CCA4E822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83839" y="1631558"/>
                    <a:ext cx="2383170" cy="23356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0C2C2027-0732-4BD3-AD8D-9A708F296F04}"/>
                      </a:ext>
                    </a:extLst>
                  </p:cNvPr>
                  <p:cNvSpPr txBox="1"/>
                  <p:nvPr/>
                </p:nvSpPr>
                <p:spPr>
                  <a:xfrm>
                    <a:off x="6826432" y="3223059"/>
                    <a:ext cx="916028" cy="689191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</a:t>
                    </a:r>
                    <a:r>
                      <a:rPr lang="as-IN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্</a:t>
                    </a:r>
                    <a:r>
                      <a:rPr lang="en-US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রথম</a:t>
                    </a:r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খন্ড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" name="AutoShape 20" descr="See the source image">
                  <a:extLst>
                    <a:ext uri="{FF2B5EF4-FFF2-40B4-BE49-F238E27FC236}">
                      <a16:creationId xmlns:a16="http://schemas.microsoft.com/office/drawing/2014/main" id="{44216AB9-CC0F-479E-926F-B62C6F5C7FB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943600" y="3276600"/>
                  <a:ext cx="30480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3094" name="Picture 22" descr="See the source image">
                <a:extLst>
                  <a:ext uri="{FF2B5EF4-FFF2-40B4-BE49-F238E27FC236}">
                    <a16:creationId xmlns:a16="http://schemas.microsoft.com/office/drawing/2014/main" id="{DA15157A-C2B5-484A-81C5-2EDB7A843D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126" y="1324533"/>
                <a:ext cx="2191451" cy="2504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F412D0-DAB8-4DA7-B31B-2580B530614B}"/>
                </a:ext>
              </a:extLst>
            </p:cNvPr>
            <p:cNvGrpSpPr/>
            <p:nvPr/>
          </p:nvGrpSpPr>
          <p:grpSpPr>
            <a:xfrm>
              <a:off x="601580" y="4408769"/>
              <a:ext cx="10740326" cy="2125436"/>
              <a:chOff x="334297" y="4117879"/>
              <a:chExt cx="11432995" cy="2125436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B19CB44-D2AB-406D-B0F7-80454421117B}"/>
                  </a:ext>
                </a:extLst>
              </p:cNvPr>
              <p:cNvGrpSpPr/>
              <p:nvPr/>
            </p:nvGrpSpPr>
            <p:grpSpPr>
              <a:xfrm>
                <a:off x="334297" y="4117879"/>
                <a:ext cx="9271127" cy="2067768"/>
                <a:chOff x="220227" y="4140131"/>
                <a:chExt cx="10247045" cy="2067768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45C04D5D-FD9A-4DB2-BDD8-9E5BC4212EBE}"/>
                    </a:ext>
                  </a:extLst>
                </p:cNvPr>
                <p:cNvGrpSpPr/>
                <p:nvPr/>
              </p:nvGrpSpPr>
              <p:grpSpPr>
                <a:xfrm>
                  <a:off x="220227" y="4140131"/>
                  <a:ext cx="7955992" cy="2009541"/>
                  <a:chOff x="1025418" y="3650824"/>
                  <a:chExt cx="7236485" cy="2987268"/>
                </a:xfrm>
              </p:grpSpPr>
              <p:pic>
                <p:nvPicPr>
                  <p:cNvPr id="3074" name="Picture 2" descr="Image result for kaji nazrul islam zugobanI book">
                    <a:extLst>
                      <a:ext uri="{FF2B5EF4-FFF2-40B4-BE49-F238E27FC236}">
                        <a16:creationId xmlns:a16="http://schemas.microsoft.com/office/drawing/2014/main" id="{FC4D41C8-9966-4FA6-9F4B-E2C08602EBE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1895" y="3694026"/>
                    <a:ext cx="2138846" cy="29008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82" name="Picture 10" descr="Image result for kaji nazrul islam zugobanI book">
                    <a:extLst>
                      <a:ext uri="{FF2B5EF4-FFF2-40B4-BE49-F238E27FC236}">
                        <a16:creationId xmlns:a16="http://schemas.microsoft.com/office/drawing/2014/main" id="{C072AC14-014C-40DC-8ED4-FEED9550265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5418" y="3650824"/>
                    <a:ext cx="2538485" cy="29872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90" name="Picture 18" descr="Image result for kaji nazrul islam zugobanI book">
                    <a:extLst>
                      <a:ext uri="{FF2B5EF4-FFF2-40B4-BE49-F238E27FC236}">
                        <a16:creationId xmlns:a16="http://schemas.microsoft.com/office/drawing/2014/main" id="{5DE83944-B509-4949-97BB-A402FB3F33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78733" y="3848665"/>
                    <a:ext cx="2383170" cy="27462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4148985D-6507-4566-A36F-9CE45F849B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4707" y="4198358"/>
                  <a:ext cx="2182565" cy="2009541"/>
                </a:xfrm>
                <a:prstGeom prst="rect">
                  <a:avLst/>
                </a:prstGeom>
              </p:spPr>
            </p:pic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663F307-EBE4-4FCD-B631-61F699F71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3986" y="4233774"/>
                <a:ext cx="2063306" cy="20095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557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0531A73-7171-4BF1-A337-E6A482BC0285}"/>
              </a:ext>
            </a:extLst>
          </p:cNvPr>
          <p:cNvGrpSpPr/>
          <p:nvPr/>
        </p:nvGrpSpPr>
        <p:grpSpPr>
          <a:xfrm>
            <a:off x="984931" y="732516"/>
            <a:ext cx="9538419" cy="5810855"/>
            <a:chOff x="984930" y="732514"/>
            <a:chExt cx="9538419" cy="58108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4C8F6A-E45C-4FEA-B43A-7C8ED6F618C2}"/>
                </a:ext>
              </a:extLst>
            </p:cNvPr>
            <p:cNvGrpSpPr/>
            <p:nvPr/>
          </p:nvGrpSpPr>
          <p:grpSpPr>
            <a:xfrm>
              <a:off x="984930" y="732515"/>
              <a:ext cx="9538419" cy="5810854"/>
              <a:chOff x="984930" y="732515"/>
              <a:chExt cx="9538419" cy="581085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6FAD21-06F0-4211-9DCE-F96979FB9E85}"/>
                  </a:ext>
                </a:extLst>
              </p:cNvPr>
              <p:cNvSpPr txBox="1"/>
              <p:nvPr/>
            </p:nvSpPr>
            <p:spPr>
              <a:xfrm>
                <a:off x="1288787" y="1043692"/>
                <a:ext cx="4016829" cy="58477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কবির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ডাক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নাম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  <a:sym typeface="Wingdings"/>
                  </a:rPr>
                  <a:t>-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  <a:sym typeface="Wingdings"/>
                  </a:rPr>
                  <a:t>দুখু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  <a:sym typeface="Wingdings"/>
                  </a:rPr>
                  <a:t>মিয়া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09E7FE-9215-4B13-9E0E-09687A76A89E}"/>
                  </a:ext>
                </a:extLst>
              </p:cNvPr>
              <p:cNvSpPr txBox="1"/>
              <p:nvPr/>
            </p:nvSpPr>
            <p:spPr>
              <a:xfrm>
                <a:off x="5503567" y="4881677"/>
                <a:ext cx="5019782" cy="107721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১৯৭২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সালে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কবিকে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বঙ্গবন্ধুকে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ঢাকায়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এনে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নাগরিকত্ব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প্রদান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। </a:t>
                </a:r>
              </a:p>
            </p:txBody>
          </p:sp>
          <p:pic>
            <p:nvPicPr>
              <p:cNvPr id="4" name="Picture 2" descr="C:\Users\Mafidul\Desktop\3.jpg">
                <a:extLst>
                  <a:ext uri="{FF2B5EF4-FFF2-40B4-BE49-F238E27FC236}">
                    <a16:creationId xmlns:a16="http://schemas.microsoft.com/office/drawing/2014/main" id="{8B348DE6-A22C-48BD-94FF-2E7F3E9C8F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930" y="3266769"/>
                <a:ext cx="3309836" cy="32766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C:\Users\Mafidul\Desktop\2.jpg">
                <a:extLst>
                  <a:ext uri="{FF2B5EF4-FFF2-40B4-BE49-F238E27FC236}">
                    <a16:creationId xmlns:a16="http://schemas.microsoft.com/office/drawing/2014/main" id="{80357E23-4CCD-45B8-B25D-10C3EBDF8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8214" y="732515"/>
                <a:ext cx="3425271" cy="210187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4FFE43-1449-4AB5-8967-447CB5D2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214" y="732514"/>
              <a:ext cx="1712635" cy="2101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56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2F9630-F7F8-4D4D-A903-933A7279E79C}"/>
              </a:ext>
            </a:extLst>
          </p:cNvPr>
          <p:cNvGrpSpPr/>
          <p:nvPr/>
        </p:nvGrpSpPr>
        <p:grpSpPr>
          <a:xfrm>
            <a:off x="588935" y="570553"/>
            <a:ext cx="9144000" cy="5876742"/>
            <a:chOff x="588935" y="570553"/>
            <a:chExt cx="9144000" cy="58767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879A9F-72EB-46FC-AC60-9A54CDDBCC82}"/>
                </a:ext>
              </a:extLst>
            </p:cNvPr>
            <p:cNvSpPr txBox="1"/>
            <p:nvPr/>
          </p:nvSpPr>
          <p:spPr>
            <a:xfrm>
              <a:off x="588935" y="570553"/>
              <a:ext cx="9144000" cy="2308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9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bn-IN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কবিতাটি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কাজী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নজরুল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ইসলামের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“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সাম্যবাদী</a:t>
              </a:r>
              <a:r>
                <a:rPr lang="bn-IN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”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কাব্যগ্রন্থ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সংকলিত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। </a:t>
              </a:r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D006FE-2C65-4824-B689-D6F9F65D7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354" y="3146156"/>
              <a:ext cx="3331292" cy="33011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51071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534</Words>
  <Application>Microsoft Office PowerPoint</Application>
  <PresentationFormat>Widescreen</PresentationFormat>
  <Paragraphs>97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23</cp:revision>
  <dcterms:created xsi:type="dcterms:W3CDTF">2020-06-05T05:10:07Z</dcterms:created>
  <dcterms:modified xsi:type="dcterms:W3CDTF">2020-09-05T15:45:43Z</dcterms:modified>
</cp:coreProperties>
</file>