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60" r:id="rId5"/>
    <p:sldId id="261" r:id="rId6"/>
    <p:sldId id="266" r:id="rId7"/>
    <p:sldId id="273" r:id="rId8"/>
    <p:sldId id="267" r:id="rId9"/>
    <p:sldId id="264" r:id="rId10"/>
    <p:sldId id="268" r:id="rId11"/>
    <p:sldId id="269" r:id="rId12"/>
    <p:sldId id="271" r:id="rId13"/>
    <p:sldId id="263" r:id="rId14"/>
    <p:sldId id="265" r:id="rId15"/>
    <p:sldId id="270" r:id="rId16"/>
    <p:sldId id="272" r:id="rId17"/>
    <p:sldId id="278" r:id="rId18"/>
    <p:sldId id="274" r:id="rId19"/>
    <p:sldId id="275" r:id="rId20"/>
    <p:sldId id="276" r:id="rId21"/>
    <p:sldId id="277" r:id="rId22"/>
  </p:sldIdLst>
  <p:sldSz cx="14630400" cy="8229600"/>
  <p:notesSz cx="6858000" cy="9144000"/>
  <p:defaultTextStyle>
    <a:defPPr>
      <a:defRPr lang="en-US"/>
    </a:defPPr>
    <a:lvl1pPr marL="0" algn="l" defTabSz="1097196" rtl="0" eaLnBrk="1" latinLnBrk="0" hangingPunct="1">
      <a:defRPr sz="2200" kern="1200">
        <a:solidFill>
          <a:schemeClr val="tx1"/>
        </a:solidFill>
        <a:latin typeface="+mn-lt"/>
        <a:ea typeface="+mn-ea"/>
        <a:cs typeface="+mn-cs"/>
      </a:defRPr>
    </a:lvl1pPr>
    <a:lvl2pPr marL="548599" algn="l" defTabSz="1097196" rtl="0" eaLnBrk="1" latinLnBrk="0" hangingPunct="1">
      <a:defRPr sz="2200" kern="1200">
        <a:solidFill>
          <a:schemeClr val="tx1"/>
        </a:solidFill>
        <a:latin typeface="+mn-lt"/>
        <a:ea typeface="+mn-ea"/>
        <a:cs typeface="+mn-cs"/>
      </a:defRPr>
    </a:lvl2pPr>
    <a:lvl3pPr marL="1097196" algn="l" defTabSz="1097196" rtl="0" eaLnBrk="1" latinLnBrk="0" hangingPunct="1">
      <a:defRPr sz="2200" kern="1200">
        <a:solidFill>
          <a:schemeClr val="tx1"/>
        </a:solidFill>
        <a:latin typeface="+mn-lt"/>
        <a:ea typeface="+mn-ea"/>
        <a:cs typeface="+mn-cs"/>
      </a:defRPr>
    </a:lvl3pPr>
    <a:lvl4pPr marL="1645795" algn="l" defTabSz="1097196" rtl="0" eaLnBrk="1" latinLnBrk="0" hangingPunct="1">
      <a:defRPr sz="2200" kern="1200">
        <a:solidFill>
          <a:schemeClr val="tx1"/>
        </a:solidFill>
        <a:latin typeface="+mn-lt"/>
        <a:ea typeface="+mn-ea"/>
        <a:cs typeface="+mn-cs"/>
      </a:defRPr>
    </a:lvl4pPr>
    <a:lvl5pPr marL="2194393" algn="l" defTabSz="1097196" rtl="0" eaLnBrk="1" latinLnBrk="0" hangingPunct="1">
      <a:defRPr sz="2200" kern="1200">
        <a:solidFill>
          <a:schemeClr val="tx1"/>
        </a:solidFill>
        <a:latin typeface="+mn-lt"/>
        <a:ea typeface="+mn-ea"/>
        <a:cs typeface="+mn-cs"/>
      </a:defRPr>
    </a:lvl5pPr>
    <a:lvl6pPr marL="2742991" algn="l" defTabSz="1097196" rtl="0" eaLnBrk="1" latinLnBrk="0" hangingPunct="1">
      <a:defRPr sz="2200" kern="1200">
        <a:solidFill>
          <a:schemeClr val="tx1"/>
        </a:solidFill>
        <a:latin typeface="+mn-lt"/>
        <a:ea typeface="+mn-ea"/>
        <a:cs typeface="+mn-cs"/>
      </a:defRPr>
    </a:lvl6pPr>
    <a:lvl7pPr marL="3291590" algn="l" defTabSz="1097196" rtl="0" eaLnBrk="1" latinLnBrk="0" hangingPunct="1">
      <a:defRPr sz="2200" kern="1200">
        <a:solidFill>
          <a:schemeClr val="tx1"/>
        </a:solidFill>
        <a:latin typeface="+mn-lt"/>
        <a:ea typeface="+mn-ea"/>
        <a:cs typeface="+mn-cs"/>
      </a:defRPr>
    </a:lvl7pPr>
    <a:lvl8pPr marL="3840188" algn="l" defTabSz="1097196" rtl="0" eaLnBrk="1" latinLnBrk="0" hangingPunct="1">
      <a:defRPr sz="2200" kern="1200">
        <a:solidFill>
          <a:schemeClr val="tx1"/>
        </a:solidFill>
        <a:latin typeface="+mn-lt"/>
        <a:ea typeface="+mn-ea"/>
        <a:cs typeface="+mn-cs"/>
      </a:defRPr>
    </a:lvl8pPr>
    <a:lvl9pPr marL="4388786" algn="l" defTabSz="109719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690" y="66"/>
      </p:cViewPr>
      <p:guideLst>
        <p:guide orient="horz" pos="2592"/>
        <p:guide pos="4608"/>
      </p:guideLst>
    </p:cSldViewPr>
  </p:slideViewPr>
  <p:notesTextViewPr>
    <p:cViewPr>
      <p:scale>
        <a:sx n="100" d="100"/>
        <a:sy n="100" d="100"/>
      </p:scale>
      <p:origin x="0" y="0"/>
    </p:cViewPr>
  </p:notesTextViewPr>
  <p:sorterViewPr>
    <p:cViewPr>
      <p:scale>
        <a:sx n="100" d="100"/>
        <a:sy n="100" d="100"/>
      </p:scale>
      <p:origin x="0" y="-80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55A2F-CF20-4412-9ECB-0E44222FDF22}" type="datetimeFigureOut">
              <a:rPr lang="en-US" smtClean="0"/>
              <a:pPr/>
              <a:t>9/5/2020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216B0-119C-4D47-B2CC-6D7FEFE0A0C1}" type="slidenum">
              <a:rPr lang="en-US" smtClean="0"/>
              <a:pPr/>
              <a:t>‹#›</a:t>
            </a:fld>
            <a:endParaRPr lang="en-US"/>
          </a:p>
        </p:txBody>
      </p:sp>
    </p:spTree>
    <p:extLst>
      <p:ext uri="{BB962C8B-B14F-4D97-AF65-F5344CB8AC3E}">
        <p14:creationId xmlns:p14="http://schemas.microsoft.com/office/powerpoint/2010/main" val="1576843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216B0-119C-4D47-B2CC-6D7FEFE0A0C1}" type="slidenum">
              <a:rPr lang="en-US" smtClean="0"/>
              <a:pPr/>
              <a:t>3</a:t>
            </a:fld>
            <a:endParaRPr lang="en-US"/>
          </a:p>
        </p:txBody>
      </p:sp>
    </p:spTree>
    <p:extLst>
      <p:ext uri="{BB962C8B-B14F-4D97-AF65-F5344CB8AC3E}">
        <p14:creationId xmlns:p14="http://schemas.microsoft.com/office/powerpoint/2010/main" val="271118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715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505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297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899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373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060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278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722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655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794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Picture Placeholder 2"/>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78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1D8BD707-D9CF-40AE-B4C6-C98DA3205C09}" type="datetimeFigureOut">
              <a:rPr lang="en-US" smtClean="0"/>
              <a:pPr/>
              <a:t>9/5/2020</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4552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7.xml" /><Relationship Id="rId5" Type="http://schemas.openxmlformats.org/officeDocument/2006/relationships/image" Target="../media/image17.jpeg" /><Relationship Id="rId4" Type="http://schemas.openxmlformats.org/officeDocument/2006/relationships/image" Target="../media/image16.jpeg" /></Relationships>
</file>

<file path=ppt/slides/_rels/slide14.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21.jpeg" /><Relationship Id="rId1" Type="http://schemas.openxmlformats.org/officeDocument/2006/relationships/slideLayout" Target="../slideLayouts/slideLayout7.xml" /><Relationship Id="rId5" Type="http://schemas.openxmlformats.org/officeDocument/2006/relationships/image" Target="../media/image23.jpeg" /><Relationship Id="rId4" Type="http://schemas.openxmlformats.org/officeDocument/2006/relationships/image" Target="../media/image22.jpeg" /></Relationships>
</file>

<file path=ppt/slides/_rels/slide18.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24.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1.xml" /><Relationship Id="rId1" Type="http://schemas.openxmlformats.org/officeDocument/2006/relationships/slideLayout" Target="../slideLayouts/slideLayout7.xml" /><Relationship Id="rId5" Type="http://schemas.openxmlformats.org/officeDocument/2006/relationships/image" Target="../media/image7.jpeg" /><Relationship Id="rId4" Type="http://schemas.openxmlformats.org/officeDocument/2006/relationships/image" Target="../media/image6.jpeg" /></Relationships>
</file>

<file path=ppt/slides/_rels/slide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4401800" cy="80772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0800000" flipV="1">
            <a:off x="3060181" y="959162"/>
            <a:ext cx="8739020" cy="707886"/>
          </a:xfrm>
          <a:prstGeom prst="rect">
            <a:avLst/>
          </a:prstGeom>
          <a:noFill/>
        </p:spPr>
        <p:txBody>
          <a:bodyPr wrap="square" rtlCol="0">
            <a:spAutoFit/>
          </a:bodyPr>
          <a:lstStyle/>
          <a:p>
            <a:r>
              <a:rPr lang="en-US" sz="4000" b="1">
                <a:ln w="18000">
                  <a:solidFill>
                    <a:schemeClr val="accent2">
                      <a:satMod val="140000"/>
                    </a:schemeClr>
                  </a:solidFill>
                  <a:prstDash val="solid"/>
                  <a:miter lim="800000"/>
                </a:ln>
                <a:blipFill>
                  <a:blip r:embed="rId2"/>
                  <a:stretch>
                    <a:fillRect/>
                  </a:stretch>
                </a:blipFill>
                <a:effectLst>
                  <a:outerShdw blurRad="25500" dist="23000" dir="7020000" algn="tl">
                    <a:srgbClr val="000000">
                      <a:alpha val="50000"/>
                    </a:srgbClr>
                  </a:outerShdw>
                </a:effectLst>
                <a:latin typeface="NikoshBAN" pitchFamily="2" charset="0"/>
                <a:cs typeface="NikoshBAN" pitchFamily="2" charset="0"/>
              </a:rPr>
              <a:t>আজকে</a:t>
            </a:r>
            <a:r>
              <a:rPr lang="en-GB" sz="4000" b="1">
                <a:ln w="18000">
                  <a:solidFill>
                    <a:schemeClr val="accent2">
                      <a:satMod val="140000"/>
                    </a:schemeClr>
                  </a:solidFill>
                  <a:prstDash val="solid"/>
                  <a:miter lim="800000"/>
                </a:ln>
                <a:blipFill>
                  <a:blip r:embed="rId2"/>
                  <a:stretch>
                    <a:fillRect/>
                  </a:stretch>
                </a:blipFill>
                <a:effectLst>
                  <a:outerShdw blurRad="25500" dist="23000" dir="7020000" algn="tl">
                    <a:srgbClr val="000000">
                      <a:alpha val="50000"/>
                    </a:srgbClr>
                  </a:outerShdw>
                </a:effectLst>
                <a:latin typeface="NikoshBAN" pitchFamily="2" charset="0"/>
                <a:cs typeface="NikoshBAN" pitchFamily="2" charset="0"/>
              </a:rPr>
              <a:t> মাল্টিমিডিয়া ক্লাসে</a:t>
            </a:r>
            <a:r>
              <a:rPr lang="en-US" sz="4000" b="1">
                <a:ln w="18000">
                  <a:solidFill>
                    <a:schemeClr val="accent2">
                      <a:satMod val="140000"/>
                    </a:schemeClr>
                  </a:solidFill>
                  <a:prstDash val="solid"/>
                  <a:miter lim="800000"/>
                </a:ln>
                <a:blipFill>
                  <a:blip r:embed="rId2"/>
                  <a:stretch>
                    <a:fillRect/>
                  </a:stretch>
                </a:blipFill>
                <a:effectLst>
                  <a:outerShdw blurRad="25500" dist="23000" dir="7020000" algn="tl">
                    <a:srgbClr val="000000">
                      <a:alpha val="50000"/>
                    </a:srgbClr>
                  </a:outerShdw>
                </a:effectLst>
                <a:latin typeface="NikoshBAN" pitchFamily="2" charset="0"/>
                <a:cs typeface="NikoshBAN" pitchFamily="2" charset="0"/>
              </a:rPr>
              <a:t> </a:t>
            </a:r>
            <a:r>
              <a:rPr lang="en-US" sz="4000" b="1" dirty="0" err="1">
                <a:ln w="18000">
                  <a:solidFill>
                    <a:schemeClr val="accent2">
                      <a:satMod val="140000"/>
                    </a:schemeClr>
                  </a:solidFill>
                  <a:prstDash val="solid"/>
                  <a:miter lim="800000"/>
                </a:ln>
                <a:blipFill>
                  <a:blip r:embed="rId2"/>
                  <a:stretch>
                    <a:fillRect/>
                  </a:stretch>
                </a:blipFill>
                <a:effectLst>
                  <a:outerShdw blurRad="25500" dist="23000" dir="7020000" algn="tl">
                    <a:srgbClr val="000000">
                      <a:alpha val="50000"/>
                    </a:srgbClr>
                  </a:outerShdw>
                </a:effectLst>
                <a:latin typeface="NikoshBAN" pitchFamily="2" charset="0"/>
                <a:cs typeface="NikoshBAN" pitchFamily="2" charset="0"/>
              </a:rPr>
              <a:t>উপস্থিত</a:t>
            </a:r>
            <a:r>
              <a:rPr lang="en-US" sz="4000" b="1" dirty="0">
                <a:ln w="18000">
                  <a:solidFill>
                    <a:schemeClr val="accent2">
                      <a:satMod val="140000"/>
                    </a:schemeClr>
                  </a:solidFill>
                  <a:prstDash val="solid"/>
                  <a:miter lim="800000"/>
                </a:ln>
                <a:blipFill>
                  <a:blip r:embed="rId2"/>
                  <a:stretch>
                    <a:fillRect/>
                  </a:stretch>
                </a:blipFill>
                <a:effectLst>
                  <a:outerShdw blurRad="25500" dist="23000" dir="7020000" algn="tl">
                    <a:srgbClr val="000000">
                      <a:alpha val="50000"/>
                    </a:srgbClr>
                  </a:outerShdw>
                </a:effectLst>
                <a:latin typeface="NikoshBAN" pitchFamily="2" charset="0"/>
                <a:cs typeface="NikoshBAN" pitchFamily="2" charset="0"/>
              </a:rPr>
              <a:t> </a:t>
            </a:r>
            <a:r>
              <a:rPr lang="en-US" sz="4000" b="1" dirty="0" err="1">
                <a:ln w="18000">
                  <a:solidFill>
                    <a:schemeClr val="accent2">
                      <a:satMod val="140000"/>
                    </a:schemeClr>
                  </a:solidFill>
                  <a:prstDash val="solid"/>
                  <a:miter lim="800000"/>
                </a:ln>
                <a:blipFill>
                  <a:blip r:embed="rId2"/>
                  <a:stretch>
                    <a:fillRect/>
                  </a:stretch>
                </a:blipFill>
                <a:effectLst>
                  <a:outerShdw blurRad="25500" dist="23000" dir="7020000" algn="tl">
                    <a:srgbClr val="000000">
                      <a:alpha val="50000"/>
                    </a:srgbClr>
                  </a:outerShdw>
                </a:effectLst>
                <a:latin typeface="NikoshBAN" pitchFamily="2" charset="0"/>
                <a:cs typeface="NikoshBAN" pitchFamily="2" charset="0"/>
              </a:rPr>
              <a:t>সকলকে</a:t>
            </a:r>
            <a:endParaRPr lang="en-US" sz="4000" b="1" dirty="0">
              <a:ln w="18000">
                <a:solidFill>
                  <a:schemeClr val="accent2">
                    <a:satMod val="140000"/>
                  </a:schemeClr>
                </a:solidFill>
                <a:prstDash val="solid"/>
                <a:miter lim="800000"/>
              </a:ln>
              <a:blipFill>
                <a:blip r:embed="rId2"/>
                <a:stretch>
                  <a:fillRect/>
                </a:stretch>
              </a:blipFill>
              <a:effectLst>
                <a:outerShdw blurRad="25500" dist="23000" dir="7020000" algn="tl">
                  <a:srgbClr val="000000">
                    <a:alpha val="50000"/>
                  </a:srgbClr>
                </a:outerShdw>
              </a:effectLst>
              <a:latin typeface="NikoshBAN" pitchFamily="2" charset="0"/>
              <a:cs typeface="NikoshBAN" pitchFamily="2" charset="0"/>
            </a:endParaRPr>
          </a:p>
        </p:txBody>
      </p:sp>
      <p:sp>
        <p:nvSpPr>
          <p:cNvPr id="5" name="TextBox 4"/>
          <p:cNvSpPr txBox="1"/>
          <p:nvPr/>
        </p:nvSpPr>
        <p:spPr>
          <a:xfrm>
            <a:off x="7759271" y="2557763"/>
            <a:ext cx="5080660" cy="3803582"/>
          </a:xfrm>
          <a:prstGeom prst="rect">
            <a:avLst/>
          </a:prstGeom>
          <a:noFill/>
        </p:spPr>
        <p:txBody>
          <a:bodyPr wrap="square" rtlCol="0">
            <a:prstTxWarp prst="textPlain">
              <a:avLst>
                <a:gd name="adj" fmla="val 48125"/>
              </a:avLst>
            </a:prstTxWarp>
            <a:spAutoFit/>
          </a:bodyPr>
          <a:lstStyle/>
          <a:p>
            <a:r>
              <a:rPr lang="en-US" sz="4000" b="1" dirty="0" err="1">
                <a:ln w="18000">
                  <a:solidFill>
                    <a:schemeClr val="accent2">
                      <a:satMod val="140000"/>
                    </a:schemeClr>
                  </a:solidFill>
                  <a:prstDash val="solid"/>
                  <a:miter lim="800000"/>
                </a:ln>
                <a:blipFill>
                  <a:blip r:embed="rId2"/>
                  <a:stretch>
                    <a:fillRect/>
                  </a:stretch>
                </a:blipFill>
                <a:effectLst>
                  <a:outerShdw blurRad="25500" dist="23000" dir="7020000" algn="tl">
                    <a:srgbClr val="000000">
                      <a:alpha val="50000"/>
                    </a:srgbClr>
                  </a:outerShdw>
                </a:effectLst>
                <a:latin typeface="NikoshBAN" pitchFamily="2" charset="0"/>
                <a:cs typeface="NikoshBAN" pitchFamily="2" charset="0"/>
              </a:rPr>
              <a:t>স্বাগতম</a:t>
            </a:r>
            <a:endParaRPr lang="en-US" sz="4000" b="1" dirty="0">
              <a:ln w="18000">
                <a:solidFill>
                  <a:schemeClr val="accent2">
                    <a:satMod val="140000"/>
                  </a:schemeClr>
                </a:solidFill>
                <a:prstDash val="solid"/>
                <a:miter lim="800000"/>
              </a:ln>
              <a:blipFill>
                <a:blip r:embed="rId2"/>
                <a:stretch>
                  <a:fillRect/>
                </a:stretch>
              </a:blipFill>
              <a:effectLst>
                <a:outerShdw blurRad="25500" dist="23000" dir="7020000" algn="tl">
                  <a:srgbClr val="000000">
                    <a:alpha val="50000"/>
                  </a:srgbClr>
                </a:outerShdw>
              </a:effectLst>
              <a:latin typeface="NikoshBAN" pitchFamily="2" charset="0"/>
              <a:cs typeface="NikoshBAN" pitchFamily="2" charset="0"/>
            </a:endParaRPr>
          </a:p>
        </p:txBody>
      </p:sp>
      <p:pic>
        <p:nvPicPr>
          <p:cNvPr id="3" name="Picture 5">
            <a:extLst>
              <a:ext uri="{FF2B5EF4-FFF2-40B4-BE49-F238E27FC236}">
                <a16:creationId xmlns:a16="http://schemas.microsoft.com/office/drawing/2014/main" id="{1C8362B1-3FAE-8B4C-AB43-FA99F6ECA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7" y="2740768"/>
            <a:ext cx="6183504" cy="42474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14325600" cy="77724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6477000"/>
            <a:ext cx="12801600" cy="12954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94944" y="4474912"/>
            <a:ext cx="11097187" cy="2123658"/>
          </a:xfrm>
          <a:prstGeom prst="rect">
            <a:avLst/>
          </a:prstGeom>
          <a:noFill/>
        </p:spPr>
        <p:txBody>
          <a:bodyPr wrap="square" rtlCol="0">
            <a:spAutoFit/>
          </a:bodyPr>
          <a:lstStyle/>
          <a:p>
            <a:pPr algn="ctr"/>
            <a:r>
              <a:rPr lang="bn-BD" sz="4400" b="1">
                <a:latin typeface="NikoshBAN" pitchFamily="2" charset="0"/>
                <a:cs typeface="NikoshBAN" pitchFamily="2" charset="0"/>
              </a:rPr>
              <a:t>অ</a:t>
            </a:r>
            <a:r>
              <a:rPr lang="en-GB" sz="4400" b="1">
                <a:latin typeface="NikoshBAN" pitchFamily="2" charset="0"/>
                <a:cs typeface="NikoshBAN" pitchFamily="2" charset="0"/>
              </a:rPr>
              <a:t>হিংসককে বিদ্যা শিক্ষার  জন্য তক্ষশীলায় পাঠানো হলো।সমগ্র বিদ্যালয়ে তাঁর সুনাম ছড়িয়ে পড়ল।ব্রাম্মনপত্নী তাকে খুব আদর করত।</a:t>
            </a:r>
            <a:endParaRPr lang="en-US" sz="4400" b="1" dirty="0">
              <a:latin typeface="NikoshBAN" pitchFamily="2" charset="0"/>
              <a:cs typeface="NikoshBAN" pitchFamily="2" charset="0"/>
            </a:endParaRPr>
          </a:p>
        </p:txBody>
      </p:sp>
      <p:sp>
        <p:nvSpPr>
          <p:cNvPr id="7" name="TextBox 6"/>
          <p:cNvSpPr txBox="1"/>
          <p:nvPr/>
        </p:nvSpPr>
        <p:spPr>
          <a:xfrm>
            <a:off x="1572126" y="6629400"/>
            <a:ext cx="11381874" cy="1077218"/>
          </a:xfrm>
          <a:prstGeom prst="rect">
            <a:avLst/>
          </a:prstGeom>
          <a:noFill/>
        </p:spPr>
        <p:txBody>
          <a:bodyPr wrap="square" rtlCol="0">
            <a:spAutoFit/>
          </a:bodyPr>
          <a:lstStyle/>
          <a:p>
            <a:r>
              <a:rPr lang="bn-BD" sz="3200" b="1">
                <a:latin typeface="NikoshBAN" pitchFamily="2" charset="0"/>
                <a:cs typeface="NikoshBAN" pitchFamily="2" charset="0"/>
              </a:rPr>
              <a:t> ক</a:t>
            </a:r>
            <a:r>
              <a:rPr lang="en-GB" sz="3200" b="1">
                <a:latin typeface="NikoshBAN" pitchFamily="2" charset="0"/>
                <a:cs typeface="NikoshBAN" pitchFamily="2" charset="0"/>
              </a:rPr>
              <a:t>িন্তু অন্য ছাত্রদের সহ্য  হতো না।মিথ্যা অপবাদ রটিয়ে আচার্যের কান ভারি করত।আচার্য ক্ষিপ্ত হয়ে তাকে শাস্তি প্রদানে উদ্যত হলেন।</a:t>
            </a:r>
            <a:endParaRPr lang="en-US" sz="3200" b="1" dirty="0">
              <a:latin typeface="NikoshBAN" pitchFamily="2" charset="0"/>
              <a:cs typeface="NikoshBAN" pitchFamily="2" charset="0"/>
            </a:endParaRPr>
          </a:p>
        </p:txBody>
      </p:sp>
      <p:pic>
        <p:nvPicPr>
          <p:cNvPr id="3" name="Picture 3">
            <a:extLst>
              <a:ext uri="{FF2B5EF4-FFF2-40B4-BE49-F238E27FC236}">
                <a16:creationId xmlns:a16="http://schemas.microsoft.com/office/drawing/2014/main" id="{EDCB155D-24F5-774D-9868-3CF339908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0667" y="822138"/>
            <a:ext cx="6102290" cy="30740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14401800" cy="77724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flipH="1">
            <a:off x="2286000" y="4259257"/>
            <a:ext cx="10291949" cy="3170099"/>
          </a:xfrm>
          <a:prstGeom prst="rect">
            <a:avLst/>
          </a:prstGeom>
        </p:spPr>
        <p:txBody>
          <a:bodyPr wrap="square">
            <a:spAutoFit/>
          </a:bodyPr>
          <a:lstStyle/>
          <a:p>
            <a:pPr algn="ctr"/>
            <a:r>
              <a:rPr lang="en-GB" sz="4000" b="1">
                <a:latin typeface="NikoshBAN" pitchFamily="2" charset="0"/>
                <a:cs typeface="NikoshBAN" pitchFamily="2" charset="0"/>
              </a:rPr>
              <a:t>অহিংসক খুব শক্তি শালী ও মেধাবী।তাকে কৌশলে মেরে ফেলতে হবে।তাই আচার্য, অহিংসক ছুটিতে নগরে যাওয়ার সময় গুরুদক্ষিণা চাইলেন।এবং মানুষের ডান হাতের এক হাজার বৃদ্ধাঙ্গুল।আচার্য ভেবেছিলেন নরহত্যা করলে লোকে তাকে মেরে ফেলবে।</a:t>
            </a:r>
            <a:endParaRPr lang="en-US" sz="4000" b="1" dirty="0">
              <a:latin typeface="NikoshBAN" pitchFamily="2" charset="0"/>
              <a:cs typeface="NikoshBAN" pitchFamily="2" charset="0"/>
            </a:endParaRPr>
          </a:p>
        </p:txBody>
      </p:sp>
      <p:pic>
        <p:nvPicPr>
          <p:cNvPr id="3" name="Picture 9">
            <a:extLst>
              <a:ext uri="{FF2B5EF4-FFF2-40B4-BE49-F238E27FC236}">
                <a16:creationId xmlns:a16="http://schemas.microsoft.com/office/drawing/2014/main" id="{64BD8CB7-52DA-2D47-9716-B465941C8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196" y="786700"/>
            <a:ext cx="5013555" cy="27816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4401800" cy="80010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flipH="1">
            <a:off x="4655706" y="503424"/>
            <a:ext cx="4812836" cy="769441"/>
          </a:xfrm>
          <a:prstGeom prst="rect">
            <a:avLst/>
          </a:prstGeom>
        </p:spPr>
        <p:txBody>
          <a:bodyPr wrap="square">
            <a:spAutoFit/>
          </a:bodyPr>
          <a:lstStyle/>
          <a:p>
            <a:pPr algn="ctr"/>
            <a:r>
              <a:rPr lang="bn-BD" sz="4400" b="1">
                <a:latin typeface="NikoshBAN" pitchFamily="2" charset="0"/>
                <a:cs typeface="NikoshBAN" pitchFamily="2" charset="0"/>
              </a:rPr>
              <a:t>ন</a:t>
            </a:r>
            <a:r>
              <a:rPr lang="en-GB" sz="4400" b="1">
                <a:latin typeface="NikoshBAN" pitchFamily="2" charset="0"/>
                <a:cs typeface="NikoshBAN" pitchFamily="2" charset="0"/>
              </a:rPr>
              <a:t>িচের ছবিটি দেখ</a:t>
            </a:r>
            <a:endParaRPr lang="en-US" sz="4400" b="1" dirty="0">
              <a:latin typeface="NikoshBAN" pitchFamily="2" charset="0"/>
              <a:cs typeface="NikoshBAN" pitchFamily="2" charset="0"/>
            </a:endParaRPr>
          </a:p>
        </p:txBody>
      </p:sp>
      <p:sp>
        <p:nvSpPr>
          <p:cNvPr id="9" name="TextBox 8"/>
          <p:cNvSpPr txBox="1"/>
          <p:nvPr/>
        </p:nvSpPr>
        <p:spPr>
          <a:xfrm>
            <a:off x="1004835" y="5428070"/>
            <a:ext cx="12727912" cy="1754326"/>
          </a:xfrm>
          <a:prstGeom prst="rect">
            <a:avLst/>
          </a:prstGeom>
          <a:noFill/>
        </p:spPr>
        <p:txBody>
          <a:bodyPr wrap="square" rtlCol="0">
            <a:spAutoFit/>
          </a:bodyPr>
          <a:lstStyle/>
          <a:p>
            <a:pPr algn="ctr"/>
            <a:r>
              <a:rPr lang="bn-BD" sz="3600" b="1">
                <a:latin typeface="NikoshBAN" pitchFamily="2" charset="0"/>
                <a:cs typeface="NikoshBAN" pitchFamily="2" charset="0"/>
              </a:rPr>
              <a:t> </a:t>
            </a:r>
            <a:r>
              <a:rPr lang="en-GB" sz="3600" b="1">
                <a:latin typeface="NikoshBAN" pitchFamily="2" charset="0"/>
                <a:cs typeface="NikoshBAN" pitchFamily="2" charset="0"/>
              </a:rPr>
              <a:t>অহিংসক গুরুর আদেশে শিরোধার্য হয়ে অস্ত্রশস্ত্রে সজ্জিত হয়ে জালিনি বনে বাসস্থান তৈরী করল।বনটি আটটি রাজ্যের চলাচলের গুরুত্বপূর্ণ স্থান। শুরু করল নরহত্যা।বৃদ্ধাঙ্গুলি কেটে মালা আকারে গলায় ধারণ করত।</a:t>
            </a:r>
            <a:endParaRPr lang="en-US" sz="3600" b="1" dirty="0">
              <a:latin typeface="NikoshBAN" pitchFamily="2" charset="0"/>
              <a:cs typeface="NikoshBAN" pitchFamily="2" charset="0"/>
            </a:endParaRPr>
          </a:p>
        </p:txBody>
      </p:sp>
      <p:pic>
        <p:nvPicPr>
          <p:cNvPr id="5" name="Picture 5">
            <a:extLst>
              <a:ext uri="{FF2B5EF4-FFF2-40B4-BE49-F238E27FC236}">
                <a16:creationId xmlns:a16="http://schemas.microsoft.com/office/drawing/2014/main" id="{F4E9734B-7CB0-9C4C-A86E-546D69AE9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676" y="1623889"/>
            <a:ext cx="6901248" cy="35274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14249400" cy="77724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0800000" flipH="1" flipV="1">
            <a:off x="5669941" y="3533492"/>
            <a:ext cx="3038629" cy="646331"/>
          </a:xfrm>
          <a:prstGeom prst="rect">
            <a:avLst/>
          </a:prstGeom>
          <a:noFill/>
        </p:spPr>
        <p:txBody>
          <a:bodyPr wrap="square" rtlCol="0">
            <a:spAutoFit/>
          </a:bodyPr>
          <a:lstStyle/>
          <a:p>
            <a:r>
              <a:rPr lang="bn-BD" sz="3600">
                <a:latin typeface="NikoshBAN" pitchFamily="2" charset="0"/>
                <a:cs typeface="NikoshBAN" pitchFamily="2" charset="0"/>
              </a:rPr>
              <a:t>ম</a:t>
            </a:r>
            <a:r>
              <a:rPr lang="en-GB" sz="3600">
                <a:latin typeface="NikoshBAN" pitchFamily="2" charset="0"/>
                <a:cs typeface="NikoshBAN" pitchFamily="2" charset="0"/>
              </a:rPr>
              <a:t>াতৃহত্যা মহাপাপ</a:t>
            </a:r>
            <a:endParaRPr lang="en-US" sz="3600" dirty="0">
              <a:latin typeface="NikoshBAN" pitchFamily="2" charset="0"/>
              <a:cs typeface="NikoshBAN" pitchFamily="2" charset="0"/>
            </a:endParaRPr>
          </a:p>
        </p:txBody>
      </p:sp>
      <p:sp>
        <p:nvSpPr>
          <p:cNvPr id="17" name="TextBox 16"/>
          <p:cNvSpPr txBox="1"/>
          <p:nvPr/>
        </p:nvSpPr>
        <p:spPr>
          <a:xfrm flipH="1">
            <a:off x="713909" y="3691278"/>
            <a:ext cx="3157314" cy="646331"/>
          </a:xfrm>
          <a:prstGeom prst="rect">
            <a:avLst/>
          </a:prstGeom>
          <a:noFill/>
        </p:spPr>
        <p:txBody>
          <a:bodyPr wrap="square" rtlCol="0">
            <a:spAutoFit/>
          </a:bodyPr>
          <a:lstStyle/>
          <a:p>
            <a:r>
              <a:rPr lang="en-GB" sz="3600">
                <a:latin typeface="NikoshBAN" pitchFamily="2" charset="0"/>
                <a:cs typeface="NikoshBAN" pitchFamily="2" charset="0"/>
              </a:rPr>
              <a:t>ভগবান জেতবনে</a:t>
            </a:r>
            <a:endParaRPr lang="en-US" sz="3600" dirty="0">
              <a:latin typeface="NikoshBAN" pitchFamily="2" charset="0"/>
              <a:cs typeface="NikoshBAN" pitchFamily="2" charset="0"/>
            </a:endParaRPr>
          </a:p>
        </p:txBody>
      </p:sp>
      <p:sp>
        <p:nvSpPr>
          <p:cNvPr id="18" name="TextBox 17"/>
          <p:cNvSpPr txBox="1"/>
          <p:nvPr/>
        </p:nvSpPr>
        <p:spPr>
          <a:xfrm flipH="1">
            <a:off x="228600" y="7013295"/>
            <a:ext cx="4521530" cy="646331"/>
          </a:xfrm>
          <a:prstGeom prst="rect">
            <a:avLst/>
          </a:prstGeom>
          <a:noFill/>
        </p:spPr>
        <p:txBody>
          <a:bodyPr wrap="square" rtlCol="0">
            <a:spAutoFit/>
          </a:bodyPr>
          <a:lstStyle/>
          <a:p>
            <a:r>
              <a:rPr lang="bn-BD" sz="3600">
                <a:latin typeface="NikoshBAN" pitchFamily="2" charset="0"/>
                <a:cs typeface="NikoshBAN" pitchFamily="2" charset="0"/>
              </a:rPr>
              <a:t>ভ</a:t>
            </a:r>
            <a:r>
              <a:rPr lang="en-GB" sz="3600">
                <a:latin typeface="NikoshBAN" pitchFamily="2" charset="0"/>
                <a:cs typeface="NikoshBAN" pitchFamily="2" charset="0"/>
              </a:rPr>
              <a:t>গবান বুদ্ধের আভির্ভাব</a:t>
            </a:r>
            <a:endParaRPr lang="en-US" sz="3600" dirty="0">
              <a:latin typeface="NikoshBAN" pitchFamily="2" charset="0"/>
              <a:cs typeface="NikoshBAN" pitchFamily="2" charset="0"/>
            </a:endParaRPr>
          </a:p>
        </p:txBody>
      </p:sp>
      <p:sp>
        <p:nvSpPr>
          <p:cNvPr id="20" name="TextBox 19"/>
          <p:cNvSpPr txBox="1"/>
          <p:nvPr/>
        </p:nvSpPr>
        <p:spPr>
          <a:xfrm>
            <a:off x="5791200" y="5560874"/>
            <a:ext cx="8077200" cy="2308324"/>
          </a:xfrm>
          <a:prstGeom prst="rect">
            <a:avLst/>
          </a:prstGeom>
          <a:noFill/>
        </p:spPr>
        <p:txBody>
          <a:bodyPr wrap="square" rtlCol="0">
            <a:spAutoFit/>
          </a:bodyPr>
          <a:lstStyle/>
          <a:p>
            <a:r>
              <a:rPr lang="en-GB" sz="3600" b="1">
                <a:latin typeface="NikoshBAN" pitchFamily="2" charset="0"/>
                <a:cs typeface="NikoshBAN" pitchFamily="2" charset="0"/>
              </a:rPr>
              <a:t>সে নয়শ নিরানব্বইটি মানুষের বৃদ্ধাঙ্গুলি সংগ্রহ করেছিল।তার মাকে হত্যা করতে তার মায়ের দিকে ধাবিত হল ঠিক তখনিই বুদ্ধ আবির্ভূত হলেন।এবং বৃদ্ধাকে হত্যার পূর্বে ভিক্ষুককে হত্যা করবেন।</a:t>
            </a:r>
            <a:endParaRPr lang="bn-BD" sz="3600" b="1" dirty="0">
              <a:latin typeface="NikoshBAN" pitchFamily="2" charset="0"/>
              <a:cs typeface="NikoshBAN" pitchFamily="2" charset="0"/>
            </a:endParaRPr>
          </a:p>
        </p:txBody>
      </p:sp>
      <p:sp>
        <p:nvSpPr>
          <p:cNvPr id="22" name="TextBox 21"/>
          <p:cNvSpPr txBox="1"/>
          <p:nvPr/>
        </p:nvSpPr>
        <p:spPr>
          <a:xfrm>
            <a:off x="10996838" y="3468469"/>
            <a:ext cx="4243918" cy="646331"/>
          </a:xfrm>
          <a:prstGeom prst="rect">
            <a:avLst/>
          </a:prstGeom>
          <a:noFill/>
        </p:spPr>
        <p:txBody>
          <a:bodyPr wrap="square" rtlCol="0">
            <a:spAutoFit/>
          </a:bodyPr>
          <a:lstStyle/>
          <a:p>
            <a:r>
              <a:rPr lang="bn-BD" sz="3600">
                <a:latin typeface="NikoshBAN" pitchFamily="2" charset="0"/>
                <a:cs typeface="NikoshBAN" pitchFamily="2" charset="0"/>
              </a:rPr>
              <a:t> </a:t>
            </a:r>
            <a:r>
              <a:rPr lang="en-GB" sz="3600">
                <a:latin typeface="NikoshBAN" pitchFamily="2" charset="0"/>
                <a:cs typeface="NikoshBAN" pitchFamily="2" charset="0"/>
              </a:rPr>
              <a:t>জ্ঞান চক্ষু রুদ্ধ হবে</a:t>
            </a:r>
            <a:endParaRPr lang="en-US" sz="3600" dirty="0">
              <a:latin typeface="NikoshBAN" pitchFamily="2" charset="0"/>
              <a:cs typeface="NikoshBAN" pitchFamily="2" charset="0"/>
            </a:endParaRPr>
          </a:p>
        </p:txBody>
      </p:sp>
      <p:pic>
        <p:nvPicPr>
          <p:cNvPr id="3" name="Picture 3">
            <a:extLst>
              <a:ext uri="{FF2B5EF4-FFF2-40B4-BE49-F238E27FC236}">
                <a16:creationId xmlns:a16="http://schemas.microsoft.com/office/drawing/2014/main" id="{A7ACF2DC-561F-A946-BAF0-5BB888571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296" y="1116971"/>
            <a:ext cx="4243917" cy="2351498"/>
          </a:xfrm>
          <a:prstGeom prst="rect">
            <a:avLst/>
          </a:prstGeom>
        </p:spPr>
      </p:pic>
      <p:pic>
        <p:nvPicPr>
          <p:cNvPr id="4" name="Picture 4">
            <a:extLst>
              <a:ext uri="{FF2B5EF4-FFF2-40B4-BE49-F238E27FC236}">
                <a16:creationId xmlns:a16="http://schemas.microsoft.com/office/drawing/2014/main" id="{68BEC1D5-E5FC-A740-849D-3D693F44E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09" y="1116971"/>
            <a:ext cx="3850969" cy="2492315"/>
          </a:xfrm>
          <a:prstGeom prst="rect">
            <a:avLst/>
          </a:prstGeom>
        </p:spPr>
      </p:pic>
      <p:pic>
        <p:nvPicPr>
          <p:cNvPr id="5" name="Picture 5">
            <a:extLst>
              <a:ext uri="{FF2B5EF4-FFF2-40B4-BE49-F238E27FC236}">
                <a16:creationId xmlns:a16="http://schemas.microsoft.com/office/drawing/2014/main" id="{605F4596-BA84-5443-97EA-B0AEEEBB0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3772" y="791688"/>
            <a:ext cx="4243919" cy="2484699"/>
          </a:xfrm>
          <a:prstGeom prst="rect">
            <a:avLst/>
          </a:prstGeom>
        </p:spPr>
      </p:pic>
      <p:pic>
        <p:nvPicPr>
          <p:cNvPr id="7" name="Picture 7">
            <a:extLst>
              <a:ext uri="{FF2B5EF4-FFF2-40B4-BE49-F238E27FC236}">
                <a16:creationId xmlns:a16="http://schemas.microsoft.com/office/drawing/2014/main" id="{A7A0460E-D049-BE45-81ED-9C5E05646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58136" y="4134149"/>
            <a:ext cx="4176155" cy="26266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14249400" cy="77724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30789" y="4862948"/>
            <a:ext cx="13428251" cy="2554545"/>
          </a:xfrm>
          <a:prstGeom prst="rect">
            <a:avLst/>
          </a:prstGeom>
          <a:noFill/>
        </p:spPr>
        <p:txBody>
          <a:bodyPr wrap="square" rtlCol="0">
            <a:spAutoFit/>
          </a:bodyPr>
          <a:lstStyle/>
          <a:p>
            <a:pPr algn="ctr"/>
            <a:r>
              <a:rPr lang="en-GB" sz="4000" b="1">
                <a:latin typeface="NikoshBAN" pitchFamily="2" charset="0"/>
                <a:cs typeface="NikoshBAN" pitchFamily="2" charset="0"/>
              </a:rPr>
              <a:t> বার বার চেষ্টা করেও বুদ্ধকে ধরতে পারল না।তখন চিৎকার করে বলল দাড়াও শ্রমণ।তখন ভগবান বলল আমি স্থির আছি তুমি স্থির হও।একথা শুনে মন্ত্রমুগ্ধের মত দাড়িয়ে রইল।বুদ্ধ বললেন আমি সর্বদা প্রাণীদের দন্ড দান থেকে বিরত থাকি তাই আমি স্থির।তুমি প্রতিনিয়ত প্রাণি হত্যায় রত আছ তাই তুমি অস্থির।</a:t>
            </a:r>
          </a:p>
        </p:txBody>
      </p:sp>
      <p:pic>
        <p:nvPicPr>
          <p:cNvPr id="3" name="Picture 3">
            <a:extLst>
              <a:ext uri="{FF2B5EF4-FFF2-40B4-BE49-F238E27FC236}">
                <a16:creationId xmlns:a16="http://schemas.microsoft.com/office/drawing/2014/main" id="{C11C7CB7-ED16-D54C-AD61-627D6A900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058" y="713183"/>
            <a:ext cx="4799163" cy="3401617"/>
          </a:xfrm>
          <a:prstGeom prst="rect">
            <a:avLst/>
          </a:prstGeom>
        </p:spPr>
      </p:pic>
      <p:pic>
        <p:nvPicPr>
          <p:cNvPr id="4" name="Picture 4">
            <a:extLst>
              <a:ext uri="{FF2B5EF4-FFF2-40B4-BE49-F238E27FC236}">
                <a16:creationId xmlns:a16="http://schemas.microsoft.com/office/drawing/2014/main" id="{5C0CA205-3105-2744-9B86-B2362084A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180" y="744814"/>
            <a:ext cx="5979388" cy="3369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14325600" cy="78486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84058" y="620563"/>
            <a:ext cx="2644942" cy="979637"/>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6459" y="816114"/>
            <a:ext cx="2416341" cy="707886"/>
          </a:xfrm>
          <a:prstGeom prst="rect">
            <a:avLst/>
          </a:prstGeom>
          <a:noFill/>
        </p:spPr>
        <p:txBody>
          <a:bodyPr wrap="square" rtlCol="0">
            <a:spAutoFit/>
          </a:bodyPr>
          <a:lstStyle/>
          <a:p>
            <a:r>
              <a:rPr lang="bn-BD" sz="4000" b="1" dirty="0">
                <a:latin typeface="NikoshBAN" pitchFamily="2" charset="0"/>
                <a:cs typeface="NikoshBAN" pitchFamily="2" charset="0"/>
              </a:rPr>
              <a:t>জোড়ায় কাজ  </a:t>
            </a:r>
            <a:endParaRPr lang="en-US" sz="4000" b="1" dirty="0">
              <a:latin typeface="NikoshBAN" pitchFamily="2" charset="0"/>
              <a:cs typeface="NikoshBAN" pitchFamily="2" charset="0"/>
            </a:endParaRPr>
          </a:p>
        </p:txBody>
      </p:sp>
      <p:sp>
        <p:nvSpPr>
          <p:cNvPr id="7" name="Rectangle 6"/>
          <p:cNvSpPr/>
          <p:nvPr/>
        </p:nvSpPr>
        <p:spPr>
          <a:xfrm>
            <a:off x="11353800" y="579210"/>
            <a:ext cx="1981200" cy="152400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353800" y="704671"/>
            <a:ext cx="1981200" cy="1200329"/>
          </a:xfrm>
          <a:prstGeom prst="rect">
            <a:avLst/>
          </a:prstGeom>
          <a:noFill/>
        </p:spPr>
        <p:txBody>
          <a:bodyPr wrap="square" rtlCol="0">
            <a:spAutoFit/>
            <a:scene3d>
              <a:camera prst="orthographicFront"/>
              <a:lightRig rig="threePt" dir="t"/>
            </a:scene3d>
            <a:sp3d>
              <a:bevelB w="38100" h="38100"/>
            </a:sp3d>
          </a:bodyPr>
          <a:lstStyle/>
          <a:p>
            <a:pPr algn="ctr"/>
            <a:r>
              <a:rPr lang="bn-BD" sz="3600" b="1"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NikoshBAN" pitchFamily="2" charset="0"/>
                <a:cs typeface="NikoshBAN" pitchFamily="2" charset="0"/>
              </a:rPr>
              <a:t>সময়</a:t>
            </a:r>
            <a:endParaRPr lang="en-US" sz="3600" b="1"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NikoshBAN" pitchFamily="2" charset="0"/>
              <a:cs typeface="NikoshBAN" pitchFamily="2" charset="0"/>
            </a:endParaRPr>
          </a:p>
          <a:p>
            <a:pPr algn="ctr"/>
            <a:r>
              <a:rPr lang="bn-BD" sz="3600" b="1"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NikoshBAN" pitchFamily="2" charset="0"/>
                <a:cs typeface="NikoshBAN" pitchFamily="2" charset="0"/>
              </a:rPr>
              <a:t>৫ মিনিট</a:t>
            </a:r>
            <a:endParaRPr lang="en-US" sz="3600" b="1"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NikoshBAN" pitchFamily="2" charset="0"/>
              <a:cs typeface="NikoshBAN" pitchFamily="2" charset="0"/>
            </a:endParaRPr>
          </a:p>
        </p:txBody>
      </p:sp>
      <p:sp>
        <p:nvSpPr>
          <p:cNvPr id="9" name="Rectangle 8"/>
          <p:cNvSpPr/>
          <p:nvPr/>
        </p:nvSpPr>
        <p:spPr>
          <a:xfrm>
            <a:off x="5572268" y="2103210"/>
            <a:ext cx="4454617" cy="3149337"/>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41478" y="6271287"/>
            <a:ext cx="12018343" cy="707886"/>
          </a:xfrm>
          <a:prstGeom prst="rect">
            <a:avLst/>
          </a:prstGeom>
        </p:spPr>
        <p:txBody>
          <a:bodyPr wrap="square">
            <a:spAutoFit/>
          </a:bodyPr>
          <a:lstStyle/>
          <a:p>
            <a:r>
              <a:rPr lang="en-GB" sz="4000" b="1">
                <a:latin typeface="NikoshBAN" pitchFamily="2" charset="0"/>
                <a:cs typeface="NikoshBAN" pitchFamily="2" charset="0"/>
              </a:rPr>
              <a:t> অঙ্গুলিমালের  পরিচয় দাও।</a:t>
            </a:r>
            <a:endParaRPr lang="en-US" sz="4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4325600" cy="79248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5C7636B-01BF-8948-82EC-ED510E2922FE}"/>
              </a:ext>
            </a:extLst>
          </p:cNvPr>
          <p:cNvSpPr txBox="1"/>
          <p:nvPr/>
        </p:nvSpPr>
        <p:spPr>
          <a:xfrm>
            <a:off x="6401104" y="3203901"/>
            <a:ext cx="1828800" cy="1828800"/>
          </a:xfrm>
          <a:prstGeom prst="rect">
            <a:avLst/>
          </a:prstGeom>
          <a:noFill/>
        </p:spPr>
        <p:txBody>
          <a:bodyPr wrap="square" rtlCol="0">
            <a:spAutoFit/>
          </a:bodyPr>
          <a:lstStyle/>
          <a:p>
            <a:pPr algn="l"/>
            <a:endParaRPr lang="en-US"/>
          </a:p>
        </p:txBody>
      </p:sp>
      <p:pic>
        <p:nvPicPr>
          <p:cNvPr id="4" name="Picture 8">
            <a:extLst>
              <a:ext uri="{FF2B5EF4-FFF2-40B4-BE49-F238E27FC236}">
                <a16:creationId xmlns:a16="http://schemas.microsoft.com/office/drawing/2014/main" id="{73C752C8-D249-7D4D-976C-132850C5F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56472" y="1111410"/>
            <a:ext cx="5230215" cy="5493428"/>
          </a:xfrm>
          <a:prstGeom prst="rect">
            <a:avLst/>
          </a:prstGeom>
        </p:spPr>
      </p:pic>
      <p:pic>
        <p:nvPicPr>
          <p:cNvPr id="9" name="Picture 9">
            <a:extLst>
              <a:ext uri="{FF2B5EF4-FFF2-40B4-BE49-F238E27FC236}">
                <a16:creationId xmlns:a16="http://schemas.microsoft.com/office/drawing/2014/main" id="{059A5113-30C1-064C-AE7D-D748205B8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8483" y="911768"/>
            <a:ext cx="5905734" cy="590573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4325600" cy="79248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a:extLst>
              <a:ext uri="{FF2B5EF4-FFF2-40B4-BE49-F238E27FC236}">
                <a16:creationId xmlns:a16="http://schemas.microsoft.com/office/drawing/2014/main" id="{C5AE72FB-8FF9-A24E-BAAA-1DB139B55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037" y="1073635"/>
            <a:ext cx="5779477" cy="3448123"/>
          </a:xfrm>
          <a:prstGeom prst="rect">
            <a:avLst/>
          </a:prstGeom>
        </p:spPr>
      </p:pic>
      <p:pic>
        <p:nvPicPr>
          <p:cNvPr id="3" name="Picture 3">
            <a:extLst>
              <a:ext uri="{FF2B5EF4-FFF2-40B4-BE49-F238E27FC236}">
                <a16:creationId xmlns:a16="http://schemas.microsoft.com/office/drawing/2014/main" id="{6D1DDD39-1C7A-F44B-AAF2-86273928C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5624" y="1073636"/>
            <a:ext cx="4933527" cy="3158852"/>
          </a:xfrm>
          <a:prstGeom prst="rect">
            <a:avLst/>
          </a:prstGeom>
        </p:spPr>
      </p:pic>
      <p:pic>
        <p:nvPicPr>
          <p:cNvPr id="4" name="Picture 4">
            <a:extLst>
              <a:ext uri="{FF2B5EF4-FFF2-40B4-BE49-F238E27FC236}">
                <a16:creationId xmlns:a16="http://schemas.microsoft.com/office/drawing/2014/main" id="{10A4866E-55B7-B24C-AB0C-5FC22631E9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6135" y="4654471"/>
            <a:ext cx="5812503" cy="3000746"/>
          </a:xfrm>
          <a:prstGeom prst="rect">
            <a:avLst/>
          </a:prstGeom>
        </p:spPr>
      </p:pic>
      <p:pic>
        <p:nvPicPr>
          <p:cNvPr id="5" name="Picture 5">
            <a:extLst>
              <a:ext uri="{FF2B5EF4-FFF2-40B4-BE49-F238E27FC236}">
                <a16:creationId xmlns:a16="http://schemas.microsoft.com/office/drawing/2014/main" id="{97257853-C282-3742-9065-8DD2ACDF33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036" y="4894405"/>
            <a:ext cx="5631229" cy="2902904"/>
          </a:xfrm>
          <a:prstGeom prst="rect">
            <a:avLst/>
          </a:prstGeom>
        </p:spPr>
      </p:pic>
    </p:spTree>
    <p:extLst>
      <p:ext uri="{BB962C8B-B14F-4D97-AF65-F5344CB8AC3E}">
        <p14:creationId xmlns:p14="http://schemas.microsoft.com/office/powerpoint/2010/main" val="2885250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4325600" cy="80010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829800" y="533400"/>
            <a:ext cx="3962400" cy="1676400"/>
          </a:xfrm>
          <a:prstGeom prst="rect">
            <a:avLst/>
          </a:prstGeom>
          <a:solidFill>
            <a:schemeClr val="bg1">
              <a:alpha val="33000"/>
            </a:schemeClr>
          </a:solid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b="1" dirty="0">
              <a:latin typeface="NikoshBAN" pitchFamily="2" charset="0"/>
              <a:cs typeface="NikoshBAN" pitchFamily="2" charset="0"/>
            </a:endParaRPr>
          </a:p>
        </p:txBody>
      </p:sp>
      <p:sp>
        <p:nvSpPr>
          <p:cNvPr id="5" name="Rectangle 4"/>
          <p:cNvSpPr/>
          <p:nvPr/>
        </p:nvSpPr>
        <p:spPr>
          <a:xfrm>
            <a:off x="10675306" y="733961"/>
            <a:ext cx="2438400" cy="1323439"/>
          </a:xfrm>
          <a:prstGeom prst="rect">
            <a:avLst/>
          </a:prstGeom>
        </p:spPr>
        <p:txBody>
          <a:bodyPr wrap="square">
            <a:spAutoFit/>
          </a:bodyPr>
          <a:lstStyle/>
          <a:p>
            <a:pPr algn="ctr"/>
            <a:r>
              <a:rPr lang="bn-BD" sz="4000" b="1" dirty="0">
                <a:latin typeface="NikoshBAN" pitchFamily="2" charset="0"/>
                <a:cs typeface="NikoshBAN" pitchFamily="2" charset="0"/>
              </a:rPr>
              <a:t>সময়</a:t>
            </a:r>
          </a:p>
          <a:p>
            <a:pPr algn="ctr"/>
            <a:r>
              <a:rPr lang="bn-BD" sz="4000" b="1" dirty="0">
                <a:latin typeface="NikoshBAN" pitchFamily="2" charset="0"/>
                <a:cs typeface="NikoshBAN" pitchFamily="2" charset="0"/>
              </a:rPr>
              <a:t>১০ মিনিট</a:t>
            </a:r>
            <a:endParaRPr lang="en-US" sz="4000" b="1" dirty="0">
              <a:latin typeface="NikoshBAN" pitchFamily="2" charset="0"/>
              <a:cs typeface="NikoshBAN" pitchFamily="2" charset="0"/>
            </a:endParaRPr>
          </a:p>
        </p:txBody>
      </p:sp>
      <p:sp>
        <p:nvSpPr>
          <p:cNvPr id="4" name="Rectangle 3"/>
          <p:cNvSpPr/>
          <p:nvPr/>
        </p:nvSpPr>
        <p:spPr>
          <a:xfrm>
            <a:off x="1958124" y="908447"/>
            <a:ext cx="3421636" cy="1808414"/>
          </a:xfrm>
          <a:prstGeom prst="rect">
            <a:avLst/>
          </a:prstGeom>
          <a:noFill/>
        </p:spPr>
        <p:txBody>
          <a:bodyPr wrap="square">
            <a:prstTxWarp prst="textPlain">
              <a:avLst>
                <a:gd name="adj" fmla="val 48688"/>
              </a:avLst>
            </a:prstTxWarp>
            <a:spAutoFit/>
            <a:scene3d>
              <a:camera prst="orthographicFront"/>
              <a:lightRig rig="threePt" dir="t"/>
            </a:scene3d>
            <a:sp3d extrusionH="57150">
              <a:bevelT w="38100" h="38100" prst="angle"/>
            </a:sp3d>
          </a:bodyPr>
          <a:lstStyle/>
          <a:p>
            <a:pPr algn="ctr"/>
            <a:r>
              <a:rPr lang="bn-BD" sz="4000" u="sng" dirty="0">
                <a:blipFill>
                  <a:blip r:embed="rId2"/>
                  <a:stretch>
                    <a:fillRect/>
                  </a:stretch>
                </a:blipFill>
                <a:latin typeface="NikoshBAN" pitchFamily="2" charset="0"/>
                <a:cs typeface="NikoshBAN" pitchFamily="2" charset="0"/>
              </a:rPr>
              <a:t>দলিয় কাজ</a:t>
            </a:r>
            <a:endParaRPr lang="en-US" sz="4000" u="sng" dirty="0">
              <a:blipFill>
                <a:blip r:embed="rId2"/>
                <a:stretch>
                  <a:fillRect/>
                </a:stretch>
              </a:blipFill>
              <a:latin typeface="NikoshBAN" pitchFamily="2" charset="0"/>
              <a:cs typeface="NikoshBAN" pitchFamily="2" charset="0"/>
            </a:endParaRPr>
          </a:p>
        </p:txBody>
      </p:sp>
      <p:sp>
        <p:nvSpPr>
          <p:cNvPr id="9" name="Rectangle 8"/>
          <p:cNvSpPr/>
          <p:nvPr/>
        </p:nvSpPr>
        <p:spPr>
          <a:xfrm>
            <a:off x="457200" y="4800600"/>
            <a:ext cx="13487400" cy="3048000"/>
          </a:xfrm>
          <a:prstGeom prst="rect">
            <a:avLst/>
          </a:prstGeom>
          <a:solidFill>
            <a:schemeClr val="bg1">
              <a:alpha val="43000"/>
            </a:schemeClr>
          </a:solid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a:latin typeface="NikoshBAN" pitchFamily="2" charset="0"/>
                <a:cs typeface="NikoshBAN" pitchFamily="2" charset="0"/>
              </a:rPr>
              <a:t>কা</a:t>
            </a:r>
          </a:p>
          <a:p>
            <a:pPr algn="ctr"/>
            <a:endParaRPr lang="en-US" sz="8800" b="1" dirty="0">
              <a:latin typeface="NikoshBAN" pitchFamily="2" charset="0"/>
              <a:cs typeface="NikoshBAN" pitchFamily="2" charset="0"/>
            </a:endParaRPr>
          </a:p>
        </p:txBody>
      </p:sp>
      <p:sp>
        <p:nvSpPr>
          <p:cNvPr id="10" name="Rectangle 9"/>
          <p:cNvSpPr/>
          <p:nvPr/>
        </p:nvSpPr>
        <p:spPr>
          <a:xfrm>
            <a:off x="685800" y="5997714"/>
            <a:ext cx="13106400" cy="1323439"/>
          </a:xfrm>
          <a:prstGeom prst="rect">
            <a:avLst/>
          </a:prstGeom>
        </p:spPr>
        <p:txBody>
          <a:bodyPr wrap="square">
            <a:spAutoFit/>
          </a:bodyPr>
          <a:lstStyle/>
          <a:p>
            <a:r>
              <a:rPr lang="en-GB" sz="4000" b="1">
                <a:latin typeface="NikoshBAN" pitchFamily="2" charset="0"/>
                <a:cs typeface="NikoshBAN" pitchFamily="2" charset="0"/>
              </a:rPr>
              <a:t>বুদ্ধের অঙ্গুলিমালকে উদ্ধারের কারণ,বুদ্ধ কেন স্থির আর অঙ্গুলিমাল কেন অস্থির লিখ।</a:t>
            </a:r>
            <a:endParaRPr lang="en-US" sz="4000" b="1" dirty="0">
              <a:latin typeface="NikoshBAN" pitchFamily="2" charset="0"/>
              <a:cs typeface="NikoshBAN" pitchFamily="2" charset="0"/>
            </a:endParaRPr>
          </a:p>
        </p:txBody>
      </p:sp>
      <p:pic>
        <p:nvPicPr>
          <p:cNvPr id="3" name="Picture 5">
            <a:extLst>
              <a:ext uri="{FF2B5EF4-FFF2-40B4-BE49-F238E27FC236}">
                <a16:creationId xmlns:a16="http://schemas.microsoft.com/office/drawing/2014/main" id="{263338D7-11E1-724E-AF09-71869B1CE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812" y="1200150"/>
            <a:ext cx="3962400" cy="3295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59445"/>
            <a:ext cx="14325600" cy="80010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282996" y="1129187"/>
            <a:ext cx="2808667" cy="923330"/>
          </a:xfrm>
          <a:prstGeom prst="rect">
            <a:avLst/>
          </a:prstGeom>
          <a:noFill/>
        </p:spPr>
        <p:txBody>
          <a:bodyPr wrap="square" rtlCol="0">
            <a:spAutoFit/>
          </a:bodyPr>
          <a:lstStyle/>
          <a:p>
            <a:r>
              <a:rPr lang="bn-BD" sz="5400" b="1" dirty="0">
                <a:ln w="19050">
                  <a:solidFill>
                    <a:schemeClr val="tx1"/>
                  </a:solidFill>
                </a:ln>
                <a:solidFill>
                  <a:schemeClr val="bg1"/>
                </a:solidFill>
                <a:effectLst>
                  <a:outerShdw blurRad="50800" dist="38100" algn="l" rotWithShape="0">
                    <a:prstClr val="black">
                      <a:alpha val="40000"/>
                    </a:prstClr>
                  </a:outerShdw>
                </a:effectLst>
                <a:latin typeface="NikoshBAN" pitchFamily="2" charset="0"/>
                <a:cs typeface="NikoshBAN" pitchFamily="2" charset="0"/>
              </a:rPr>
              <a:t>মূল্যায়ণ</a:t>
            </a:r>
            <a:endParaRPr lang="en-US" sz="5400" b="1" dirty="0">
              <a:ln w="19050">
                <a:solidFill>
                  <a:schemeClr val="tx1"/>
                </a:solidFill>
              </a:ln>
              <a:solidFill>
                <a:schemeClr val="bg1"/>
              </a:solidFill>
              <a:effectLst>
                <a:outerShdw blurRad="50800" dist="38100" algn="l" rotWithShape="0">
                  <a:prstClr val="black">
                    <a:alpha val="40000"/>
                  </a:prstClr>
                </a:outerShdw>
              </a:effectLst>
              <a:latin typeface="NikoshBAN" pitchFamily="2" charset="0"/>
              <a:cs typeface="NikoshBAN" pitchFamily="2" charset="0"/>
            </a:endParaRPr>
          </a:p>
        </p:txBody>
      </p:sp>
      <p:sp>
        <p:nvSpPr>
          <p:cNvPr id="25" name="TextBox 24"/>
          <p:cNvSpPr txBox="1"/>
          <p:nvPr/>
        </p:nvSpPr>
        <p:spPr>
          <a:xfrm>
            <a:off x="1619251" y="2575737"/>
            <a:ext cx="9410699" cy="584775"/>
          </a:xfrm>
          <a:prstGeom prst="rect">
            <a:avLst/>
          </a:prstGeom>
          <a:noFill/>
        </p:spPr>
        <p:txBody>
          <a:bodyPr wrap="square" rtlCol="0">
            <a:spAutoFit/>
          </a:bodyPr>
          <a:lstStyle/>
          <a:p>
            <a:r>
              <a:rPr lang="bn-BD" sz="3200" b="1">
                <a:latin typeface="NikoshBAN" pitchFamily="2" charset="0"/>
                <a:cs typeface="NikoshBAN" pitchFamily="2" charset="0"/>
              </a:rPr>
              <a:t>১।</a:t>
            </a:r>
            <a:r>
              <a:rPr lang="en-GB" sz="3200" b="1">
                <a:latin typeface="NikoshBAN" pitchFamily="2" charset="0"/>
                <a:cs typeface="NikoshBAN" pitchFamily="2" charset="0"/>
              </a:rPr>
              <a:t> অঙ্গুলিমালের  মা কেন জালিনী বনে গিয়েছিলেন?</a:t>
            </a:r>
            <a:endParaRPr lang="en-US" sz="3200" b="1" dirty="0">
              <a:latin typeface="NikoshBAN" pitchFamily="2" charset="0"/>
              <a:cs typeface="NikoshBAN" pitchFamily="2" charset="0"/>
            </a:endParaRPr>
          </a:p>
        </p:txBody>
      </p:sp>
      <p:sp>
        <p:nvSpPr>
          <p:cNvPr id="26" name="TextBox 25"/>
          <p:cNvSpPr txBox="1"/>
          <p:nvPr/>
        </p:nvSpPr>
        <p:spPr>
          <a:xfrm>
            <a:off x="2620489" y="3160512"/>
            <a:ext cx="4419600" cy="523220"/>
          </a:xfrm>
          <a:prstGeom prst="rect">
            <a:avLst/>
          </a:prstGeom>
          <a:noFill/>
        </p:spPr>
        <p:txBody>
          <a:bodyPr wrap="square" rtlCol="0">
            <a:spAutoFit/>
          </a:bodyPr>
          <a:lstStyle/>
          <a:p>
            <a:r>
              <a:rPr lang="bn-BD" sz="2800" b="1" dirty="0">
                <a:latin typeface="NikoshBAN" pitchFamily="2" charset="0"/>
                <a:cs typeface="NikoshBAN" pitchFamily="2" charset="0"/>
              </a:rPr>
              <a:t>২</a:t>
            </a:r>
            <a:r>
              <a:rPr lang="bn-BD" sz="2800" b="1">
                <a:latin typeface="NikoshBAN" pitchFamily="2" charset="0"/>
                <a:cs typeface="NikoshBAN" pitchFamily="2" charset="0"/>
              </a:rPr>
              <a:t>। </a:t>
            </a:r>
            <a:r>
              <a:rPr lang="en-GB" sz="2800" b="1">
                <a:latin typeface="NikoshBAN" pitchFamily="2" charset="0"/>
                <a:cs typeface="NikoshBAN" pitchFamily="2" charset="0"/>
              </a:rPr>
              <a:t>হিংসক নাম রাখার কারণ কী?</a:t>
            </a:r>
            <a:endParaRPr lang="en-US" sz="2800" b="1" dirty="0">
              <a:latin typeface="NikoshBAN" pitchFamily="2" charset="0"/>
              <a:cs typeface="NikoshBAN" pitchFamily="2" charset="0"/>
            </a:endParaRPr>
          </a:p>
        </p:txBody>
      </p:sp>
      <p:sp>
        <p:nvSpPr>
          <p:cNvPr id="27" name="TextBox 26"/>
          <p:cNvSpPr txBox="1"/>
          <p:nvPr/>
        </p:nvSpPr>
        <p:spPr>
          <a:xfrm>
            <a:off x="2320958" y="3888909"/>
            <a:ext cx="6934201" cy="584775"/>
          </a:xfrm>
          <a:prstGeom prst="rect">
            <a:avLst/>
          </a:prstGeom>
          <a:noFill/>
        </p:spPr>
        <p:txBody>
          <a:bodyPr wrap="square" rtlCol="0">
            <a:spAutoFit/>
          </a:bodyPr>
          <a:lstStyle/>
          <a:p>
            <a:r>
              <a:rPr lang="bn-BD" sz="3200" b="1" dirty="0">
                <a:latin typeface="NikoshBAN" pitchFamily="2" charset="0"/>
                <a:cs typeface="NikoshBAN" pitchFamily="2" charset="0"/>
              </a:rPr>
              <a:t>৩</a:t>
            </a:r>
            <a:r>
              <a:rPr lang="bn-BD" sz="3200" b="1">
                <a:latin typeface="NikoshBAN" pitchFamily="2" charset="0"/>
                <a:cs typeface="NikoshBAN" pitchFamily="2" charset="0"/>
              </a:rPr>
              <a:t>। </a:t>
            </a:r>
            <a:r>
              <a:rPr lang="en-GB" sz="3200" b="1">
                <a:latin typeface="NikoshBAN" pitchFamily="2" charset="0"/>
                <a:cs typeface="NikoshBAN" pitchFamily="2" charset="0"/>
              </a:rPr>
              <a:t>আচার্যগুরুদক্ষিণা  হিসাবে কী চেয়েছিল?</a:t>
            </a:r>
            <a:endParaRPr lang="en-US" sz="3200" b="1" dirty="0">
              <a:latin typeface="NikoshBAN" pitchFamily="2" charset="0"/>
              <a:cs typeface="NikoshBAN" pitchFamily="2" charset="0"/>
            </a:endParaRPr>
          </a:p>
        </p:txBody>
      </p:sp>
      <p:sp>
        <p:nvSpPr>
          <p:cNvPr id="49" name="TextBox 48"/>
          <p:cNvSpPr txBox="1"/>
          <p:nvPr/>
        </p:nvSpPr>
        <p:spPr>
          <a:xfrm>
            <a:off x="2109546" y="4785911"/>
            <a:ext cx="8001000" cy="584775"/>
          </a:xfrm>
          <a:prstGeom prst="rect">
            <a:avLst/>
          </a:prstGeom>
          <a:noFill/>
        </p:spPr>
        <p:txBody>
          <a:bodyPr wrap="square" rtlCol="0">
            <a:spAutoFit/>
          </a:bodyPr>
          <a:lstStyle/>
          <a:p>
            <a:r>
              <a:rPr lang="bn-BD" sz="3200" b="1" dirty="0">
                <a:latin typeface="NikoshBAN" pitchFamily="2" charset="0"/>
                <a:cs typeface="NikoshBAN" pitchFamily="2" charset="0"/>
              </a:rPr>
              <a:t>৪। বাংলাদেশে কত সালের ভূমিকম্প বেশি শক্তিশালি ছিল ? </a:t>
            </a:r>
            <a:endParaRPr lang="en-US" sz="3200" b="1" dirty="0">
              <a:latin typeface="NikoshBAN" pitchFamily="2" charset="0"/>
              <a:cs typeface="NikoshBAN" pitchFamily="2" charset="0"/>
            </a:endParaRPr>
          </a:p>
        </p:txBody>
      </p:sp>
      <p:sp>
        <p:nvSpPr>
          <p:cNvPr id="57" name="TextBox 56"/>
          <p:cNvSpPr txBox="1"/>
          <p:nvPr/>
        </p:nvSpPr>
        <p:spPr>
          <a:xfrm rot="10800000" flipH="1" flipV="1">
            <a:off x="1820275" y="5410365"/>
            <a:ext cx="12011739" cy="584775"/>
          </a:xfrm>
          <a:prstGeom prst="rect">
            <a:avLst/>
          </a:prstGeom>
          <a:noFill/>
        </p:spPr>
        <p:txBody>
          <a:bodyPr wrap="square" rtlCol="0">
            <a:spAutoFit/>
          </a:bodyPr>
          <a:lstStyle/>
          <a:p>
            <a:r>
              <a:rPr lang="bn-BD" sz="2400" b="1">
                <a:latin typeface="NikoshBAN" pitchFamily="2" charset="0"/>
                <a:cs typeface="NikoshBAN" pitchFamily="2" charset="0"/>
              </a:rPr>
              <a:t>(</a:t>
            </a:r>
            <a:r>
              <a:rPr lang="en-GB" sz="2400" b="1">
                <a:latin typeface="NikoshBAN" pitchFamily="2" charset="0"/>
                <a:cs typeface="NikoshBAN" pitchFamily="2" charset="0"/>
              </a:rPr>
              <a:t> </a:t>
            </a:r>
            <a:r>
              <a:rPr lang="en-GB" sz="3200" b="1">
                <a:latin typeface="NikoshBAN" pitchFamily="2" charset="0"/>
                <a:cs typeface="NikoshBAN" pitchFamily="2" charset="0"/>
              </a:rPr>
              <a:t>৫। মাতৃ হত্যার ফলে অঙ্গুলিমালের কী হত?</a:t>
            </a:r>
            <a:endParaRPr lang="en-US" sz="2400" b="1" dirty="0">
              <a:latin typeface="NikoshBAN" pitchFamily="2" charset="0"/>
              <a:cs typeface="NikoshBAN"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0421"/>
            <a:ext cx="14325600" cy="7916779"/>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848600" y="492609"/>
            <a:ext cx="6172200" cy="7355991"/>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83983DB-50A7-4898-91C8-551DFCFB3E8C}"/>
              </a:ext>
            </a:extLst>
          </p:cNvPr>
          <p:cNvSpPr txBox="1"/>
          <p:nvPr/>
        </p:nvSpPr>
        <p:spPr>
          <a:xfrm>
            <a:off x="8260354" y="4654514"/>
            <a:ext cx="5029200" cy="3754874"/>
          </a:xfrm>
          <a:prstGeom prst="rect">
            <a:avLst/>
          </a:prstGeom>
          <a:noFill/>
        </p:spPr>
        <p:txBody>
          <a:bodyPr wrap="square" rtlCol="0">
            <a:spAutoFit/>
          </a:bodyPr>
          <a:lstStyle/>
          <a:p>
            <a:r>
              <a:rPr lang="bn-BD" sz="3600" b="1" dirty="0">
                <a:latin typeface="NikoshBAN" pitchFamily="2" charset="0"/>
                <a:cs typeface="NikoshBAN" pitchFamily="2" charset="0"/>
              </a:rPr>
              <a:t>শ্রেণি </a:t>
            </a:r>
            <a:r>
              <a:rPr lang="en-US" sz="3600" b="1" dirty="0">
                <a:latin typeface="NikoshBAN" pitchFamily="2" charset="0"/>
                <a:cs typeface="NikoshBAN" pitchFamily="2" charset="0"/>
              </a:rPr>
              <a:t>   </a:t>
            </a:r>
            <a:r>
              <a:rPr lang="bn-BD" sz="3600" b="1" dirty="0">
                <a:latin typeface="NikoshBAN" pitchFamily="2" charset="0"/>
                <a:cs typeface="NikoshBAN" pitchFamily="2" charset="0"/>
              </a:rPr>
              <a:t>:  ৮ম</a:t>
            </a:r>
          </a:p>
          <a:p>
            <a:r>
              <a:rPr lang="bn-BD" sz="3600" b="1" dirty="0">
                <a:latin typeface="NikoshBAN" pitchFamily="2" charset="0"/>
                <a:cs typeface="NikoshBAN" pitchFamily="2" charset="0"/>
              </a:rPr>
              <a:t>বিষয় </a:t>
            </a:r>
            <a:r>
              <a:rPr lang="en-US" sz="3600" b="1" dirty="0">
                <a:latin typeface="NikoshBAN" pitchFamily="2" charset="0"/>
                <a:cs typeface="NikoshBAN" pitchFamily="2" charset="0"/>
              </a:rPr>
              <a:t>  </a:t>
            </a:r>
            <a:r>
              <a:rPr lang="bn-BD" sz="3600" b="1">
                <a:latin typeface="NikoshBAN" pitchFamily="2" charset="0"/>
                <a:cs typeface="NikoshBAN" pitchFamily="2" charset="0"/>
              </a:rPr>
              <a:t>: ব</a:t>
            </a:r>
            <a:r>
              <a:rPr lang="en-GB" sz="3600" b="1">
                <a:latin typeface="NikoshBAN" pitchFamily="2" charset="0"/>
                <a:cs typeface="NikoshBAN" pitchFamily="2" charset="0"/>
              </a:rPr>
              <a:t>ৌদ্ধ ধর্ম নৈতিক শিক্ষা</a:t>
            </a:r>
            <a:endParaRPr lang="bn-BD" sz="3600" b="1" dirty="0">
              <a:latin typeface="NikoshBAN" pitchFamily="2" charset="0"/>
              <a:cs typeface="NikoshBAN" pitchFamily="2" charset="0"/>
            </a:endParaRPr>
          </a:p>
          <a:p>
            <a:r>
              <a:rPr lang="bn-BD" sz="3600" b="1" dirty="0">
                <a:latin typeface="NikoshBAN" pitchFamily="2" charset="0"/>
                <a:cs typeface="NikoshBAN" pitchFamily="2" charset="0"/>
              </a:rPr>
              <a:t>অধ্যায় </a:t>
            </a:r>
            <a:r>
              <a:rPr lang="en-US" sz="3600" b="1" dirty="0">
                <a:latin typeface="NikoshBAN" pitchFamily="2" charset="0"/>
                <a:cs typeface="NikoshBAN" pitchFamily="2" charset="0"/>
              </a:rPr>
              <a:t> </a:t>
            </a:r>
            <a:r>
              <a:rPr lang="bn-BD" sz="3600" b="1" dirty="0">
                <a:latin typeface="NikoshBAN" pitchFamily="2" charset="0"/>
                <a:cs typeface="NikoshBAN" pitchFamily="2" charset="0"/>
              </a:rPr>
              <a:t>: অষ্টম </a:t>
            </a:r>
          </a:p>
          <a:p>
            <a:r>
              <a:rPr lang="bn-BD" sz="3600" b="1" dirty="0">
                <a:latin typeface="NikoshBAN" pitchFamily="2" charset="0"/>
                <a:cs typeface="NikoshBAN" pitchFamily="2" charset="0"/>
              </a:rPr>
              <a:t>পাঠ </a:t>
            </a:r>
            <a:r>
              <a:rPr lang="en-US" sz="3600" b="1" dirty="0">
                <a:latin typeface="NikoshBAN" pitchFamily="2" charset="0"/>
                <a:cs typeface="NikoshBAN" pitchFamily="2" charset="0"/>
              </a:rPr>
              <a:t>    : </a:t>
            </a:r>
            <a:r>
              <a:rPr lang="bn-BD" sz="3600" b="1" dirty="0">
                <a:latin typeface="NikoshBAN" pitchFamily="2" charset="0"/>
                <a:cs typeface="NikoshBAN" pitchFamily="2" charset="0"/>
              </a:rPr>
              <a:t>২  </a:t>
            </a:r>
          </a:p>
          <a:p>
            <a:r>
              <a:rPr lang="bn-BD" sz="3600" b="1" dirty="0">
                <a:latin typeface="NikoshBAN" pitchFamily="2" charset="0"/>
                <a:cs typeface="NikoshBAN" pitchFamily="2" charset="0"/>
              </a:rPr>
              <a:t>সময় </a:t>
            </a:r>
            <a:r>
              <a:rPr lang="en-US" sz="3600" b="1" dirty="0">
                <a:latin typeface="NikoshBAN" pitchFamily="2" charset="0"/>
                <a:cs typeface="NikoshBAN" pitchFamily="2" charset="0"/>
              </a:rPr>
              <a:t>   </a:t>
            </a:r>
            <a:r>
              <a:rPr lang="bn-BD" sz="3600" b="1" dirty="0">
                <a:latin typeface="NikoshBAN" pitchFamily="2" charset="0"/>
                <a:cs typeface="NikoshBAN" pitchFamily="2" charset="0"/>
              </a:rPr>
              <a:t>: ৫০ মিনিট</a:t>
            </a:r>
          </a:p>
          <a:p>
            <a:r>
              <a:rPr lang="bn-BD" sz="3600" b="1" dirty="0">
                <a:latin typeface="NikoshBAN" pitchFamily="2" charset="0"/>
                <a:cs typeface="NikoshBAN" pitchFamily="2" charset="0"/>
              </a:rPr>
              <a:t>তারিখ </a:t>
            </a:r>
            <a:r>
              <a:rPr lang="en-US" sz="3600" b="1" dirty="0">
                <a:latin typeface="NikoshBAN" pitchFamily="2" charset="0"/>
                <a:cs typeface="NikoshBAN" pitchFamily="2" charset="0"/>
              </a:rPr>
              <a:t> </a:t>
            </a:r>
            <a:r>
              <a:rPr lang="bn-BD" sz="3600" b="1">
                <a:latin typeface="NikoshBAN" pitchFamily="2" charset="0"/>
                <a:cs typeface="NikoshBAN" pitchFamily="2" charset="0"/>
              </a:rPr>
              <a:t>: ০</a:t>
            </a:r>
            <a:r>
              <a:rPr lang="en-GB" sz="3600" b="1">
                <a:latin typeface="NikoshBAN" pitchFamily="2" charset="0"/>
                <a:cs typeface="NikoshBAN" pitchFamily="2" charset="0"/>
              </a:rPr>
              <a:t>৬</a:t>
            </a:r>
            <a:r>
              <a:rPr lang="bn-BD" sz="3600" b="1">
                <a:latin typeface="NikoshBAN" pitchFamily="2" charset="0"/>
                <a:cs typeface="NikoshBAN" pitchFamily="2" charset="0"/>
              </a:rPr>
              <a:t>/০</a:t>
            </a:r>
            <a:r>
              <a:rPr lang="en-GB" sz="3600" b="1">
                <a:latin typeface="NikoshBAN" pitchFamily="2" charset="0"/>
                <a:cs typeface="NikoshBAN" pitchFamily="2" charset="0"/>
              </a:rPr>
              <a:t>৯</a:t>
            </a:r>
            <a:r>
              <a:rPr lang="bn-BD" sz="3600" b="1">
                <a:latin typeface="NikoshBAN" pitchFamily="2" charset="0"/>
                <a:cs typeface="NikoshBAN" pitchFamily="2" charset="0"/>
              </a:rPr>
              <a:t>/২০</a:t>
            </a:r>
            <a:r>
              <a:rPr lang="en-GB" sz="3600" b="1">
                <a:latin typeface="NikoshBAN" pitchFamily="2" charset="0"/>
                <a:cs typeface="NikoshBAN" pitchFamily="2" charset="0"/>
              </a:rPr>
              <a:t>২০</a:t>
            </a:r>
            <a:r>
              <a:rPr lang="bn-BD" sz="3600" b="1">
                <a:latin typeface="NikoshBAN" pitchFamily="2" charset="0"/>
                <a:cs typeface="NikoshBAN" pitchFamily="2" charset="0"/>
              </a:rPr>
              <a:t> </a:t>
            </a:r>
            <a:r>
              <a:rPr lang="bn-BD" sz="3600" b="1" dirty="0">
                <a:latin typeface="NikoshBAN" pitchFamily="2" charset="0"/>
                <a:cs typeface="NikoshBAN" pitchFamily="2" charset="0"/>
              </a:rPr>
              <a:t>খ্রিঃ     </a:t>
            </a:r>
            <a:r>
              <a:rPr lang="bn-IN" sz="3600" b="1" dirty="0">
                <a:latin typeface="NikoshBAN" pitchFamily="2" charset="0"/>
                <a:cs typeface="NikoshBAN" pitchFamily="2" charset="0"/>
              </a:rPr>
              <a:t> </a:t>
            </a:r>
            <a:endParaRPr lang="bn-BD" sz="3600" b="1" dirty="0">
              <a:latin typeface="NikoshBAN" pitchFamily="2" charset="0"/>
              <a:cs typeface="NikoshBAN" pitchFamily="2" charset="0"/>
            </a:endParaRPr>
          </a:p>
          <a:p>
            <a:r>
              <a:rPr lang="bn-BD"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8" name="Rectangle 7">
            <a:extLst>
              <a:ext uri="{FF2B5EF4-FFF2-40B4-BE49-F238E27FC236}">
                <a16:creationId xmlns:a16="http://schemas.microsoft.com/office/drawing/2014/main" id="{D39E3F7F-6D22-41E2-9DA0-96C1532C0F11}"/>
              </a:ext>
            </a:extLst>
          </p:cNvPr>
          <p:cNvSpPr/>
          <p:nvPr/>
        </p:nvSpPr>
        <p:spPr>
          <a:xfrm>
            <a:off x="670727" y="4737127"/>
            <a:ext cx="5867399" cy="2431435"/>
          </a:xfrm>
          <a:prstGeom prst="rect">
            <a:avLst/>
          </a:prstGeom>
        </p:spPr>
        <p:txBody>
          <a:bodyPr wrap="square">
            <a:spAutoFit/>
          </a:bodyPr>
          <a:lstStyle/>
          <a:p>
            <a:pPr algn="ctr"/>
            <a:r>
              <a:rPr lang="en-GB" sz="4400" b="1">
                <a:ln w="9525">
                  <a:solidFill>
                    <a:schemeClr val="bg1"/>
                  </a:solidFill>
                  <a:prstDash val="solid"/>
                </a:ln>
                <a:latin typeface="NikoshBAN" pitchFamily="2" charset="0"/>
                <a:cs typeface="NikoshBAN" pitchFamily="2" charset="0"/>
              </a:rPr>
              <a:t>তন্দ্রা চাকমা</a:t>
            </a:r>
            <a:endParaRPr lang="en-US" sz="4000" b="1" dirty="0">
              <a:ln w="9525">
                <a:solidFill>
                  <a:schemeClr val="bg1"/>
                </a:solidFill>
                <a:prstDash val="solid"/>
              </a:ln>
              <a:latin typeface="NikoshBAN" pitchFamily="2" charset="0"/>
              <a:cs typeface="NikoshBAN" pitchFamily="2" charset="0"/>
            </a:endParaRPr>
          </a:p>
          <a:p>
            <a:pPr algn="ctr"/>
            <a:r>
              <a:rPr lang="en-US" sz="3600" dirty="0" err="1">
                <a:latin typeface="NikoshBAN" pitchFamily="2" charset="0"/>
                <a:cs typeface="NikoshBAN" pitchFamily="2" charset="0"/>
              </a:rPr>
              <a:t>সহকারি</a:t>
            </a:r>
            <a:r>
              <a:rPr lang="en-US" sz="3600" dirty="0">
                <a:latin typeface="NikoshBAN" pitchFamily="2" charset="0"/>
                <a:cs typeface="NikoshBAN" pitchFamily="2" charset="0"/>
              </a:rPr>
              <a:t> </a:t>
            </a:r>
            <a:r>
              <a:rPr lang="en-US" sz="3600" err="1">
                <a:latin typeface="NikoshBAN" pitchFamily="2" charset="0"/>
                <a:cs typeface="NikoshBAN" pitchFamily="2" charset="0"/>
              </a:rPr>
              <a:t>শিক্ষক</a:t>
            </a:r>
            <a:r>
              <a:rPr lang="en-US" sz="3600">
                <a:latin typeface="NikoshBAN" pitchFamily="2" charset="0"/>
                <a:cs typeface="NikoshBAN" pitchFamily="2" charset="0"/>
              </a:rPr>
              <a:t> (</a:t>
            </a:r>
            <a:r>
              <a:rPr lang="en-GB" sz="3600">
                <a:latin typeface="NikoshBAN" pitchFamily="2" charset="0"/>
                <a:cs typeface="NikoshBAN" pitchFamily="2" charset="0"/>
              </a:rPr>
              <a:t>শারীরিক</a:t>
            </a:r>
            <a:r>
              <a:rPr lang="en-US" sz="3600">
                <a:latin typeface="NikoshBAN" pitchFamily="2" charset="0"/>
                <a:cs typeface="NikoshBAN" pitchFamily="2" charset="0"/>
              </a:rPr>
              <a:t> </a:t>
            </a:r>
            <a:r>
              <a:rPr lang="en-US" sz="3600" dirty="0" err="1">
                <a:latin typeface="NikoshBAN" pitchFamily="2" charset="0"/>
                <a:cs typeface="NikoshBAN" pitchFamily="2" charset="0"/>
              </a:rPr>
              <a:t>শিক্ষা</a:t>
            </a:r>
            <a:r>
              <a:rPr lang="en-US" sz="3600" dirty="0">
                <a:latin typeface="NikoshBAN" pitchFamily="2" charset="0"/>
                <a:cs typeface="NikoshBAN" pitchFamily="2" charset="0"/>
              </a:rPr>
              <a:t>)</a:t>
            </a:r>
          </a:p>
          <a:p>
            <a:pPr algn="ctr"/>
            <a:r>
              <a:rPr lang="en-GB" sz="3600">
                <a:latin typeface="NikoshBAN" pitchFamily="2" charset="0"/>
                <a:cs typeface="NikoshBAN" pitchFamily="2" charset="0"/>
              </a:rPr>
              <a:t>রাণী দয়াময়ী উচ্চ বিদ্যালয়</a:t>
            </a:r>
          </a:p>
          <a:p>
            <a:pPr algn="ctr"/>
            <a:r>
              <a:rPr lang="en-GB" sz="3600">
                <a:latin typeface="NikoshBAN" pitchFamily="2" charset="0"/>
                <a:cs typeface="NikoshBAN" pitchFamily="2" charset="0"/>
              </a:rPr>
              <a:t>রাংগামাটি</a:t>
            </a:r>
            <a:endParaRPr lang="en-US" sz="3600" dirty="0">
              <a:latin typeface="NikoshBAN" pitchFamily="2" charset="0"/>
              <a:cs typeface="NikoshBAN" pitchFamily="2" charset="0"/>
            </a:endParaRPr>
          </a:p>
        </p:txBody>
      </p:sp>
      <p:sp>
        <p:nvSpPr>
          <p:cNvPr id="9" name="Rounded Rectangle 8"/>
          <p:cNvSpPr/>
          <p:nvPr/>
        </p:nvSpPr>
        <p:spPr>
          <a:xfrm>
            <a:off x="533400" y="492609"/>
            <a:ext cx="6553200" cy="7355991"/>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1F648E8C-4013-FE42-91C5-B4F812B9C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931" y="940530"/>
            <a:ext cx="3755513" cy="3567997"/>
          </a:xfrm>
          <a:prstGeom prst="rect">
            <a:avLst/>
          </a:prstGeom>
        </p:spPr>
      </p:pic>
      <p:pic>
        <p:nvPicPr>
          <p:cNvPr id="4" name="Picture 10">
            <a:extLst>
              <a:ext uri="{FF2B5EF4-FFF2-40B4-BE49-F238E27FC236}">
                <a16:creationId xmlns:a16="http://schemas.microsoft.com/office/drawing/2014/main" id="{7CB189EE-B300-3B4F-8EF8-0437023F8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7418" y="761239"/>
            <a:ext cx="5014563" cy="3646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4401800" cy="78486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1000" y="5410199"/>
            <a:ext cx="13868400" cy="20162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a:ln w="190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GB" sz="6000" b="1">
                <a:ln w="190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a:t>
            </a:r>
            <a:r>
              <a:rPr lang="en-GB" sz="4000" b="1">
                <a:ln w="19050">
                  <a:no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আজই </a:t>
            </a:r>
            <a:r>
              <a:rPr lang="en-GB" sz="4000" b="1">
                <a:ln w="19050">
                  <a:noFill/>
                </a:ln>
                <a:solidFill>
                  <a:schemeClr val="tx1"/>
                </a:solidFill>
                <a:latin typeface="NikoshBAN" pitchFamily="2" charset="0"/>
                <a:cs typeface="NikoshBAN" pitchFamily="2" charset="0"/>
              </a:rPr>
              <a:t>আমার অহিংসক নাম সত্যে পরিণত হয়েছে’-এ বক্তব্যটি কে এবং কেন বলেছিলেন লেখ।</a:t>
            </a:r>
            <a:endParaRPr lang="en-US" sz="6000" dirty="0">
              <a:ln w="19050">
                <a:noFill/>
              </a:ln>
              <a:solidFill>
                <a:schemeClr val="tx1"/>
              </a:solidFill>
            </a:endParaRPr>
          </a:p>
        </p:txBody>
      </p:sp>
      <p:sp>
        <p:nvSpPr>
          <p:cNvPr id="6" name="Rectangle 5"/>
          <p:cNvSpPr/>
          <p:nvPr/>
        </p:nvSpPr>
        <p:spPr>
          <a:xfrm>
            <a:off x="3200400" y="2209800"/>
            <a:ext cx="3733800" cy="12191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BD" sz="4000" b="1" dirty="0">
                <a:ln w="31550" cmpd="sng">
                  <a:solidFill>
                    <a:srgbClr val="FFFF00"/>
                  </a:solidFill>
                  <a:prstDash val="solid"/>
                </a:ln>
                <a:solidFill>
                  <a:schemeClr val="tx1"/>
                </a:solidFill>
                <a:latin typeface="NikoshBAN" pitchFamily="2" charset="0"/>
                <a:cs typeface="NikoshBAN" pitchFamily="2" charset="0"/>
              </a:rPr>
              <a:t>বাড়ির কাজ</a:t>
            </a:r>
            <a:endParaRPr lang="bn-BD" sz="4400" b="1" dirty="0">
              <a:ln w="31550" cmpd="sng">
                <a:solidFill>
                  <a:srgbClr val="FFFF00"/>
                </a:solidFill>
                <a:prstDash val="solid"/>
              </a:ln>
              <a:solidFill>
                <a:schemeClr val="tx1"/>
              </a:solidFill>
              <a:latin typeface="NikoshBAN" pitchFamily="2" charset="0"/>
              <a:cs typeface="NikoshBAN" pitchFamily="2" charset="0"/>
            </a:endParaRPr>
          </a:p>
        </p:txBody>
      </p:sp>
      <p:pic>
        <p:nvPicPr>
          <p:cNvPr id="3" name="Picture 3">
            <a:extLst>
              <a:ext uri="{FF2B5EF4-FFF2-40B4-BE49-F238E27FC236}">
                <a16:creationId xmlns:a16="http://schemas.microsoft.com/office/drawing/2014/main" id="{E948A7EC-3BB5-AD45-9C4D-2B60180C5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1425" y="1552783"/>
            <a:ext cx="6126097" cy="3952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14325600" cy="78486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228600"/>
            <a:ext cx="14173200" cy="2590800"/>
          </a:xfrm>
          <a:prstGeom prst="rect">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90737" y="426690"/>
            <a:ext cx="7016749" cy="3154710"/>
          </a:xfrm>
          <a:prstGeom prst="rect">
            <a:avLst/>
          </a:prstGeom>
          <a:noFill/>
        </p:spPr>
        <p:txBody>
          <a:bodyPr wrap="square" rtlCol="0">
            <a:spAutoFit/>
            <a:scene3d>
              <a:camera prst="perspectiveRelaxedModerately"/>
              <a:lightRig rig="threePt" dir="t"/>
            </a:scene3d>
            <a:sp3d extrusionH="57150">
              <a:bevelT w="38100" h="38100"/>
            </a:sp3d>
          </a:bodyPr>
          <a:lstStyle/>
          <a:p>
            <a:pPr algn="ctr"/>
            <a:r>
              <a:rPr lang="bn-BD" sz="19900" b="1" dirty="0">
                <a:ln w="28575">
                  <a:solidFill>
                    <a:schemeClr val="tx1"/>
                  </a:solidFill>
                </a:ln>
                <a:noFill/>
                <a:effectLst>
                  <a:outerShdw blurRad="50800" dist="38100" dir="2700000" algn="tl" rotWithShape="0">
                    <a:prstClr val="black">
                      <a:alpha val="40000"/>
                    </a:prstClr>
                  </a:outerShdw>
                </a:effectLst>
                <a:latin typeface="NikoshBAN" pitchFamily="2" charset="0"/>
                <a:cs typeface="NikoshBAN" pitchFamily="2" charset="0"/>
              </a:rPr>
              <a:t>ধন্যবাদ</a:t>
            </a:r>
            <a:endParaRPr lang="en-US" sz="19900" b="1" dirty="0">
              <a:ln w="28575">
                <a:solidFill>
                  <a:schemeClr val="tx1"/>
                </a:solidFill>
              </a:ln>
              <a:noFill/>
              <a:effectLst>
                <a:outerShdw blurRad="50800" dist="38100" dir="2700000" algn="tl" rotWithShape="0">
                  <a:prstClr val="black">
                    <a:alpha val="40000"/>
                  </a:prstClr>
                </a:outerShdw>
              </a:effectLst>
              <a:latin typeface="NikoshBAN" pitchFamily="2" charset="0"/>
              <a:cs typeface="NikoshBAN" pitchFamily="2" charset="0"/>
            </a:endParaRPr>
          </a:p>
        </p:txBody>
      </p:sp>
      <p:pic>
        <p:nvPicPr>
          <p:cNvPr id="3" name="Picture 3">
            <a:extLst>
              <a:ext uri="{FF2B5EF4-FFF2-40B4-BE49-F238E27FC236}">
                <a16:creationId xmlns:a16="http://schemas.microsoft.com/office/drawing/2014/main" id="{9CBC3C53-D007-7341-88EF-08ED37DD8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313" y="3124201"/>
            <a:ext cx="9073965"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2.98611E-6 5E-6 L -0.00022 -0.58044 " pathEditMode="relative" rAng="0" ptsTypes="AA">
                                      <p:cBhvr>
                                        <p:cTn id="6" dur="2000" fill="hold"/>
                                        <p:tgtEl>
                                          <p:spTgt spid="7"/>
                                        </p:tgtEl>
                                        <p:attrNameLst>
                                          <p:attrName>ppt_x</p:attrName>
                                          <p:attrName>ppt_y</p:attrName>
                                        </p:attrNameLst>
                                      </p:cBhvr>
                                      <p:rCtr x="0" y="-2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14249400" cy="77724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66753" y="586320"/>
            <a:ext cx="8008231" cy="646331"/>
          </a:xfrm>
          <a:prstGeom prst="rect">
            <a:avLst/>
          </a:prstGeom>
          <a:noFill/>
        </p:spPr>
        <p:txBody>
          <a:bodyPr wrap="square" rtlCol="0">
            <a:spAutoFit/>
          </a:bodyPr>
          <a:lstStyle/>
          <a:p>
            <a:pPr algn="ctr"/>
            <a:r>
              <a:rPr lang="bn-BD" sz="3600" b="1">
                <a:latin typeface="NikoshBAN" pitchFamily="2" charset="0"/>
                <a:cs typeface="NikoshBAN" pitchFamily="2" charset="0"/>
              </a:rPr>
              <a:t>  আমরা </a:t>
            </a:r>
            <a:r>
              <a:rPr lang="en-GB" sz="3600" b="1">
                <a:latin typeface="NikoshBAN" pitchFamily="2" charset="0"/>
                <a:cs typeface="NikoshBAN" pitchFamily="2" charset="0"/>
              </a:rPr>
              <a:t>নিচের ছবি গুলো </a:t>
            </a:r>
            <a:r>
              <a:rPr lang="bn-BD" sz="3600" b="1">
                <a:latin typeface="NikoshBAN" pitchFamily="2" charset="0"/>
                <a:cs typeface="NikoshBAN" pitchFamily="2" charset="0"/>
              </a:rPr>
              <a:t>দেখি</a:t>
            </a:r>
            <a:r>
              <a:rPr lang="en-GB" sz="3600" b="1">
                <a:latin typeface="NikoshBAN" pitchFamily="2" charset="0"/>
                <a:cs typeface="NikoshBAN" pitchFamily="2" charset="0"/>
              </a:rPr>
              <a:t> এবং চিন্তা করে বলি।</a:t>
            </a:r>
            <a:endParaRPr lang="en-US" sz="3600" b="1" dirty="0">
              <a:latin typeface="NikoshBAN" pitchFamily="2" charset="0"/>
              <a:cs typeface="NikoshBAN" pitchFamily="2" charset="0"/>
            </a:endParaRPr>
          </a:p>
        </p:txBody>
      </p:sp>
      <p:sp>
        <p:nvSpPr>
          <p:cNvPr id="6" name="TextBox 5"/>
          <p:cNvSpPr txBox="1"/>
          <p:nvPr/>
        </p:nvSpPr>
        <p:spPr>
          <a:xfrm>
            <a:off x="1676400" y="5994628"/>
            <a:ext cx="11277600" cy="1569660"/>
          </a:xfrm>
          <a:prstGeom prst="rect">
            <a:avLst/>
          </a:prstGeom>
          <a:noFill/>
        </p:spPr>
        <p:txBody>
          <a:bodyPr wrap="square" rtlCol="0">
            <a:spAutoFit/>
          </a:bodyPr>
          <a:lstStyle/>
          <a:p>
            <a:r>
              <a:rPr lang="en-GB" sz="3200" b="1">
                <a:latin typeface="NikoshBAN" panose="02000000000000000000" pitchFamily="2" charset="0"/>
                <a:cs typeface="NikoshBAN" panose="02000000000000000000" pitchFamily="2" charset="0"/>
              </a:rPr>
              <a:t> ছবি গুলোতে কী </a:t>
            </a:r>
            <a:r>
              <a:rPr lang="bn-BD" sz="3200" b="1">
                <a:latin typeface="NikoshBAN" panose="02000000000000000000" pitchFamily="2" charset="0"/>
                <a:cs typeface="NikoshBAN" panose="02000000000000000000" pitchFamily="2" charset="0"/>
              </a:rPr>
              <a:t>দেখ</a:t>
            </a:r>
            <a:r>
              <a:rPr lang="en-GB" sz="3200" b="1">
                <a:latin typeface="NikoshBAN" panose="02000000000000000000" pitchFamily="2" charset="0"/>
                <a:cs typeface="NikoshBAN" panose="02000000000000000000" pitchFamily="2" charset="0"/>
              </a:rPr>
              <a:t>তে পেয়েছ?</a:t>
            </a:r>
          </a:p>
          <a:p>
            <a:r>
              <a:rPr lang="en-GB" sz="3200" b="1">
                <a:latin typeface="NikoshBAN" panose="02000000000000000000" pitchFamily="2" charset="0"/>
                <a:cs typeface="NikoshBAN" panose="02000000000000000000" pitchFamily="2" charset="0"/>
              </a:rPr>
              <a:t>তোমার পাঠ্য বইয়ে কী এমন জাতক আছে?</a:t>
            </a:r>
          </a:p>
          <a:p>
            <a:endParaRPr lang="en-US" sz="3200" b="1" dirty="0">
              <a:latin typeface="NikoshBAN" panose="02000000000000000000" pitchFamily="2" charset="0"/>
              <a:cs typeface="NikoshBAN" panose="02000000000000000000" pitchFamily="2" charset="0"/>
            </a:endParaRPr>
          </a:p>
        </p:txBody>
      </p:sp>
      <p:pic>
        <p:nvPicPr>
          <p:cNvPr id="5" name="Picture 6">
            <a:extLst>
              <a:ext uri="{FF2B5EF4-FFF2-40B4-BE49-F238E27FC236}">
                <a16:creationId xmlns:a16="http://schemas.microsoft.com/office/drawing/2014/main" id="{7B0A366B-4186-CA4E-B2A5-03F213D44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71" y="1750026"/>
            <a:ext cx="4412921" cy="3715668"/>
          </a:xfrm>
          <a:prstGeom prst="rect">
            <a:avLst/>
          </a:prstGeom>
        </p:spPr>
      </p:pic>
      <p:pic>
        <p:nvPicPr>
          <p:cNvPr id="7" name="Picture 7">
            <a:extLst>
              <a:ext uri="{FF2B5EF4-FFF2-40B4-BE49-F238E27FC236}">
                <a16:creationId xmlns:a16="http://schemas.microsoft.com/office/drawing/2014/main" id="{DCA28B9C-907F-9A46-845F-376921AE1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3426" y="1928886"/>
            <a:ext cx="4412920" cy="3357948"/>
          </a:xfrm>
          <a:prstGeom prst="rect">
            <a:avLst/>
          </a:prstGeom>
        </p:spPr>
      </p:pic>
      <p:pic>
        <p:nvPicPr>
          <p:cNvPr id="8" name="Picture 8">
            <a:extLst>
              <a:ext uri="{FF2B5EF4-FFF2-40B4-BE49-F238E27FC236}">
                <a16:creationId xmlns:a16="http://schemas.microsoft.com/office/drawing/2014/main" id="{636E29EB-9728-2348-A530-74495FE641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7933" y="1928886"/>
            <a:ext cx="3652279" cy="33579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14249400" cy="77724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74794" y="1752600"/>
            <a:ext cx="9829800" cy="3581400"/>
          </a:xfrm>
          <a:prstGeom prst="rect">
            <a:avLst/>
          </a:prstGeom>
          <a:noFill/>
        </p:spPr>
        <p:txBody>
          <a:bodyPr wrap="square" rtlCol="0">
            <a:prstTxWarp prst="textPlain">
              <a:avLst/>
            </a:prstTxWarp>
            <a:spAutoFit/>
          </a:bodyPr>
          <a:lstStyle/>
          <a:p>
            <a:pPr algn="ctr"/>
            <a:r>
              <a:rPr lang="en-GB" sz="4000" b="1">
                <a:ln w="18000">
                  <a:solidFill>
                    <a:schemeClr val="accent2">
                      <a:satMod val="140000"/>
                    </a:schemeClr>
                  </a:solidFill>
                  <a:prstDash val="solid"/>
                  <a:miter lim="800000"/>
                </a:ln>
                <a:blipFill>
                  <a:blip r:embed="rId2"/>
                  <a:stretch>
                    <a:fillRect/>
                  </a:stretch>
                </a:blipFill>
                <a:effectLst>
                  <a:outerShdw blurRad="50800" dist="38100" dir="2700000" algn="tl" rotWithShape="0">
                    <a:prstClr val="black">
                      <a:alpha val="40000"/>
                    </a:prstClr>
                  </a:outerShdw>
                </a:effectLst>
                <a:latin typeface="NikoshBAN" pitchFamily="2" charset="0"/>
                <a:cs typeface="NikoshBAN" pitchFamily="2" charset="0"/>
              </a:rPr>
              <a:t>চরিত মালা</a:t>
            </a:r>
          </a:p>
          <a:p>
            <a:pPr algn="ctr"/>
            <a:r>
              <a:rPr lang="en-GB" sz="4000" b="1">
                <a:ln w="18000">
                  <a:solidFill>
                    <a:schemeClr val="accent2">
                      <a:satMod val="140000"/>
                    </a:schemeClr>
                  </a:solidFill>
                  <a:prstDash val="solid"/>
                  <a:miter lim="800000"/>
                </a:ln>
                <a:blipFill>
                  <a:blip r:embed="rId2"/>
                  <a:stretch>
                    <a:fillRect/>
                  </a:stretch>
                </a:blipFill>
                <a:effectLst>
                  <a:outerShdw blurRad="50800" dist="38100" dir="2700000" algn="tl" rotWithShape="0">
                    <a:prstClr val="black">
                      <a:alpha val="40000"/>
                    </a:prstClr>
                  </a:outerShdw>
                </a:effectLst>
                <a:latin typeface="NikoshBAN" pitchFamily="2" charset="0"/>
                <a:cs typeface="NikoshBAN" pitchFamily="2" charset="0"/>
              </a:rPr>
              <a:t>স্থবির অঙ্গুলিমাল</a:t>
            </a:r>
            <a:endParaRPr lang="en-US" sz="4000" b="1" dirty="0">
              <a:ln w="18000">
                <a:solidFill>
                  <a:schemeClr val="accent2">
                    <a:satMod val="140000"/>
                  </a:schemeClr>
                </a:solidFill>
                <a:prstDash val="solid"/>
                <a:miter lim="800000"/>
              </a:ln>
              <a:solidFill>
                <a:srgbClr val="C00000"/>
              </a:solidFill>
              <a:effectLst>
                <a:outerShdw blurRad="50800" dist="38100" dir="2700000" algn="tl" rotWithShape="0">
                  <a:prstClr val="black">
                    <a:alpha val="40000"/>
                  </a:prstClr>
                </a:outerShdw>
              </a:effectLst>
              <a:latin typeface="NikoshBAN" pitchFamily="2" charset="0"/>
              <a:cs typeface="NikoshBAN" pitchFamily="2" charset="0"/>
            </a:endParaRPr>
          </a:p>
        </p:txBody>
      </p:sp>
      <p:cxnSp>
        <p:nvCxnSpPr>
          <p:cNvPr id="8" name="Straight Connector 7"/>
          <p:cNvCxnSpPr/>
          <p:nvPr/>
        </p:nvCxnSpPr>
        <p:spPr>
          <a:xfrm flipV="1">
            <a:off x="2743200" y="5486400"/>
            <a:ext cx="95250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14325600" cy="77724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19200" y="1295400"/>
            <a:ext cx="5105400" cy="707886"/>
          </a:xfrm>
          <a:prstGeom prst="rect">
            <a:avLst/>
          </a:prstGeom>
          <a:noFill/>
        </p:spPr>
        <p:txBody>
          <a:bodyPr wrap="square" rtlCol="0">
            <a:spAutoFit/>
          </a:bodyPr>
          <a:lstStyle/>
          <a:p>
            <a:pPr algn="ctr"/>
            <a:r>
              <a:rPr lang="bn-BD" sz="4000" dirty="0">
                <a:ln>
                  <a:solidFill>
                    <a:schemeClr val="tx1"/>
                  </a:solidFill>
                </a:ln>
                <a:latin typeface="NikoshBAN" pitchFamily="2" charset="0"/>
                <a:cs typeface="NikoshBAN" pitchFamily="2" charset="0"/>
              </a:rPr>
              <a:t>এই পাঠ শেষে শিক্ষার্থীরা... </a:t>
            </a:r>
            <a:endParaRPr lang="en-US" sz="4000" dirty="0">
              <a:ln>
                <a:solidFill>
                  <a:schemeClr val="tx1"/>
                </a:solidFill>
              </a:ln>
              <a:latin typeface="NikoshBAN" pitchFamily="2" charset="0"/>
              <a:cs typeface="NikoshBAN" pitchFamily="2" charset="0"/>
            </a:endParaRPr>
          </a:p>
        </p:txBody>
      </p:sp>
      <p:sp>
        <p:nvSpPr>
          <p:cNvPr id="12" name="TextBox 11"/>
          <p:cNvSpPr txBox="1"/>
          <p:nvPr/>
        </p:nvSpPr>
        <p:spPr>
          <a:xfrm>
            <a:off x="1402277" y="2755684"/>
            <a:ext cx="12680640" cy="4278094"/>
          </a:xfrm>
          <a:prstGeom prst="rect">
            <a:avLst/>
          </a:prstGeom>
          <a:noFill/>
        </p:spPr>
        <p:txBody>
          <a:bodyPr wrap="square" rtlCol="0">
            <a:spAutoFit/>
          </a:bodyPr>
          <a:lstStyle/>
          <a:p>
            <a:pPr algn="ctr"/>
            <a:r>
              <a:rPr lang="en-GB" sz="3600" b="1">
                <a:latin typeface="NikoshBAN" pitchFamily="2" charset="0"/>
                <a:cs typeface="NikoshBAN" pitchFamily="2" charset="0"/>
              </a:rPr>
              <a:t>ক.  অহিংসর পরিচয় ও জন্ম বৃত্তান্ত বলতে পারবে।</a:t>
            </a:r>
          </a:p>
          <a:p>
            <a:pPr algn="ctr"/>
            <a:endParaRPr lang="en-GB" sz="3600" b="1">
              <a:latin typeface="NikoshBAN" pitchFamily="2" charset="0"/>
              <a:cs typeface="NikoshBAN" pitchFamily="2" charset="0"/>
            </a:endParaRPr>
          </a:p>
          <a:p>
            <a:pPr algn="ctr"/>
            <a:r>
              <a:rPr lang="en-GB" sz="4000" b="1">
                <a:solidFill>
                  <a:srgbClr val="C00000"/>
                </a:solidFill>
                <a:latin typeface="NikoshBAN" pitchFamily="2" charset="0"/>
                <a:cs typeface="NikoshBAN" pitchFamily="2" charset="0"/>
              </a:rPr>
              <a:t>খ. অহিংসকের গুরু দক্ষিণা দেওয়ার প্রেক্ষিত বর্ণনা করতে পারবে।</a:t>
            </a:r>
          </a:p>
          <a:p>
            <a:pPr algn="ctr"/>
            <a:endParaRPr lang="en-GB" sz="4000" b="1">
              <a:solidFill>
                <a:srgbClr val="C00000"/>
              </a:solidFill>
              <a:latin typeface="NikoshBAN" pitchFamily="2" charset="0"/>
              <a:cs typeface="NikoshBAN" pitchFamily="2" charset="0"/>
            </a:endParaRPr>
          </a:p>
          <a:p>
            <a:pPr algn="ctr"/>
            <a:r>
              <a:rPr lang="en-GB" sz="4000" b="1">
                <a:solidFill>
                  <a:srgbClr val="C00000"/>
                </a:solidFill>
                <a:latin typeface="NikoshBAN" pitchFamily="2" charset="0"/>
                <a:cs typeface="NikoshBAN" pitchFamily="2" charset="0"/>
              </a:rPr>
              <a:t>গ. অহিংসকের অঙ্গুলিমাল হওয়ার প্রক্ষিত ব্যাখ্যা করতে পারবে।</a:t>
            </a:r>
          </a:p>
          <a:p>
            <a:pPr algn="ctr"/>
            <a:endParaRPr lang="en-GB" sz="4000" b="1">
              <a:solidFill>
                <a:srgbClr val="C00000"/>
              </a:solidFill>
              <a:latin typeface="NikoshBAN" pitchFamily="2" charset="0"/>
              <a:cs typeface="NikoshBAN" pitchFamily="2" charset="0"/>
            </a:endParaRPr>
          </a:p>
          <a:p>
            <a:pPr algn="ctr"/>
            <a:r>
              <a:rPr lang="en-GB" sz="4000" b="1">
                <a:latin typeface="NikoshBAN" pitchFamily="2" charset="0"/>
                <a:cs typeface="NikoshBAN" pitchFamily="2" charset="0"/>
              </a:rPr>
              <a:t>ঘ. বুদ্ধ কর্তৃক অঙ্গুলিমালকে উদ্ধারের কাহিনী বর্ণনা করতে পারবে।</a:t>
            </a:r>
            <a:endParaRPr lang="en-US" sz="4000" b="1" dirty="0">
              <a:latin typeface="NikoshBAN" pitchFamily="2" charset="0"/>
              <a:cs typeface="NikoshBAN" pitchFamily="2" charset="0"/>
            </a:endParaRPr>
          </a:p>
        </p:txBody>
      </p:sp>
      <p:sp>
        <p:nvSpPr>
          <p:cNvPr id="13" name="TextBox 12"/>
          <p:cNvSpPr txBox="1"/>
          <p:nvPr/>
        </p:nvSpPr>
        <p:spPr>
          <a:xfrm>
            <a:off x="2514752" y="660907"/>
            <a:ext cx="9220200" cy="830997"/>
          </a:xfrm>
          <a:prstGeom prst="rect">
            <a:avLst/>
          </a:prstGeom>
          <a:noFill/>
        </p:spPr>
        <p:txBody>
          <a:bodyPr wrap="square" rtlCol="0">
            <a:spAutoFit/>
          </a:bodyPr>
          <a:lstStyle/>
          <a:p>
            <a:pPr algn="ctr"/>
            <a:r>
              <a:rPr lang="en-GB" sz="4800" b="1">
                <a:latin typeface="NikoshBAN" pitchFamily="2" charset="0"/>
                <a:cs typeface="NikoshBAN" pitchFamily="2" charset="0"/>
              </a:rPr>
              <a:t>শিখন ফল</a:t>
            </a:r>
            <a:endParaRPr lang="en-US" sz="3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65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p:cTn id="15"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2">
                                            <p:txEl>
                                              <p:pRg st="0" end="0"/>
                                            </p:txEl>
                                          </p:spTgt>
                                        </p:tgtEl>
                                      </p:cBhvr>
                                    </p:animEffect>
                                  </p:childTnLst>
                                </p:cTn>
                              </p:par>
                            </p:childTnLst>
                          </p:cTn>
                        </p:par>
                        <p:par>
                          <p:cTn id="20" fill="hold">
                            <p:stCondLst>
                              <p:cond delay="395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12">
                                            <p:txEl>
                                              <p:pRg st="2" end="2"/>
                                            </p:txEl>
                                          </p:spTgt>
                                        </p:tgtEl>
                                        <p:attrNameLst>
                                          <p:attrName>style.visibility</p:attrName>
                                        </p:attrNameLst>
                                      </p:cBhvr>
                                      <p:to>
                                        <p:strVal val="visible"/>
                                      </p:to>
                                    </p:set>
                                    <p:anim calcmode="lin" valueType="num">
                                      <p:cBhvr>
                                        <p:cTn id="23" dur="500" fill="hold"/>
                                        <p:tgtEl>
                                          <p:spTgt spid="1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xEl>
                                              <p:pRg st="2" end="2"/>
                                            </p:txEl>
                                          </p:spTgt>
                                        </p:tgtEl>
                                      </p:cBhvr>
                                    </p:animEffect>
                                  </p:childTnLst>
                                </p:cTn>
                              </p:par>
                            </p:childTnLst>
                          </p:cTn>
                        </p:par>
                        <p:par>
                          <p:cTn id="28" fill="hold">
                            <p:stCondLst>
                              <p:cond delay="70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p:cTn id="31" dur="500" fill="hold"/>
                                        <p:tgtEl>
                                          <p:spTgt spid="1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2">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1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2">
                                            <p:txEl>
                                              <p:pRg st="4" end="4"/>
                                            </p:txEl>
                                          </p:spTgt>
                                        </p:tgtEl>
                                      </p:cBhvr>
                                    </p:animEffect>
                                  </p:childTnLst>
                                </p:cTn>
                              </p:par>
                            </p:childTnLst>
                          </p:cTn>
                        </p:par>
                        <p:par>
                          <p:cTn id="36" fill="hold">
                            <p:stCondLst>
                              <p:cond delay="10000"/>
                            </p:stCondLst>
                            <p:childTnLst>
                              <p:par>
                                <p:cTn id="37" presetID="41" presetClass="entr" presetSubtype="0" fill="hold" nodeType="afterEffect">
                                  <p:stCondLst>
                                    <p:cond delay="0"/>
                                  </p:stCondLst>
                                  <p:iterate type="lt">
                                    <p:tmPct val="10000"/>
                                  </p:iterate>
                                  <p:childTnLst>
                                    <p:set>
                                      <p:cBhvr>
                                        <p:cTn id="38" dur="1" fill="hold">
                                          <p:stCondLst>
                                            <p:cond delay="0"/>
                                          </p:stCondLst>
                                        </p:cTn>
                                        <p:tgtEl>
                                          <p:spTgt spid="12">
                                            <p:txEl>
                                              <p:pRg st="6" end="6"/>
                                            </p:txEl>
                                          </p:spTgt>
                                        </p:tgtEl>
                                        <p:attrNameLst>
                                          <p:attrName>style.visibility</p:attrName>
                                        </p:attrNameLst>
                                      </p:cBhvr>
                                      <p:to>
                                        <p:strVal val="visible"/>
                                      </p:to>
                                    </p:set>
                                    <p:anim calcmode="lin" valueType="num">
                                      <p:cBhvr>
                                        <p:cTn id="39" dur="500" fill="hold"/>
                                        <p:tgtEl>
                                          <p:spTgt spid="12">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2">
                                            <p:txEl>
                                              <p:pRg st="6" end="6"/>
                                            </p:txEl>
                                          </p:spTgt>
                                        </p:tgtEl>
                                        <p:attrNameLst>
                                          <p:attrName>ppt_y</p:attrName>
                                        </p:attrNameLst>
                                      </p:cBhvr>
                                      <p:tavLst>
                                        <p:tav tm="0">
                                          <p:val>
                                            <p:strVal val="#ppt_y"/>
                                          </p:val>
                                        </p:tav>
                                        <p:tav tm="100000">
                                          <p:val>
                                            <p:strVal val="#ppt_y"/>
                                          </p:val>
                                        </p:tav>
                                      </p:tavLst>
                                    </p:anim>
                                    <p:anim calcmode="lin" valueType="num">
                                      <p:cBhvr>
                                        <p:cTn id="41" dur="500" fill="hold"/>
                                        <p:tgtEl>
                                          <p:spTgt spid="12">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2">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2">
                                            <p:txEl>
                                              <p:pRg st="6" end="6"/>
                                            </p:txEl>
                                          </p:spTgt>
                                        </p:tgtEl>
                                      </p:cBhvr>
                                    </p:animEffect>
                                  </p:childTnLst>
                                </p:cTn>
                              </p:par>
                            </p:childTnLst>
                          </p:cTn>
                        </p:par>
                        <p:par>
                          <p:cTn id="44" fill="hold">
                            <p:stCondLst>
                              <p:cond delay="13200"/>
                            </p:stCondLst>
                            <p:childTnLst>
                              <p:par>
                                <p:cTn id="45" presetID="41" presetClass="entr" presetSubtype="0" fill="hold" nodeType="afterEffect">
                                  <p:stCondLst>
                                    <p:cond delay="0"/>
                                  </p:stCondLst>
                                  <p:iterate type="lt">
                                    <p:tmPct val="10000"/>
                                  </p:iterate>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p:cTn id="4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4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14325600" cy="77724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0800000" flipV="1">
            <a:off x="4643365" y="637270"/>
            <a:ext cx="4628522" cy="707886"/>
          </a:xfrm>
          <a:prstGeom prst="rect">
            <a:avLst/>
          </a:prstGeom>
          <a:noFill/>
        </p:spPr>
        <p:txBody>
          <a:bodyPr wrap="square" rtlCol="0">
            <a:spAutoFit/>
          </a:bodyPr>
          <a:lstStyle/>
          <a:p>
            <a:pPr algn="ctr"/>
            <a:r>
              <a:rPr lang="en-US" sz="4000" b="1">
                <a:latin typeface="NikoshBAN" pitchFamily="2" charset="0"/>
                <a:cs typeface="NikoshBAN" pitchFamily="2" charset="0"/>
              </a:rPr>
              <a:t>স</a:t>
            </a:r>
            <a:r>
              <a:rPr lang="en-GB" sz="4000" b="1">
                <a:latin typeface="NikoshBAN" pitchFamily="2" charset="0"/>
                <a:cs typeface="NikoshBAN" pitchFamily="2" charset="0"/>
              </a:rPr>
              <a:t>্থবির অনুরুদ্ধ কে ছিলেন?</a:t>
            </a:r>
            <a:endParaRPr lang="en-US" sz="4400" b="1" dirty="0">
              <a:latin typeface="NikoshBAN" pitchFamily="2" charset="0"/>
              <a:cs typeface="NikoshBAN" pitchFamily="2" charset="0"/>
            </a:endParaRPr>
          </a:p>
        </p:txBody>
      </p:sp>
      <p:sp>
        <p:nvSpPr>
          <p:cNvPr id="7" name="TextBox 6"/>
          <p:cNvSpPr txBox="1"/>
          <p:nvPr/>
        </p:nvSpPr>
        <p:spPr>
          <a:xfrm>
            <a:off x="1295400" y="5663625"/>
            <a:ext cx="12573000" cy="2062103"/>
          </a:xfrm>
          <a:prstGeom prst="rect">
            <a:avLst/>
          </a:prstGeom>
          <a:noFill/>
        </p:spPr>
        <p:txBody>
          <a:bodyPr wrap="square" rtlCol="0">
            <a:spAutoFit/>
          </a:bodyPr>
          <a:lstStyle/>
          <a:p>
            <a:r>
              <a:rPr lang="en-US" sz="3200" b="1">
                <a:latin typeface="NikoshBAN" pitchFamily="2" charset="0"/>
                <a:cs typeface="NikoshBAN" pitchFamily="2" charset="0"/>
              </a:rPr>
              <a:t>স</a:t>
            </a:r>
            <a:r>
              <a:rPr lang="en-GB" sz="3200" b="1">
                <a:latin typeface="NikoshBAN" pitchFamily="2" charset="0"/>
                <a:cs typeface="NikoshBAN" pitchFamily="2" charset="0"/>
              </a:rPr>
              <a:t>্থবির অনুরুদ্ধ স্বরণীয় একজন বুদ্ধের শিষ্যের নাম।যিনি একান্ত প্রচেষ্টা ও আত্বত্যাগের পর পরম গৌরব অর্জন করতে সমর্থ হয়েছিলেন।এর জন্য তাকে জন্ম জন্মান্তর সাধনা করতে হয়েছে।তাঁর এ  প্রচেষ্টা শুরু হয়েছিল পদুমুত্তর বুদ্ধের সময়ে।গৌতম বুদ্ধের পূর্ববর্তী বুদ্ধদের একজন ছিলেন পদুমুত্তর বুদ্ধ।</a:t>
            </a:r>
            <a:endParaRPr lang="en-US" sz="3200" b="1" dirty="0">
              <a:latin typeface="NikoshBAN" pitchFamily="2" charset="0"/>
              <a:cs typeface="NikoshBAN" pitchFamily="2" charset="0"/>
            </a:endParaRPr>
          </a:p>
        </p:txBody>
      </p:sp>
      <p:pic>
        <p:nvPicPr>
          <p:cNvPr id="8" name="Picture 8">
            <a:extLst>
              <a:ext uri="{FF2B5EF4-FFF2-40B4-BE49-F238E27FC236}">
                <a16:creationId xmlns:a16="http://schemas.microsoft.com/office/drawing/2014/main" id="{9F465D87-04F2-A44F-8FBD-EA577D93E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789" y="1753826"/>
            <a:ext cx="7155643" cy="31819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14249400" cy="78486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0800000" flipV="1">
            <a:off x="593766" y="5882182"/>
            <a:ext cx="12606113" cy="1938992"/>
          </a:xfrm>
          <a:prstGeom prst="rect">
            <a:avLst/>
          </a:prstGeom>
          <a:noFill/>
        </p:spPr>
        <p:txBody>
          <a:bodyPr wrap="square" rtlCol="0">
            <a:spAutoFit/>
          </a:bodyPr>
          <a:lstStyle/>
          <a:p>
            <a:pPr algn="ctr"/>
            <a:r>
              <a:rPr lang="en-GB" sz="4000" b="1">
                <a:latin typeface="NikoshBAN" pitchFamily="2" charset="0"/>
                <a:cs typeface="NikoshBAN" pitchFamily="2" charset="0"/>
              </a:rPr>
              <a:t>অঙ্গুলিমালের জন্ম কোশলরাজ প্রসেনজিতের রাজপুরোহিত ভার্গব নামে ব্রাম্মণ ঘরে ।তার জন্মক্ষণে সমস্ত নগরের অস্ত্রশস্ত্রসমূহ উজ্জ্বল বর্ণ ধারণ করল। রাজা মঙ্গলায়ূধ হতে জ্যোতি বের হলো। রাজা ভীত হন।সারারাত রাজার ঘুম হল না।</a:t>
            </a:r>
            <a:endParaRPr lang="en-US" sz="4400" b="1" dirty="0">
              <a:latin typeface="NikoshBAN" pitchFamily="2" charset="0"/>
              <a:cs typeface="NikoshBAN" pitchFamily="2" charset="0"/>
            </a:endParaRPr>
          </a:p>
        </p:txBody>
      </p:sp>
      <p:pic>
        <p:nvPicPr>
          <p:cNvPr id="3" name="Picture 3">
            <a:extLst>
              <a:ext uri="{FF2B5EF4-FFF2-40B4-BE49-F238E27FC236}">
                <a16:creationId xmlns:a16="http://schemas.microsoft.com/office/drawing/2014/main" id="{C005725C-3E82-6C41-92E4-0DDD31769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759" y="408426"/>
            <a:ext cx="7871209" cy="4632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14173200" cy="77724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08393" y="5008952"/>
            <a:ext cx="12278680" cy="2554545"/>
          </a:xfrm>
          <a:prstGeom prst="rect">
            <a:avLst/>
          </a:prstGeom>
          <a:noFill/>
        </p:spPr>
        <p:txBody>
          <a:bodyPr wrap="square" rtlCol="0">
            <a:spAutoFit/>
          </a:bodyPr>
          <a:lstStyle/>
          <a:p>
            <a:pPr algn="ctr"/>
            <a:r>
              <a:rPr lang="en-GB" sz="4000" b="1">
                <a:latin typeface="NikoshBAN" pitchFamily="2" charset="0"/>
                <a:cs typeface="NikoshBAN" pitchFamily="2" charset="0"/>
              </a:rPr>
              <a:t>অঙ্গুলিমাল চোর নক্ষত্রে জন্ম হওয়ায় ভবিষ্যতে দুস্য হবে।পুরোহিতের মতে সে একাকী দস্যুপনা করবে তাই তাকে হত্যা করা হল না।জন্মক্ষণে রাজার মনে দুঃখ দিয়েছিল বলে তার নাম রাখা হল ‘হিংসক’।কিন্তু পরে তার আচার –আচরণে মুগ্ধ হয়ে সবাই তাকে ‘অহিংসক ‘ নামে ডাকত।</a:t>
            </a:r>
            <a:endParaRPr lang="en-US" sz="4000" b="1" dirty="0">
              <a:latin typeface="NikoshBAN" pitchFamily="2" charset="0"/>
              <a:cs typeface="NikoshBAN" pitchFamily="2" charset="0"/>
            </a:endParaRPr>
          </a:p>
        </p:txBody>
      </p:sp>
      <p:pic>
        <p:nvPicPr>
          <p:cNvPr id="3" name="Picture 4">
            <a:extLst>
              <a:ext uri="{FF2B5EF4-FFF2-40B4-BE49-F238E27FC236}">
                <a16:creationId xmlns:a16="http://schemas.microsoft.com/office/drawing/2014/main" id="{CE0AA863-2636-7641-ACD5-C75E5ED7B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3836643" y="622804"/>
            <a:ext cx="7064295" cy="39919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562600" y="685800"/>
            <a:ext cx="3699711" cy="2667000"/>
          </a:xfrm>
          <a:prstGeom prst="rect">
            <a:avLst/>
          </a:prstGeom>
          <a:blipFill>
            <a:blip r:embed="rId2" cstate="email"/>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 y="164431"/>
            <a:ext cx="14325600" cy="7772400"/>
          </a:xfrm>
          <a:prstGeom prst="rect">
            <a:avLst/>
          </a:prstGeom>
          <a:noFill/>
          <a:ln w="1905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81200" y="5209961"/>
            <a:ext cx="10210800" cy="207907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0" y="1143000"/>
            <a:ext cx="2362200" cy="106680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4400" y="1425714"/>
            <a:ext cx="1981200" cy="707886"/>
          </a:xfrm>
          <a:prstGeom prst="rect">
            <a:avLst/>
          </a:prstGeom>
          <a:noFill/>
        </p:spPr>
        <p:txBody>
          <a:bodyPr wrap="square" rtlCol="0">
            <a:spAutoFit/>
          </a:bodyPr>
          <a:lstStyle/>
          <a:p>
            <a:r>
              <a:rPr lang="bn-BD" sz="4000" b="1" dirty="0">
                <a:effectLst>
                  <a:outerShdw blurRad="50800" dist="38100" dir="18900000" algn="bl" rotWithShape="0">
                    <a:prstClr val="black">
                      <a:alpha val="40000"/>
                    </a:prstClr>
                  </a:outerShdw>
                </a:effectLst>
                <a:latin typeface="NikoshBAN" pitchFamily="2" charset="0"/>
                <a:cs typeface="NikoshBAN" pitchFamily="2" charset="0"/>
              </a:rPr>
              <a:t>একক </a:t>
            </a:r>
            <a:r>
              <a:rPr lang="bn-BD" sz="4000" b="1" dirty="0">
                <a:latin typeface="NikoshBAN" pitchFamily="2" charset="0"/>
                <a:cs typeface="NikoshBAN" pitchFamily="2" charset="0"/>
              </a:rPr>
              <a:t>কাজ</a:t>
            </a:r>
            <a:r>
              <a:rPr lang="bn-BD" sz="4000" b="1" dirty="0">
                <a:effectLst>
                  <a:outerShdw blurRad="50800" dist="38100" dir="18900000" algn="bl" rotWithShape="0">
                    <a:prstClr val="black">
                      <a:alpha val="40000"/>
                    </a:prstClr>
                  </a:outerShdw>
                </a:effectLst>
                <a:latin typeface="NikoshBAN" pitchFamily="2" charset="0"/>
                <a:cs typeface="NikoshBAN" pitchFamily="2" charset="0"/>
              </a:rPr>
              <a:t> </a:t>
            </a:r>
            <a:endParaRPr lang="en-US" sz="4000" b="1" dirty="0">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6" name="TextBox 5"/>
          <p:cNvSpPr txBox="1"/>
          <p:nvPr/>
        </p:nvSpPr>
        <p:spPr>
          <a:xfrm>
            <a:off x="4309311" y="5943600"/>
            <a:ext cx="5562600" cy="1323439"/>
          </a:xfrm>
          <a:prstGeom prst="rect">
            <a:avLst/>
          </a:prstGeom>
          <a:noFill/>
        </p:spPr>
        <p:txBody>
          <a:bodyPr wrap="square" rtlCol="0">
            <a:spAutoFit/>
          </a:bodyPr>
          <a:lstStyle/>
          <a:p>
            <a:r>
              <a:rPr lang="en-GB" sz="4000" b="1">
                <a:latin typeface="NikoshBAN" pitchFamily="2" charset="0"/>
                <a:cs typeface="NikoshBAN" pitchFamily="2" charset="0"/>
              </a:rPr>
              <a:t> </a:t>
            </a:r>
          </a:p>
          <a:p>
            <a:r>
              <a:rPr lang="en-GB" sz="4000" b="1">
                <a:latin typeface="NikoshBAN" pitchFamily="2" charset="0"/>
                <a:cs typeface="NikoshBAN" pitchFamily="2" charset="0"/>
              </a:rPr>
              <a:t>১।হিংসক নাম রাখার কারন কী</a:t>
            </a:r>
            <a:endParaRPr lang="bn-BD" sz="4000" b="1" dirty="0">
              <a:latin typeface="NikoshBAN" pitchFamily="2" charset="0"/>
              <a:cs typeface="NikoshBAN" pitchFamily="2" charset="0"/>
            </a:endParaRPr>
          </a:p>
        </p:txBody>
      </p:sp>
      <p:sp>
        <p:nvSpPr>
          <p:cNvPr id="7" name="Rectangle 6"/>
          <p:cNvSpPr/>
          <p:nvPr/>
        </p:nvSpPr>
        <p:spPr>
          <a:xfrm>
            <a:off x="11287626" y="685801"/>
            <a:ext cx="2743200" cy="152400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325726" y="933271"/>
            <a:ext cx="2667000" cy="1200329"/>
          </a:xfrm>
          <a:prstGeom prst="rect">
            <a:avLst/>
          </a:prstGeom>
          <a:noFill/>
        </p:spPr>
        <p:txBody>
          <a:bodyPr wrap="square" rtlCol="0">
            <a:spAutoFit/>
            <a:scene3d>
              <a:camera prst="orthographicFront"/>
              <a:lightRig rig="threePt" dir="t"/>
            </a:scene3d>
            <a:sp3d>
              <a:bevelB w="38100" h="38100"/>
            </a:sp3d>
          </a:bodyPr>
          <a:lstStyle/>
          <a:p>
            <a:pPr algn="ctr"/>
            <a:r>
              <a:rPr lang="bn-BD" sz="3600" b="1"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NikoshBAN" pitchFamily="2" charset="0"/>
                <a:cs typeface="NikoshBAN" pitchFamily="2" charset="0"/>
              </a:rPr>
              <a:t>সময়</a:t>
            </a:r>
            <a:endParaRPr lang="en-US" sz="3600" b="1"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NikoshBAN" pitchFamily="2" charset="0"/>
              <a:cs typeface="NikoshBAN" pitchFamily="2" charset="0"/>
            </a:endParaRPr>
          </a:p>
          <a:p>
            <a:pPr algn="ctr"/>
            <a:r>
              <a:rPr lang="bn-BD" sz="3600" b="1"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NikoshBAN" pitchFamily="2" charset="0"/>
                <a:cs typeface="NikoshBAN" pitchFamily="2" charset="0"/>
              </a:rPr>
              <a:t>৫ মিনিট</a:t>
            </a:r>
            <a:endParaRPr lang="en-US" sz="3600" b="1"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NikoshBAN" pitchFamily="2" charset="0"/>
              <a:cs typeface="NikoshBAN"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990</TotalTime>
  <Words>373</Words>
  <Application>Microsoft Office PowerPoint</Application>
  <PresentationFormat>Custom</PresentationFormat>
  <Paragraphs>85</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Faruk</dc:creator>
  <cp:lastModifiedBy>Unknown User</cp:lastModifiedBy>
  <cp:revision>146</cp:revision>
  <dcterms:created xsi:type="dcterms:W3CDTF">2006-08-16T00:00:00Z</dcterms:created>
  <dcterms:modified xsi:type="dcterms:W3CDTF">2020-09-05T15:01:45Z</dcterms:modified>
</cp:coreProperties>
</file>