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8" r:id="rId2"/>
    <p:sldId id="267" r:id="rId3"/>
    <p:sldId id="257" r:id="rId4"/>
    <p:sldId id="269" r:id="rId5"/>
    <p:sldId id="266" r:id="rId6"/>
    <p:sldId id="271" r:id="rId7"/>
    <p:sldId id="258" r:id="rId8"/>
    <p:sldId id="272" r:id="rId9"/>
    <p:sldId id="273" r:id="rId10"/>
    <p:sldId id="274" r:id="rId11"/>
    <p:sldId id="281" r:id="rId12"/>
    <p:sldId id="287" r:id="rId13"/>
    <p:sldId id="282" r:id="rId14"/>
    <p:sldId id="283" r:id="rId15"/>
    <p:sldId id="284" r:id="rId16"/>
    <p:sldId id="291" r:id="rId17"/>
    <p:sldId id="285" r:id="rId18"/>
    <p:sldId id="286" r:id="rId19"/>
    <p:sldId id="288" r:id="rId20"/>
    <p:sldId id="289" r:id="rId21"/>
    <p:sldId id="290" r:id="rId22"/>
    <p:sldId id="259" r:id="rId23"/>
    <p:sldId id="270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haMadhava" initials="FC" lastIdx="1" clrIdx="0">
    <p:extLst>
      <p:ext uri="{19B8F6BF-5375-455C-9EA6-DF929625EA0E}">
        <p15:presenceInfo xmlns:p15="http://schemas.microsoft.com/office/powerpoint/2012/main" userId="RadhaMadha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3191" autoAdjust="0"/>
  </p:normalViewPr>
  <p:slideViewPr>
    <p:cSldViewPr snapToGrid="0">
      <p:cViewPr varScale="1">
        <p:scale>
          <a:sx n="69" d="100"/>
          <a:sy n="69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8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4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5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3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1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1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0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7C1C-28C9-4E23-94E5-AAC36127872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3405-8517-4A23-8C9E-DA6E867E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2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rupkumar72@gmail.com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2">
                <a:lumMod val="60000"/>
                <a:lumOff val="40000"/>
              </a:schemeClr>
            </a:gs>
            <a:gs pos="77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8A6319-C3A4-425D-A7E2-CB620E910F5D}"/>
              </a:ext>
            </a:extLst>
          </p:cNvPr>
          <p:cNvSpPr/>
          <p:nvPr/>
        </p:nvSpPr>
        <p:spPr>
          <a:xfrm>
            <a:off x="3587753" y="2941178"/>
            <a:ext cx="4819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96419-9B2D-4EE1-93E1-FE5D79236B68}"/>
              </a:ext>
            </a:extLst>
          </p:cNvPr>
          <p:cNvSpPr/>
          <p:nvPr/>
        </p:nvSpPr>
        <p:spPr>
          <a:xfrm>
            <a:off x="3353426" y="1982450"/>
            <a:ext cx="52886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8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নলাইন</a:t>
            </a:r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448F72-755F-48F8-AC3C-8C74A3EF29CE}"/>
              </a:ext>
            </a:extLst>
          </p:cNvPr>
          <p:cNvSpPr txBox="1"/>
          <p:nvPr/>
        </p:nvSpPr>
        <p:spPr>
          <a:xfrm>
            <a:off x="4071256" y="1933439"/>
            <a:ext cx="4049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ইন্টিগ্রেটর হিসেবে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1549F-ACB7-41D0-A0D0-09BA3B0E8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93" y="2764436"/>
            <a:ext cx="6287410" cy="3206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4D4D79-7E4F-4904-8EA2-6F9D4B9421AC}"/>
              </a:ext>
            </a:extLst>
          </p:cNvPr>
          <p:cNvSpPr txBox="1"/>
          <p:nvPr/>
        </p:nvSpPr>
        <p:spPr>
          <a:xfrm>
            <a:off x="3751942" y="278651"/>
            <a:ext cx="4688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BB250-5045-4808-9623-A5477564B638}"/>
              </a:ext>
            </a:extLst>
          </p:cNvPr>
          <p:cNvSpPr txBox="1"/>
          <p:nvPr/>
        </p:nvSpPr>
        <p:spPr>
          <a:xfrm>
            <a:off x="5329989" y="949095"/>
            <a:ext cx="108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28888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5BD432-C5DD-4373-9A79-2E5C7E9A5131}"/>
              </a:ext>
            </a:extLst>
          </p:cNvPr>
          <p:cNvSpPr txBox="1"/>
          <p:nvPr/>
        </p:nvSpPr>
        <p:spPr>
          <a:xfrm>
            <a:off x="2612571" y="1786769"/>
            <a:ext cx="6966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D4D79-7E4F-4904-8EA2-6F9D4B9421AC}"/>
              </a:ext>
            </a:extLst>
          </p:cNvPr>
          <p:cNvSpPr txBox="1"/>
          <p:nvPr/>
        </p:nvSpPr>
        <p:spPr>
          <a:xfrm>
            <a:off x="3751942" y="278651"/>
            <a:ext cx="4688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CFDD6-BFA0-4591-B473-3A6EEAD1B2A4}"/>
              </a:ext>
            </a:extLst>
          </p:cNvPr>
          <p:cNvSpPr txBox="1"/>
          <p:nvPr/>
        </p:nvSpPr>
        <p:spPr>
          <a:xfrm>
            <a:off x="3751942" y="247260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ডিফারেনশিয়েটর হিসেবে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B969C-559A-4E2B-85A1-C4ED1C94B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75" y="3458817"/>
            <a:ext cx="5857875" cy="2870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67D98-E29D-4B21-AB7F-752D6DD9A252}"/>
              </a:ext>
            </a:extLst>
          </p:cNvPr>
          <p:cNvSpPr txBox="1"/>
          <p:nvPr/>
        </p:nvSpPr>
        <p:spPr>
          <a:xfrm>
            <a:off x="5329989" y="949095"/>
            <a:ext cx="108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19050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5BD432-C5DD-4373-9A79-2E5C7E9A5131}"/>
              </a:ext>
            </a:extLst>
          </p:cNvPr>
          <p:cNvSpPr txBox="1"/>
          <p:nvPr/>
        </p:nvSpPr>
        <p:spPr>
          <a:xfrm>
            <a:off x="2612571" y="1786769"/>
            <a:ext cx="2005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D4D79-7E4F-4904-8EA2-6F9D4B9421AC}"/>
              </a:ext>
            </a:extLst>
          </p:cNvPr>
          <p:cNvSpPr txBox="1"/>
          <p:nvPr/>
        </p:nvSpPr>
        <p:spPr>
          <a:xfrm>
            <a:off x="3848196" y="235271"/>
            <a:ext cx="4688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CFDD6-BFA0-4591-B473-3A6EEAD1B2A4}"/>
              </a:ext>
            </a:extLst>
          </p:cNvPr>
          <p:cNvSpPr txBox="1"/>
          <p:nvPr/>
        </p:nvSpPr>
        <p:spPr>
          <a:xfrm>
            <a:off x="7574285" y="1792633"/>
            <a:ext cx="2949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ডিফারেনশিয়েটর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B969C-559A-4E2B-85A1-C4ED1C94B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2" y="3557928"/>
            <a:ext cx="4620126" cy="2870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67D98-E29D-4B21-AB7F-752D6DD9A252}"/>
              </a:ext>
            </a:extLst>
          </p:cNvPr>
          <p:cNvSpPr txBox="1"/>
          <p:nvPr/>
        </p:nvSpPr>
        <p:spPr>
          <a:xfrm>
            <a:off x="5271837" y="1170030"/>
            <a:ext cx="1826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679D3-AB86-473C-B155-6734827F5EE5}"/>
              </a:ext>
            </a:extLst>
          </p:cNvPr>
          <p:cNvSpPr txBox="1"/>
          <p:nvPr/>
        </p:nvSpPr>
        <p:spPr>
          <a:xfrm>
            <a:off x="2039743" y="1750195"/>
            <a:ext cx="3138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ইন্টিগ্রেটর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D962D-969F-4688-94BE-1E9E52BBF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35" y="3557928"/>
            <a:ext cx="4872789" cy="265558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363883-B68D-458A-A9F2-2BE9866731B7}"/>
              </a:ext>
            </a:extLst>
          </p:cNvPr>
          <p:cNvCxnSpPr>
            <a:cxnSpLocks/>
          </p:cNvCxnSpPr>
          <p:nvPr/>
        </p:nvCxnSpPr>
        <p:spPr>
          <a:xfrm flipH="1">
            <a:off x="4689541" y="2458081"/>
            <a:ext cx="2217211" cy="1416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9FD397-A900-4F92-8930-EDFB8A55CA57}"/>
              </a:ext>
            </a:extLst>
          </p:cNvPr>
          <p:cNvCxnSpPr>
            <a:cxnSpLocks/>
          </p:cNvCxnSpPr>
          <p:nvPr/>
        </p:nvCxnSpPr>
        <p:spPr>
          <a:xfrm>
            <a:off x="6906752" y="2402843"/>
            <a:ext cx="2796628" cy="1387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DE8CE0-64B6-4FB2-B36B-7587D7030464}"/>
              </a:ext>
            </a:extLst>
          </p:cNvPr>
          <p:cNvCxnSpPr>
            <a:cxnSpLocks/>
          </p:cNvCxnSpPr>
          <p:nvPr/>
        </p:nvCxnSpPr>
        <p:spPr>
          <a:xfrm>
            <a:off x="4022008" y="2688837"/>
            <a:ext cx="4147986" cy="18096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A65565-A59D-41E1-86B3-F6F659E6AE0D}"/>
              </a:ext>
            </a:extLst>
          </p:cNvPr>
          <p:cNvCxnSpPr>
            <a:cxnSpLocks/>
          </p:cNvCxnSpPr>
          <p:nvPr/>
        </p:nvCxnSpPr>
        <p:spPr>
          <a:xfrm flipH="1">
            <a:off x="2962281" y="2688837"/>
            <a:ext cx="1059727" cy="1565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5BD432-C5DD-4373-9A79-2E5C7E9A5131}"/>
              </a:ext>
            </a:extLst>
          </p:cNvPr>
          <p:cNvSpPr txBox="1"/>
          <p:nvPr/>
        </p:nvSpPr>
        <p:spPr>
          <a:xfrm>
            <a:off x="2612571" y="2598003"/>
            <a:ext cx="6966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D4D79-7E4F-4904-8EA2-6F9D4B9421AC}"/>
              </a:ext>
            </a:extLst>
          </p:cNvPr>
          <p:cNvSpPr txBox="1"/>
          <p:nvPr/>
        </p:nvSpPr>
        <p:spPr>
          <a:xfrm>
            <a:off x="3751942" y="278651"/>
            <a:ext cx="4688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F2F63-C35F-4E29-8191-586EC3111DBF}"/>
              </a:ext>
            </a:extLst>
          </p:cNvPr>
          <p:cNvSpPr txBox="1"/>
          <p:nvPr/>
        </p:nvSpPr>
        <p:spPr>
          <a:xfrm>
            <a:off x="3981183" y="2335837"/>
            <a:ext cx="646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অ্যাডার বা সামার হিসেবে।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61465-9A06-470F-A679-54939A8C4F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53" y="3429000"/>
            <a:ext cx="5970146" cy="3070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5CAA07-75C4-493D-B5B6-B79DCC98AE57}"/>
              </a:ext>
            </a:extLst>
          </p:cNvPr>
          <p:cNvSpPr txBox="1"/>
          <p:nvPr/>
        </p:nvSpPr>
        <p:spPr>
          <a:xfrm>
            <a:off x="5329989" y="949095"/>
            <a:ext cx="108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30538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5BD432-C5DD-4373-9A79-2E5C7E9A5131}"/>
              </a:ext>
            </a:extLst>
          </p:cNvPr>
          <p:cNvSpPr txBox="1"/>
          <p:nvPr/>
        </p:nvSpPr>
        <p:spPr>
          <a:xfrm>
            <a:off x="2612571" y="1786769"/>
            <a:ext cx="6966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D4D79-7E4F-4904-8EA2-6F9D4B9421AC}"/>
              </a:ext>
            </a:extLst>
          </p:cNvPr>
          <p:cNvSpPr txBox="1"/>
          <p:nvPr/>
        </p:nvSpPr>
        <p:spPr>
          <a:xfrm>
            <a:off x="3926110" y="278651"/>
            <a:ext cx="4688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BFF0C-3A45-4B7F-99E3-1D6E52226D6E}"/>
              </a:ext>
            </a:extLst>
          </p:cNvPr>
          <p:cNvSpPr txBox="1"/>
          <p:nvPr/>
        </p:nvSpPr>
        <p:spPr>
          <a:xfrm>
            <a:off x="4322314" y="2027639"/>
            <a:ext cx="47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সাবট্রাক্টর হিসেবে।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BB92A-9DFA-4117-8467-4C3CCCA19C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24" y="2549393"/>
            <a:ext cx="6451604" cy="4212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A9743-3E3E-4AB7-B4C6-8B12664B6015}"/>
              </a:ext>
            </a:extLst>
          </p:cNvPr>
          <p:cNvSpPr txBox="1"/>
          <p:nvPr/>
        </p:nvSpPr>
        <p:spPr>
          <a:xfrm>
            <a:off x="5329989" y="949095"/>
            <a:ext cx="108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22137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5BD432-C5DD-4373-9A79-2E5C7E9A5131}"/>
              </a:ext>
            </a:extLst>
          </p:cNvPr>
          <p:cNvSpPr txBox="1"/>
          <p:nvPr/>
        </p:nvSpPr>
        <p:spPr>
          <a:xfrm>
            <a:off x="2612571" y="1786769"/>
            <a:ext cx="6966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D4D79-7E4F-4904-8EA2-6F9D4B9421AC}"/>
              </a:ext>
            </a:extLst>
          </p:cNvPr>
          <p:cNvSpPr txBox="1"/>
          <p:nvPr/>
        </p:nvSpPr>
        <p:spPr>
          <a:xfrm>
            <a:off x="3751942" y="278651"/>
            <a:ext cx="4688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ED401-544E-4A92-8D40-43BD6C0367BF}"/>
              </a:ext>
            </a:extLst>
          </p:cNvPr>
          <p:cNvSpPr txBox="1"/>
          <p:nvPr/>
        </p:nvSpPr>
        <p:spPr>
          <a:xfrm>
            <a:off x="4323975" y="1995547"/>
            <a:ext cx="354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কম্পারেটর হিসেবে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E687E-7E53-44C6-828E-4ECD17B624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12" y="2409524"/>
            <a:ext cx="6528027" cy="3661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ED3823-2B33-49C1-8E27-008BEE889080}"/>
              </a:ext>
            </a:extLst>
          </p:cNvPr>
          <p:cNvSpPr txBox="1"/>
          <p:nvPr/>
        </p:nvSpPr>
        <p:spPr>
          <a:xfrm>
            <a:off x="5329989" y="949095"/>
            <a:ext cx="108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</p:spTree>
    <p:extLst>
      <p:ext uri="{BB962C8B-B14F-4D97-AF65-F5344CB8AC3E}">
        <p14:creationId xmlns:p14="http://schemas.microsoft.com/office/powerpoint/2010/main" val="27244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4D4D79-7E4F-4904-8EA2-6F9D4B9421AC}"/>
              </a:ext>
            </a:extLst>
          </p:cNvPr>
          <p:cNvSpPr txBox="1"/>
          <p:nvPr/>
        </p:nvSpPr>
        <p:spPr>
          <a:xfrm>
            <a:off x="3751942" y="278651"/>
            <a:ext cx="4688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ED401-544E-4A92-8D40-43BD6C0367BF}"/>
              </a:ext>
            </a:extLst>
          </p:cNvPr>
          <p:cNvSpPr txBox="1"/>
          <p:nvPr/>
        </p:nvSpPr>
        <p:spPr>
          <a:xfrm>
            <a:off x="4046885" y="1277442"/>
            <a:ext cx="354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কম্পারেটর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সার্কিট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F4C46-9F39-4CC6-BACF-1304EDEF25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30" y="1866126"/>
            <a:ext cx="8387940" cy="471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5BD432-C5DD-4373-9A79-2E5C7E9A5131}"/>
              </a:ext>
            </a:extLst>
          </p:cNvPr>
          <p:cNvSpPr txBox="1"/>
          <p:nvPr/>
        </p:nvSpPr>
        <p:spPr>
          <a:xfrm>
            <a:off x="2612571" y="1786769"/>
            <a:ext cx="6966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D4D79-7E4F-4904-8EA2-6F9D4B9421AC}"/>
              </a:ext>
            </a:extLst>
          </p:cNvPr>
          <p:cNvSpPr txBox="1"/>
          <p:nvPr/>
        </p:nvSpPr>
        <p:spPr>
          <a:xfrm>
            <a:off x="3751942" y="278651"/>
            <a:ext cx="4688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3252C-E1C2-4FFF-83B7-53C89DF97085}"/>
              </a:ext>
            </a:extLst>
          </p:cNvPr>
          <p:cNvSpPr txBox="1"/>
          <p:nvPr/>
        </p:nvSpPr>
        <p:spPr>
          <a:xfrm>
            <a:off x="4087749" y="2156101"/>
            <a:ext cx="488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ইউনিটি ফলোয়ার হিসেবে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9CBEE0-BC03-4C28-96A2-D6F88BD91B89}"/>
              </a:ext>
            </a:extLst>
          </p:cNvPr>
          <p:cNvSpPr txBox="1"/>
          <p:nvPr/>
        </p:nvSpPr>
        <p:spPr>
          <a:xfrm>
            <a:off x="5329989" y="949095"/>
            <a:ext cx="108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03DE1-9027-4032-90EC-224E59F32D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3852" y="2826545"/>
            <a:ext cx="70294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5BD432-C5DD-4373-9A79-2E5C7E9A5131}"/>
              </a:ext>
            </a:extLst>
          </p:cNvPr>
          <p:cNvSpPr txBox="1"/>
          <p:nvPr/>
        </p:nvSpPr>
        <p:spPr>
          <a:xfrm>
            <a:off x="2612571" y="1786769"/>
            <a:ext cx="6966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D4D79-7E4F-4904-8EA2-6F9D4B9421AC}"/>
              </a:ext>
            </a:extLst>
          </p:cNvPr>
          <p:cNvSpPr txBox="1"/>
          <p:nvPr/>
        </p:nvSpPr>
        <p:spPr>
          <a:xfrm>
            <a:off x="4071256" y="278651"/>
            <a:ext cx="46881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FB4FD-CFEC-415E-B454-41D5A390168A}"/>
              </a:ext>
            </a:extLst>
          </p:cNvPr>
          <p:cNvSpPr txBox="1"/>
          <p:nvPr/>
        </p:nvSpPr>
        <p:spPr>
          <a:xfrm>
            <a:off x="2781779" y="2202267"/>
            <a:ext cx="783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স্ক্যালার বা লিনিয়ার কন্সট্যান্ট গেইন অ্যামপ্লিফায়ারে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00FED-42B1-4472-AC29-CF069BA239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79" y="2940932"/>
            <a:ext cx="7835154" cy="3913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270F54-0E46-4865-9CCE-440FC10050F5}"/>
              </a:ext>
            </a:extLst>
          </p:cNvPr>
          <p:cNvSpPr txBox="1"/>
          <p:nvPr/>
        </p:nvSpPr>
        <p:spPr>
          <a:xfrm>
            <a:off x="5329989" y="949095"/>
            <a:ext cx="108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</p:spTree>
    <p:extLst>
      <p:ext uri="{BB962C8B-B14F-4D97-AF65-F5344CB8AC3E}">
        <p14:creationId xmlns:p14="http://schemas.microsoft.com/office/powerpoint/2010/main" val="3874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03CD89-5D9C-4539-8777-8F4833CDAD50}"/>
              </a:ext>
            </a:extLst>
          </p:cNvPr>
          <p:cNvSpPr txBox="1"/>
          <p:nvPr/>
        </p:nvSpPr>
        <p:spPr>
          <a:xfrm>
            <a:off x="3710447" y="373130"/>
            <a:ext cx="444166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89EC5-6943-4761-8949-C52AE0835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63" y="1874623"/>
            <a:ext cx="7091873" cy="46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6568" y="957144"/>
            <a:ext cx="2449201" cy="5847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2"/>
                    </a14:imgEffect>
                    <a14:imgEffect>
                      <a14:saturation sat="106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38" y="1771837"/>
            <a:ext cx="2985147" cy="3596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4919485" y="2046838"/>
            <a:ext cx="5914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অরূপ কুমার চৌধুরী</a:t>
            </a:r>
            <a:endParaRPr lang="en-US" sz="3600" dirty="0">
              <a:solidFill>
                <a:srgbClr val="002060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ফাজিলপুর ডব্লিউ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কাদরী উচ্চ বিদ্যালয়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 সদর, ফেনী।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০১৮১২৫৭৫৭৭২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arupkumar72@gmail.com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7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64A89F-45DC-4A01-B394-5FCBC03E3845}"/>
              </a:ext>
            </a:extLst>
          </p:cNvPr>
          <p:cNvSpPr txBox="1"/>
          <p:nvPr/>
        </p:nvSpPr>
        <p:spPr>
          <a:xfrm>
            <a:off x="2150390" y="3237305"/>
            <a:ext cx="10988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Op-Amp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Operational Amplifier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C2D18-FF78-4831-8B81-31A132852280}"/>
              </a:ext>
            </a:extLst>
          </p:cNvPr>
          <p:cNvSpPr txBox="1"/>
          <p:nvPr/>
        </p:nvSpPr>
        <p:spPr>
          <a:xfrm>
            <a:off x="2677333" y="1932164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Op-Amp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0870F-90AD-4753-8AEC-D276885ED65D}"/>
              </a:ext>
            </a:extLst>
          </p:cNvPr>
          <p:cNvSpPr txBox="1"/>
          <p:nvPr/>
        </p:nvSpPr>
        <p:spPr>
          <a:xfrm>
            <a:off x="2623089" y="350024"/>
            <a:ext cx="6207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CA9C8-A989-4223-AF28-D526CACB136D}"/>
              </a:ext>
            </a:extLst>
          </p:cNvPr>
          <p:cNvSpPr txBox="1"/>
          <p:nvPr/>
        </p:nvSpPr>
        <p:spPr>
          <a:xfrm>
            <a:off x="2072899" y="2782669"/>
            <a:ext cx="6261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Op-Amp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3C656-00A9-4360-B46E-98FEA3FF6608}"/>
              </a:ext>
            </a:extLst>
          </p:cNvPr>
          <p:cNvSpPr txBox="1"/>
          <p:nvPr/>
        </p:nvSpPr>
        <p:spPr>
          <a:xfrm>
            <a:off x="2278250" y="4036060"/>
            <a:ext cx="934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পাওয়ার খরচ ৫০০ মিলি ওয়াট। 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72548-5E18-430C-92A3-D838C928DC0D}"/>
              </a:ext>
            </a:extLst>
          </p:cNvPr>
          <p:cNvSpPr txBox="1"/>
          <p:nvPr/>
        </p:nvSpPr>
        <p:spPr>
          <a:xfrm>
            <a:off x="2623089" y="350024"/>
            <a:ext cx="6207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4331" y="578864"/>
            <a:ext cx="52357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Op-Amp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প্রয়োগ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ক্ষেত্রসমুহ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3043" y="1773703"/>
            <a:ext cx="55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ইন্টিগ্রেটর হিসেবে।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3043" y="2379676"/>
            <a:ext cx="432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ডিফারেনশিয়েটর হিসেবে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3043" y="2988652"/>
            <a:ext cx="646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অ্যাডার বা সামার হিসেবে।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7184" y="3631980"/>
            <a:ext cx="47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সাবট্রাক্টর হিসেবে।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7184" y="4262816"/>
            <a:ext cx="455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কম্পারেটর হিসেবে।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3043" y="4962061"/>
            <a:ext cx="488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ইউনিটি ফলোয়ার হিসেবে।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6768" y="5605389"/>
            <a:ext cx="783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স্ক্যালার বা লিনিয়ার কন্সট্যান্ট গেইন অ্যামপ্লিফায়ারে।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1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6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12096" y="2844225"/>
            <a:ext cx="553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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প্রতীক অংকন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26909" y="4036821"/>
            <a:ext cx="568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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ক্ষেত্রসমুহ লিখ।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66" y="1479621"/>
            <a:ext cx="5080234" cy="40381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52352" y="389745"/>
            <a:ext cx="3132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B7A3A-71D5-4B1D-94AA-B8BE5A50BEBE}"/>
              </a:ext>
            </a:extLst>
          </p:cNvPr>
          <p:cNvSpPr txBox="1"/>
          <p:nvPr/>
        </p:nvSpPr>
        <p:spPr>
          <a:xfrm>
            <a:off x="6326910" y="1784227"/>
            <a:ext cx="495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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25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2"/>
            </a:gs>
            <a:gs pos="46000">
              <a:schemeClr val="accent5">
                <a:lumMod val="0"/>
                <a:lumOff val="100000"/>
              </a:schemeClr>
            </a:gs>
            <a:gs pos="78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D79F50-6EAC-4852-9214-1DBF4180E1BC}"/>
              </a:ext>
            </a:extLst>
          </p:cNvPr>
          <p:cNvSpPr/>
          <p:nvPr/>
        </p:nvSpPr>
        <p:spPr>
          <a:xfrm>
            <a:off x="3890107" y="2518569"/>
            <a:ext cx="44117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kern="15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9600" b="1" kern="15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8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6067" y="525197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3664" y="722926"/>
            <a:ext cx="25864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730" y="1965426"/>
            <a:ext cx="46234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 ইলেকট্রনিক্স-২ 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অধ্যায়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অপারেশনাল অ্যামপ্লিফায়ার 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পাঠ-৪.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1, 4.2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Op-Amp, Op-Amp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 ও অভ্যন্তরীন গঠন</a:t>
            </a:r>
          </a:p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E3D706-76A7-44CC-B7DB-0DBA758B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39" y="1776186"/>
            <a:ext cx="28575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677" y="1825918"/>
            <a:ext cx="505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935" y="3549824"/>
            <a:ext cx="753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প্রতীক অংকন করতে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0936" y="4411518"/>
            <a:ext cx="878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প্রয়োগ ক্ষেত্রসমুহ ব্যক্ত করতে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0936" y="2703120"/>
            <a:ext cx="730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ব্যক্ত করতে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2608" y="524656"/>
            <a:ext cx="422722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4382626" y="642518"/>
            <a:ext cx="290259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761" y="1533688"/>
            <a:ext cx="918897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পূর্ণরুপ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Operational Amplifier.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 উচ্চ গেইন সম্পন্ন ডাইরেক্ট কাপলড নেগেটিভ ফিডব্যাক সার্কিট।           এতে ২০টি ট্রানজিস্টর, ১১টি রেজিস্ট্রর ও ১টি সিরামিক ক্যাপাসিটর থাকে।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9231" y="3945250"/>
            <a:ext cx="7146118" cy="123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সরবরাহ ভোল্টেজ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°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ভোল্ট।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9231" y="5061970"/>
            <a:ext cx="7270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পাওয়ার খরচ ৫০০ মিলি ওয়াট।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C3A68C-16EB-42F7-8F1E-6D548BCC411D}"/>
              </a:ext>
            </a:extLst>
          </p:cNvPr>
          <p:cNvSpPr txBox="1"/>
          <p:nvPr/>
        </p:nvSpPr>
        <p:spPr>
          <a:xfrm>
            <a:off x="3775529" y="329753"/>
            <a:ext cx="42508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OP-Amp IC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AEB0D-6CD5-4A56-B037-21DF6F9FF4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52" y="1622306"/>
            <a:ext cx="5095719" cy="41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645" y="332319"/>
            <a:ext cx="33989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Op-Amp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প্রতীক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978551" y="2548329"/>
            <a:ext cx="14082" cy="172386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64017" y="2533123"/>
            <a:ext cx="1573059" cy="861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977451" y="3395057"/>
            <a:ext cx="1565564" cy="86193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77252" y="3402768"/>
            <a:ext cx="1259601" cy="74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966086" y="1984109"/>
            <a:ext cx="0" cy="109802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ltGray">
          <a:xfrm flipH="1">
            <a:off x="3747541" y="2979296"/>
            <a:ext cx="123010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966086" y="3723183"/>
            <a:ext cx="14990" cy="1499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77522" y="3841230"/>
            <a:ext cx="120012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42840" y="2293218"/>
            <a:ext cx="232467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ইনভার্টিং ইনপুট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42839" y="4142924"/>
            <a:ext cx="232467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নন-ইনভার্টিং ইনপুট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656240" y="3750309"/>
            <a:ext cx="210315" cy="2364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40" y="2940334"/>
            <a:ext cx="201185" cy="195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24" y="1881922"/>
            <a:ext cx="195844" cy="189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483" y="5077926"/>
            <a:ext cx="201185" cy="195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468" y="3305223"/>
            <a:ext cx="201185" cy="195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0" name="TextBox 59"/>
          <p:cNvSpPr txBox="1"/>
          <p:nvPr/>
        </p:nvSpPr>
        <p:spPr>
          <a:xfrm>
            <a:off x="5064259" y="2710083"/>
            <a:ext cx="39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–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44049" y="3564414"/>
            <a:ext cx="394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01657" y="1267776"/>
            <a:ext cx="176002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v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93277" y="5348466"/>
            <a:ext cx="176840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v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68577" y="3037878"/>
            <a:ext cx="1573058" cy="584775"/>
          </a:xfrm>
          <a:prstGeom prst="rect">
            <a:avLst/>
          </a:prstGeom>
          <a:gradFill>
            <a:gsLst>
              <a:gs pos="54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60" grpId="0"/>
      <p:bldP spid="61" grpId="0"/>
      <p:bldP spid="62" grpId="0" animBg="1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137FB2-59F5-4139-AC13-6FF6E5A3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2195" y="1757590"/>
            <a:ext cx="3429000" cy="3981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23DD0-3CC8-4B4C-B0D2-EC556DAC68DC}"/>
              </a:ext>
            </a:extLst>
          </p:cNvPr>
          <p:cNvSpPr txBox="1"/>
          <p:nvPr/>
        </p:nvSpPr>
        <p:spPr>
          <a:xfrm>
            <a:off x="2666009" y="276419"/>
            <a:ext cx="645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 গঠন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5C5C3-B7C2-4E47-994D-1387C69077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05" y="1975925"/>
            <a:ext cx="4357433" cy="3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5BD432-C5DD-4373-9A79-2E5C7E9A5131}"/>
              </a:ext>
            </a:extLst>
          </p:cNvPr>
          <p:cNvSpPr txBox="1"/>
          <p:nvPr/>
        </p:nvSpPr>
        <p:spPr>
          <a:xfrm>
            <a:off x="2612571" y="1786769"/>
            <a:ext cx="69668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Op-Amp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ক্ষেত্রসমুহ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747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362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AtraiOMJ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RadhaMadhava</dc:creator>
  <cp:lastModifiedBy>RadhaMadhava</cp:lastModifiedBy>
  <cp:revision>170</cp:revision>
  <dcterms:created xsi:type="dcterms:W3CDTF">2020-07-04T04:47:13Z</dcterms:created>
  <dcterms:modified xsi:type="dcterms:W3CDTF">2020-08-30T05:06:54Z</dcterms:modified>
</cp:coreProperties>
</file>