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1" r:id="rId2"/>
    <p:sldId id="293" r:id="rId3"/>
    <p:sldId id="259" r:id="rId4"/>
    <p:sldId id="258" r:id="rId5"/>
    <p:sldId id="294" r:id="rId6"/>
    <p:sldId id="261" r:id="rId7"/>
    <p:sldId id="262" r:id="rId8"/>
    <p:sldId id="300" r:id="rId9"/>
    <p:sldId id="296" r:id="rId10"/>
    <p:sldId id="297" r:id="rId11"/>
    <p:sldId id="299" r:id="rId12"/>
    <p:sldId id="298" r:id="rId13"/>
    <p:sldId id="276" r:id="rId14"/>
    <p:sldId id="277" r:id="rId15"/>
    <p:sldId id="280" r:id="rId16"/>
    <p:sldId id="264" r:id="rId17"/>
    <p:sldId id="265" r:id="rId18"/>
    <p:sldId id="269" r:id="rId19"/>
    <p:sldId id="278" r:id="rId20"/>
    <p:sldId id="301" r:id="rId21"/>
    <p:sldId id="302"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95" autoAdjust="0"/>
  </p:normalViewPr>
  <p:slideViewPr>
    <p:cSldViewPr snapToGrid="0">
      <p:cViewPr varScale="1">
        <p:scale>
          <a:sx n="59" d="100"/>
          <a:sy n="59" d="100"/>
        </p:scale>
        <p:origin x="111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452A-1B53-439A-A78A-5AD1F43B227B}" type="datetimeFigureOut">
              <a:rPr lang="en-US" smtClean="0"/>
              <a:t>9/6/2020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E94E9-CCD5-409F-A8B1-90D9B8C9AE75}" type="slidenum">
              <a:rPr lang="en-US" smtClean="0"/>
              <a:t>‹#›</a:t>
            </a:fld>
            <a:endParaRPr lang="en-US"/>
          </a:p>
        </p:txBody>
      </p:sp>
    </p:spTree>
    <p:extLst>
      <p:ext uri="{BB962C8B-B14F-4D97-AF65-F5344CB8AC3E}">
        <p14:creationId xmlns:p14="http://schemas.microsoft.com/office/powerpoint/2010/main" val="360200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ask</a:t>
            </a:r>
            <a:r>
              <a:rPr lang="en-US" baseline="0" dirty="0" smtClean="0"/>
              <a:t> the students to </a:t>
            </a:r>
            <a:r>
              <a:rPr lang="en-US" baseline="0" smtClean="0"/>
              <a:t>prono</a:t>
            </a:r>
            <a:endParaRPr lang="en-US"/>
          </a:p>
        </p:txBody>
      </p:sp>
      <p:sp>
        <p:nvSpPr>
          <p:cNvPr id="4" name="Slide Number Placeholder 3"/>
          <p:cNvSpPr>
            <a:spLocks noGrp="1"/>
          </p:cNvSpPr>
          <p:nvPr>
            <p:ph type="sldNum" sz="quarter" idx="10"/>
          </p:nvPr>
        </p:nvSpPr>
        <p:spPr/>
        <p:txBody>
          <a:bodyPr/>
          <a:lstStyle/>
          <a:p>
            <a:fld id="{9353EF26-5AC8-4F46-BB6F-526FA7132B9D}" type="slidenum">
              <a:rPr lang="en-US" smtClean="0"/>
              <a:t>8</a:t>
            </a:fld>
            <a:endParaRPr lang="en-US" dirty="0"/>
          </a:p>
        </p:txBody>
      </p:sp>
    </p:spTree>
    <p:extLst>
      <p:ext uri="{BB962C8B-B14F-4D97-AF65-F5344CB8AC3E}">
        <p14:creationId xmlns:p14="http://schemas.microsoft.com/office/powerpoint/2010/main" val="382226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E94E9-CCD5-409F-A8B1-90D9B8C9AE75}" type="slidenum">
              <a:rPr lang="en-US" smtClean="0"/>
              <a:t>12</a:t>
            </a:fld>
            <a:endParaRPr lang="en-US"/>
          </a:p>
        </p:txBody>
      </p:sp>
    </p:spTree>
    <p:extLst>
      <p:ext uri="{BB962C8B-B14F-4D97-AF65-F5344CB8AC3E}">
        <p14:creationId xmlns:p14="http://schemas.microsoft.com/office/powerpoint/2010/main" val="395573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380C8-26D7-4D43-862D-00DB77779FC8}" type="slidenum">
              <a:rPr lang="en-US" smtClean="0"/>
              <a:t>15</a:t>
            </a:fld>
            <a:endParaRPr lang="en-US"/>
          </a:p>
        </p:txBody>
      </p:sp>
    </p:spTree>
    <p:extLst>
      <p:ext uri="{BB962C8B-B14F-4D97-AF65-F5344CB8AC3E}">
        <p14:creationId xmlns:p14="http://schemas.microsoft.com/office/powerpoint/2010/main" val="311321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will divide</a:t>
            </a:r>
            <a:r>
              <a:rPr lang="en-US" baseline="0" dirty="0" smtClean="0"/>
              <a:t> all the students into two groups. Group: A and Group: B. Then he will give </a:t>
            </a:r>
            <a:r>
              <a:rPr lang="en-US" baseline="0" smtClean="0"/>
              <a:t>them direction what </a:t>
            </a:r>
            <a:r>
              <a:rPr lang="en-US" baseline="0" dirty="0" smtClean="0"/>
              <a:t>are to do.</a:t>
            </a:r>
            <a:endParaRPr lang="en-US" dirty="0"/>
          </a:p>
        </p:txBody>
      </p:sp>
      <p:sp>
        <p:nvSpPr>
          <p:cNvPr id="4" name="Slide Number Placeholder 3"/>
          <p:cNvSpPr>
            <a:spLocks noGrp="1"/>
          </p:cNvSpPr>
          <p:nvPr>
            <p:ph type="sldNum" sz="quarter" idx="10"/>
          </p:nvPr>
        </p:nvSpPr>
        <p:spPr/>
        <p:txBody>
          <a:bodyPr/>
          <a:lstStyle/>
          <a:p>
            <a:fld id="{CC1CB0BE-FBA5-457C-8BD0-7C6588D9D7CF}" type="slidenum">
              <a:rPr lang="en-US" smtClean="0"/>
              <a:t>19</a:t>
            </a:fld>
            <a:endParaRPr lang="en-US"/>
          </a:p>
        </p:txBody>
      </p:sp>
    </p:spTree>
    <p:extLst>
      <p:ext uri="{BB962C8B-B14F-4D97-AF65-F5344CB8AC3E}">
        <p14:creationId xmlns:p14="http://schemas.microsoft.com/office/powerpoint/2010/main" val="82715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3EF26-5AC8-4F46-BB6F-526FA7132B9D}" type="slidenum">
              <a:rPr lang="en-US" smtClean="0"/>
              <a:t>21</a:t>
            </a:fld>
            <a:endParaRPr lang="en-US" dirty="0"/>
          </a:p>
        </p:txBody>
      </p:sp>
    </p:spTree>
    <p:extLst>
      <p:ext uri="{BB962C8B-B14F-4D97-AF65-F5344CB8AC3E}">
        <p14:creationId xmlns:p14="http://schemas.microsoft.com/office/powerpoint/2010/main" val="74639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F60C-C920-4D4B-A874-2F55BF31B00F}" type="slidenum">
              <a:rPr lang="en-US" smtClean="0"/>
              <a:t>23</a:t>
            </a:fld>
            <a:endParaRPr lang="en-US"/>
          </a:p>
        </p:txBody>
      </p:sp>
    </p:spTree>
    <p:extLst>
      <p:ext uri="{BB962C8B-B14F-4D97-AF65-F5344CB8AC3E}">
        <p14:creationId xmlns:p14="http://schemas.microsoft.com/office/powerpoint/2010/main" val="228832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38853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4B9AB-64F3-467B-BE3E-D9BF812E9FEF}"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247221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4B9AB-64F3-467B-BE3E-D9BF812E9FEF}"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130810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4B9AB-64F3-467B-BE3E-D9BF812E9FEF}"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172766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4B9AB-64F3-467B-BE3E-D9BF812E9FEF}"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390352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4B9AB-64F3-467B-BE3E-D9BF812E9FEF}"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117107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4B9AB-64F3-467B-BE3E-D9BF812E9FEF}"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356763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4B9AB-64F3-467B-BE3E-D9BF812E9FEF}" type="datetimeFigureOut">
              <a:rPr lang="en-US" smtClean="0"/>
              <a:t>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359024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4B9AB-64F3-467B-BE3E-D9BF812E9FEF}" type="datetimeFigureOut">
              <a:rPr lang="en-US" smtClean="0"/>
              <a:t>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41535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4B9AB-64F3-467B-BE3E-D9BF812E9FEF}" type="datetimeFigureOut">
              <a:rPr lang="en-US" smtClean="0"/>
              <a:t>9/6/2020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224151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4B9AB-64F3-467B-BE3E-D9BF812E9FEF}"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341872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4B9AB-64F3-467B-BE3E-D9BF812E9FEF}"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899D-6ECA-4595-A898-F9A60B662D37}" type="slidenum">
              <a:rPr lang="en-US" smtClean="0"/>
              <a:t>‹#›</a:t>
            </a:fld>
            <a:endParaRPr lang="en-US"/>
          </a:p>
        </p:txBody>
      </p:sp>
    </p:spTree>
    <p:extLst>
      <p:ext uri="{BB962C8B-B14F-4D97-AF65-F5344CB8AC3E}">
        <p14:creationId xmlns:p14="http://schemas.microsoft.com/office/powerpoint/2010/main" val="50783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4B9AB-64F3-467B-BE3E-D9BF812E9FEF}" type="datetimeFigureOut">
              <a:rPr lang="en-US" smtClean="0"/>
              <a:t>9/6/2020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899D-6ECA-4595-A898-F9A60B662D37}" type="slidenum">
              <a:rPr lang="en-US" smtClean="0"/>
              <a:t>‹#›</a:t>
            </a:fld>
            <a:endParaRPr lang="en-US"/>
          </a:p>
        </p:txBody>
      </p:sp>
    </p:spTree>
    <p:extLst>
      <p:ext uri="{BB962C8B-B14F-4D97-AF65-F5344CB8AC3E}">
        <p14:creationId xmlns:p14="http://schemas.microsoft.com/office/powerpoint/2010/main" val="100005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7.gif"/><Relationship Id="rId7"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gif"/><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ukur360720@gmail.com"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7.xml"/><Relationship Id="rId7"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5.jpeg"/><Relationship Id="rId11" Type="http://schemas.openxmlformats.org/officeDocument/2006/relationships/image" Target="../media/image58.gif"/><Relationship Id="rId5" Type="http://schemas.openxmlformats.org/officeDocument/2006/relationships/image" Target="../media/image54.jpeg"/><Relationship Id="rId10" Type="http://schemas.openxmlformats.org/officeDocument/2006/relationships/image" Target="../media/image57.gif"/><Relationship Id="rId4" Type="http://schemas.openxmlformats.org/officeDocument/2006/relationships/image" Target="../media/image53.jpeg"/><Relationship Id="rId9"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gif"/><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wav"/><Relationship Id="rId7" Type="http://schemas.openxmlformats.org/officeDocument/2006/relationships/slideLayout" Target="../slideLayouts/slideLayout7.xml"/><Relationship Id="rId12" Type="http://schemas.openxmlformats.org/officeDocument/2006/relationships/image" Target="../media/image2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20.png"/><Relationship Id="rId5" Type="http://schemas.microsoft.com/office/2007/relationships/media" Target="../media/media3.wav"/><Relationship Id="rId10" Type="http://schemas.openxmlformats.org/officeDocument/2006/relationships/image" Target="../media/image19.png"/><Relationship Id="rId4" Type="http://schemas.openxmlformats.org/officeDocument/2006/relationships/audio" Target="../media/media2.wav"/><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1268" y="2590594"/>
            <a:ext cx="4866532" cy="3410156"/>
          </a:xfrm>
          <a:prstGeom prst="rect">
            <a:avLst/>
          </a:prstGeom>
        </p:spPr>
      </p:pic>
      <p:sp>
        <p:nvSpPr>
          <p:cNvPr id="13" name="8-Point Star 12"/>
          <p:cNvSpPr/>
          <p:nvPr/>
        </p:nvSpPr>
        <p:spPr>
          <a:xfrm>
            <a:off x="188687" y="914399"/>
            <a:ext cx="1756227" cy="1373824"/>
          </a:xfrm>
          <a:prstGeom prst="star8">
            <a:avLst/>
          </a:prstGeom>
          <a:solidFill>
            <a:srgbClr val="FF0000"/>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solidFill>
                  <a:srgbClr val="00B050"/>
                </a:solidFill>
              </a:rPr>
              <a:t>W</a:t>
            </a:r>
            <a:r>
              <a:rPr lang="bn-BD" sz="1350" dirty="0">
                <a:solidFill>
                  <a:srgbClr val="00B050"/>
                </a:solidFill>
              </a:rPr>
              <a:t> </a:t>
            </a:r>
            <a:endParaRPr lang="en-US" sz="1350" dirty="0">
              <a:solidFill>
                <a:srgbClr val="00B050"/>
              </a:solidFill>
            </a:endParaRPr>
          </a:p>
        </p:txBody>
      </p:sp>
      <p:sp>
        <p:nvSpPr>
          <p:cNvPr id="14" name="12-Point Star 13"/>
          <p:cNvSpPr/>
          <p:nvPr/>
        </p:nvSpPr>
        <p:spPr>
          <a:xfrm>
            <a:off x="2263061" y="914399"/>
            <a:ext cx="1814720" cy="1373824"/>
          </a:xfrm>
          <a:prstGeom prst="star12">
            <a:avLst/>
          </a:prstGeom>
          <a:solidFill>
            <a:srgbClr val="00B050"/>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E</a:t>
            </a:r>
          </a:p>
        </p:txBody>
      </p:sp>
      <p:sp>
        <p:nvSpPr>
          <p:cNvPr id="15" name="12-Point Star 14"/>
          <p:cNvSpPr/>
          <p:nvPr/>
        </p:nvSpPr>
        <p:spPr>
          <a:xfrm>
            <a:off x="4455769" y="913800"/>
            <a:ext cx="1404819" cy="1373824"/>
          </a:xfrm>
          <a:prstGeom prst="star12">
            <a:avLst/>
          </a:prstGeom>
          <a:solidFill>
            <a:schemeClr val="accent2">
              <a:lumMod val="75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L</a:t>
            </a:r>
          </a:p>
        </p:txBody>
      </p:sp>
      <p:sp>
        <p:nvSpPr>
          <p:cNvPr id="16" name="12-Point Star 15"/>
          <p:cNvSpPr/>
          <p:nvPr/>
        </p:nvSpPr>
        <p:spPr>
          <a:xfrm>
            <a:off x="10782646" y="914400"/>
            <a:ext cx="1409354" cy="1373224"/>
          </a:xfrm>
          <a:prstGeom prst="star12">
            <a:avLst/>
          </a:prstGeom>
          <a:solidFill>
            <a:srgbClr val="7030A0"/>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E</a:t>
            </a:r>
          </a:p>
        </p:txBody>
      </p:sp>
      <p:sp>
        <p:nvSpPr>
          <p:cNvPr id="9" name="8-Point Star 8"/>
          <p:cNvSpPr/>
          <p:nvPr/>
        </p:nvSpPr>
        <p:spPr>
          <a:xfrm>
            <a:off x="6090896" y="914399"/>
            <a:ext cx="1423866" cy="1373225"/>
          </a:xfrm>
          <a:prstGeom prst="star8">
            <a:avLst/>
          </a:prstGeom>
          <a:solidFill>
            <a:srgbClr val="0000CC"/>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solidFill>
                  <a:schemeClr val="bg1"/>
                </a:solidFill>
              </a:rPr>
              <a:t>C</a:t>
            </a:r>
            <a:r>
              <a:rPr lang="bn-BD" sz="1350" dirty="0">
                <a:solidFill>
                  <a:srgbClr val="00B050"/>
                </a:solidFill>
              </a:rPr>
              <a:t> </a:t>
            </a:r>
            <a:endParaRPr lang="en-US" sz="1350" dirty="0">
              <a:solidFill>
                <a:srgbClr val="00B050"/>
              </a:solidFill>
            </a:endParaRPr>
          </a:p>
        </p:txBody>
      </p:sp>
      <p:sp>
        <p:nvSpPr>
          <p:cNvPr id="17" name="12-Point Star 16"/>
          <p:cNvSpPr/>
          <p:nvPr/>
        </p:nvSpPr>
        <p:spPr>
          <a:xfrm>
            <a:off x="7745070" y="913801"/>
            <a:ext cx="1246705" cy="1373824"/>
          </a:xfrm>
          <a:prstGeom prst="star12">
            <a:avLst/>
          </a:prstGeom>
          <a:solidFill>
            <a:srgbClr val="0066FF"/>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O</a:t>
            </a:r>
          </a:p>
        </p:txBody>
      </p:sp>
      <p:sp>
        <p:nvSpPr>
          <p:cNvPr id="18" name="12-Point Star 17"/>
          <p:cNvSpPr/>
          <p:nvPr/>
        </p:nvSpPr>
        <p:spPr>
          <a:xfrm>
            <a:off x="9251565" y="914400"/>
            <a:ext cx="1271291" cy="1373824"/>
          </a:xfrm>
          <a:prstGeom prst="star12">
            <a:avLst/>
          </a:prstGeom>
          <a:solidFill>
            <a:srgbClr val="FF3399"/>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L</a:t>
            </a:r>
          </a:p>
        </p:txBody>
      </p:sp>
    </p:spTree>
    <p:extLst>
      <p:ext uri="{BB962C8B-B14F-4D97-AF65-F5344CB8AC3E}">
        <p14:creationId xmlns:p14="http://schemas.microsoft.com/office/powerpoint/2010/main" val="5624124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6000" fill="hold"/>
                                        <p:tgtEl>
                                          <p:spTgt spid="13"/>
                                        </p:tgtEl>
                                        <p:attrNameLst>
                                          <p:attrName>ppt_w</p:attrName>
                                        </p:attrNameLst>
                                      </p:cBhvr>
                                      <p:tavLst>
                                        <p:tav tm="0">
                                          <p:val>
                                            <p:fltVal val="0"/>
                                          </p:val>
                                        </p:tav>
                                        <p:tav tm="100000">
                                          <p:val>
                                            <p:strVal val="#ppt_w"/>
                                          </p:val>
                                        </p:tav>
                                      </p:tavLst>
                                    </p:anim>
                                    <p:anim calcmode="lin" valueType="num">
                                      <p:cBhvr>
                                        <p:cTn id="8" dur="6000" fill="hold"/>
                                        <p:tgtEl>
                                          <p:spTgt spid="13"/>
                                        </p:tgtEl>
                                        <p:attrNameLst>
                                          <p:attrName>ppt_h</p:attrName>
                                        </p:attrNameLst>
                                      </p:cBhvr>
                                      <p:tavLst>
                                        <p:tav tm="0">
                                          <p:val>
                                            <p:fltVal val="0"/>
                                          </p:val>
                                        </p:tav>
                                        <p:tav tm="100000">
                                          <p:val>
                                            <p:strVal val="#ppt_h"/>
                                          </p:val>
                                        </p:tav>
                                      </p:tavLst>
                                    </p:anim>
                                    <p:anim calcmode="lin" valueType="num">
                                      <p:cBhvr>
                                        <p:cTn id="9" dur="6000" fill="hold"/>
                                        <p:tgtEl>
                                          <p:spTgt spid="13"/>
                                        </p:tgtEl>
                                        <p:attrNameLst>
                                          <p:attrName>ppt_x</p:attrName>
                                        </p:attrNameLst>
                                      </p:cBhvr>
                                      <p:tavLst>
                                        <p:tav tm="0">
                                          <p:val>
                                            <p:fltVal val="0.5"/>
                                          </p:val>
                                        </p:tav>
                                        <p:tav tm="100000">
                                          <p:val>
                                            <p:strVal val="#ppt_x"/>
                                          </p:val>
                                        </p:tav>
                                      </p:tavLst>
                                    </p:anim>
                                    <p:anim calcmode="lin" valueType="num">
                                      <p:cBhvr>
                                        <p:cTn id="10" dur="6000" fill="hold"/>
                                        <p:tgtEl>
                                          <p:spTgt spid="13"/>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6000" fill="hold"/>
                                        <p:tgtEl>
                                          <p:spTgt spid="14"/>
                                        </p:tgtEl>
                                        <p:attrNameLst>
                                          <p:attrName>ppt_w</p:attrName>
                                        </p:attrNameLst>
                                      </p:cBhvr>
                                      <p:tavLst>
                                        <p:tav tm="0">
                                          <p:val>
                                            <p:fltVal val="0"/>
                                          </p:val>
                                        </p:tav>
                                        <p:tav tm="100000">
                                          <p:val>
                                            <p:strVal val="#ppt_w"/>
                                          </p:val>
                                        </p:tav>
                                      </p:tavLst>
                                    </p:anim>
                                    <p:anim calcmode="lin" valueType="num">
                                      <p:cBhvr>
                                        <p:cTn id="14" dur="6000" fill="hold"/>
                                        <p:tgtEl>
                                          <p:spTgt spid="14"/>
                                        </p:tgtEl>
                                        <p:attrNameLst>
                                          <p:attrName>ppt_h</p:attrName>
                                        </p:attrNameLst>
                                      </p:cBhvr>
                                      <p:tavLst>
                                        <p:tav tm="0">
                                          <p:val>
                                            <p:fltVal val="0"/>
                                          </p:val>
                                        </p:tav>
                                        <p:tav tm="100000">
                                          <p:val>
                                            <p:strVal val="#ppt_h"/>
                                          </p:val>
                                        </p:tav>
                                      </p:tavLst>
                                    </p:anim>
                                    <p:anim calcmode="lin" valueType="num">
                                      <p:cBhvr>
                                        <p:cTn id="15" dur="6000" fill="hold"/>
                                        <p:tgtEl>
                                          <p:spTgt spid="14"/>
                                        </p:tgtEl>
                                        <p:attrNameLst>
                                          <p:attrName>ppt_x</p:attrName>
                                        </p:attrNameLst>
                                      </p:cBhvr>
                                      <p:tavLst>
                                        <p:tav tm="0">
                                          <p:val>
                                            <p:fltVal val="0.5"/>
                                          </p:val>
                                        </p:tav>
                                        <p:tav tm="100000">
                                          <p:val>
                                            <p:strVal val="#ppt_x"/>
                                          </p:val>
                                        </p:tav>
                                      </p:tavLst>
                                    </p:anim>
                                    <p:anim calcmode="lin" valueType="num">
                                      <p:cBhvr>
                                        <p:cTn id="16" dur="6000" fill="hold"/>
                                        <p:tgtEl>
                                          <p:spTgt spid="14"/>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6000" fill="hold"/>
                                        <p:tgtEl>
                                          <p:spTgt spid="15"/>
                                        </p:tgtEl>
                                        <p:attrNameLst>
                                          <p:attrName>ppt_w</p:attrName>
                                        </p:attrNameLst>
                                      </p:cBhvr>
                                      <p:tavLst>
                                        <p:tav tm="0">
                                          <p:val>
                                            <p:fltVal val="0"/>
                                          </p:val>
                                        </p:tav>
                                        <p:tav tm="100000">
                                          <p:val>
                                            <p:strVal val="#ppt_w"/>
                                          </p:val>
                                        </p:tav>
                                      </p:tavLst>
                                    </p:anim>
                                    <p:anim calcmode="lin" valueType="num">
                                      <p:cBhvr>
                                        <p:cTn id="20" dur="6000" fill="hold"/>
                                        <p:tgtEl>
                                          <p:spTgt spid="15"/>
                                        </p:tgtEl>
                                        <p:attrNameLst>
                                          <p:attrName>ppt_h</p:attrName>
                                        </p:attrNameLst>
                                      </p:cBhvr>
                                      <p:tavLst>
                                        <p:tav tm="0">
                                          <p:val>
                                            <p:fltVal val="0"/>
                                          </p:val>
                                        </p:tav>
                                        <p:tav tm="100000">
                                          <p:val>
                                            <p:strVal val="#ppt_h"/>
                                          </p:val>
                                        </p:tav>
                                      </p:tavLst>
                                    </p:anim>
                                    <p:anim calcmode="lin" valueType="num">
                                      <p:cBhvr>
                                        <p:cTn id="21" dur="6000" fill="hold"/>
                                        <p:tgtEl>
                                          <p:spTgt spid="15"/>
                                        </p:tgtEl>
                                        <p:attrNameLst>
                                          <p:attrName>ppt_x</p:attrName>
                                        </p:attrNameLst>
                                      </p:cBhvr>
                                      <p:tavLst>
                                        <p:tav tm="0">
                                          <p:val>
                                            <p:fltVal val="0.5"/>
                                          </p:val>
                                        </p:tav>
                                        <p:tav tm="100000">
                                          <p:val>
                                            <p:strVal val="#ppt_x"/>
                                          </p:val>
                                        </p:tav>
                                      </p:tavLst>
                                    </p:anim>
                                    <p:anim calcmode="lin" valueType="num">
                                      <p:cBhvr>
                                        <p:cTn id="22" dur="6000" fill="hold"/>
                                        <p:tgtEl>
                                          <p:spTgt spid="15"/>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6000" fill="hold"/>
                                        <p:tgtEl>
                                          <p:spTgt spid="16"/>
                                        </p:tgtEl>
                                        <p:attrNameLst>
                                          <p:attrName>ppt_w</p:attrName>
                                        </p:attrNameLst>
                                      </p:cBhvr>
                                      <p:tavLst>
                                        <p:tav tm="0">
                                          <p:val>
                                            <p:fltVal val="0"/>
                                          </p:val>
                                        </p:tav>
                                        <p:tav tm="100000">
                                          <p:val>
                                            <p:strVal val="#ppt_w"/>
                                          </p:val>
                                        </p:tav>
                                      </p:tavLst>
                                    </p:anim>
                                    <p:anim calcmode="lin" valueType="num">
                                      <p:cBhvr>
                                        <p:cTn id="26" dur="6000" fill="hold"/>
                                        <p:tgtEl>
                                          <p:spTgt spid="16"/>
                                        </p:tgtEl>
                                        <p:attrNameLst>
                                          <p:attrName>ppt_h</p:attrName>
                                        </p:attrNameLst>
                                      </p:cBhvr>
                                      <p:tavLst>
                                        <p:tav tm="0">
                                          <p:val>
                                            <p:fltVal val="0"/>
                                          </p:val>
                                        </p:tav>
                                        <p:tav tm="100000">
                                          <p:val>
                                            <p:strVal val="#ppt_h"/>
                                          </p:val>
                                        </p:tav>
                                      </p:tavLst>
                                    </p:anim>
                                    <p:anim calcmode="lin" valueType="num">
                                      <p:cBhvr>
                                        <p:cTn id="27" dur="6000" fill="hold"/>
                                        <p:tgtEl>
                                          <p:spTgt spid="16"/>
                                        </p:tgtEl>
                                        <p:attrNameLst>
                                          <p:attrName>ppt_x</p:attrName>
                                        </p:attrNameLst>
                                      </p:cBhvr>
                                      <p:tavLst>
                                        <p:tav tm="0">
                                          <p:val>
                                            <p:fltVal val="0.5"/>
                                          </p:val>
                                        </p:tav>
                                        <p:tav tm="100000">
                                          <p:val>
                                            <p:strVal val="#ppt_x"/>
                                          </p:val>
                                        </p:tav>
                                      </p:tavLst>
                                    </p:anim>
                                    <p:anim calcmode="lin" valueType="num">
                                      <p:cBhvr>
                                        <p:cTn id="28" dur="6000" fill="hold"/>
                                        <p:tgtEl>
                                          <p:spTgt spid="16"/>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6000" fill="hold"/>
                                        <p:tgtEl>
                                          <p:spTgt spid="9"/>
                                        </p:tgtEl>
                                        <p:attrNameLst>
                                          <p:attrName>ppt_w</p:attrName>
                                        </p:attrNameLst>
                                      </p:cBhvr>
                                      <p:tavLst>
                                        <p:tav tm="0">
                                          <p:val>
                                            <p:fltVal val="0"/>
                                          </p:val>
                                        </p:tav>
                                        <p:tav tm="100000">
                                          <p:val>
                                            <p:strVal val="#ppt_w"/>
                                          </p:val>
                                        </p:tav>
                                      </p:tavLst>
                                    </p:anim>
                                    <p:anim calcmode="lin" valueType="num">
                                      <p:cBhvr>
                                        <p:cTn id="32" dur="6000" fill="hold"/>
                                        <p:tgtEl>
                                          <p:spTgt spid="9"/>
                                        </p:tgtEl>
                                        <p:attrNameLst>
                                          <p:attrName>ppt_h</p:attrName>
                                        </p:attrNameLst>
                                      </p:cBhvr>
                                      <p:tavLst>
                                        <p:tav tm="0">
                                          <p:val>
                                            <p:fltVal val="0"/>
                                          </p:val>
                                        </p:tav>
                                        <p:tav tm="100000">
                                          <p:val>
                                            <p:strVal val="#ppt_h"/>
                                          </p:val>
                                        </p:tav>
                                      </p:tavLst>
                                    </p:anim>
                                    <p:anim calcmode="lin" valueType="num">
                                      <p:cBhvr>
                                        <p:cTn id="33" dur="6000" fill="hold"/>
                                        <p:tgtEl>
                                          <p:spTgt spid="9"/>
                                        </p:tgtEl>
                                        <p:attrNameLst>
                                          <p:attrName>ppt_x</p:attrName>
                                        </p:attrNameLst>
                                      </p:cBhvr>
                                      <p:tavLst>
                                        <p:tav tm="0">
                                          <p:val>
                                            <p:fltVal val="0.5"/>
                                          </p:val>
                                        </p:tav>
                                        <p:tav tm="100000">
                                          <p:val>
                                            <p:strVal val="#ppt_x"/>
                                          </p:val>
                                        </p:tav>
                                      </p:tavLst>
                                    </p:anim>
                                    <p:anim calcmode="lin" valueType="num">
                                      <p:cBhvr>
                                        <p:cTn id="34" dur="6000" fill="hold"/>
                                        <p:tgtEl>
                                          <p:spTgt spid="9"/>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6000" fill="hold"/>
                                        <p:tgtEl>
                                          <p:spTgt spid="17"/>
                                        </p:tgtEl>
                                        <p:attrNameLst>
                                          <p:attrName>ppt_w</p:attrName>
                                        </p:attrNameLst>
                                      </p:cBhvr>
                                      <p:tavLst>
                                        <p:tav tm="0">
                                          <p:val>
                                            <p:fltVal val="0"/>
                                          </p:val>
                                        </p:tav>
                                        <p:tav tm="100000">
                                          <p:val>
                                            <p:strVal val="#ppt_w"/>
                                          </p:val>
                                        </p:tav>
                                      </p:tavLst>
                                    </p:anim>
                                    <p:anim calcmode="lin" valueType="num">
                                      <p:cBhvr>
                                        <p:cTn id="38" dur="6000" fill="hold"/>
                                        <p:tgtEl>
                                          <p:spTgt spid="17"/>
                                        </p:tgtEl>
                                        <p:attrNameLst>
                                          <p:attrName>ppt_h</p:attrName>
                                        </p:attrNameLst>
                                      </p:cBhvr>
                                      <p:tavLst>
                                        <p:tav tm="0">
                                          <p:val>
                                            <p:fltVal val="0"/>
                                          </p:val>
                                        </p:tav>
                                        <p:tav tm="100000">
                                          <p:val>
                                            <p:strVal val="#ppt_h"/>
                                          </p:val>
                                        </p:tav>
                                      </p:tavLst>
                                    </p:anim>
                                    <p:anim calcmode="lin" valueType="num">
                                      <p:cBhvr>
                                        <p:cTn id="39" dur="6000" fill="hold"/>
                                        <p:tgtEl>
                                          <p:spTgt spid="17"/>
                                        </p:tgtEl>
                                        <p:attrNameLst>
                                          <p:attrName>ppt_x</p:attrName>
                                        </p:attrNameLst>
                                      </p:cBhvr>
                                      <p:tavLst>
                                        <p:tav tm="0">
                                          <p:val>
                                            <p:fltVal val="0.5"/>
                                          </p:val>
                                        </p:tav>
                                        <p:tav tm="100000">
                                          <p:val>
                                            <p:strVal val="#ppt_x"/>
                                          </p:val>
                                        </p:tav>
                                      </p:tavLst>
                                    </p:anim>
                                    <p:anim calcmode="lin" valueType="num">
                                      <p:cBhvr>
                                        <p:cTn id="40" dur="6000" fill="hold"/>
                                        <p:tgtEl>
                                          <p:spTgt spid="17"/>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6000" fill="hold"/>
                                        <p:tgtEl>
                                          <p:spTgt spid="18"/>
                                        </p:tgtEl>
                                        <p:attrNameLst>
                                          <p:attrName>ppt_w</p:attrName>
                                        </p:attrNameLst>
                                      </p:cBhvr>
                                      <p:tavLst>
                                        <p:tav tm="0">
                                          <p:val>
                                            <p:fltVal val="0"/>
                                          </p:val>
                                        </p:tav>
                                        <p:tav tm="100000">
                                          <p:val>
                                            <p:strVal val="#ppt_w"/>
                                          </p:val>
                                        </p:tav>
                                      </p:tavLst>
                                    </p:anim>
                                    <p:anim calcmode="lin" valueType="num">
                                      <p:cBhvr>
                                        <p:cTn id="44" dur="6000" fill="hold"/>
                                        <p:tgtEl>
                                          <p:spTgt spid="18"/>
                                        </p:tgtEl>
                                        <p:attrNameLst>
                                          <p:attrName>ppt_h</p:attrName>
                                        </p:attrNameLst>
                                      </p:cBhvr>
                                      <p:tavLst>
                                        <p:tav tm="0">
                                          <p:val>
                                            <p:fltVal val="0"/>
                                          </p:val>
                                        </p:tav>
                                        <p:tav tm="100000">
                                          <p:val>
                                            <p:strVal val="#ppt_h"/>
                                          </p:val>
                                        </p:tav>
                                      </p:tavLst>
                                    </p:anim>
                                    <p:anim calcmode="lin" valueType="num">
                                      <p:cBhvr>
                                        <p:cTn id="45" dur="6000" fill="hold"/>
                                        <p:tgtEl>
                                          <p:spTgt spid="18"/>
                                        </p:tgtEl>
                                        <p:attrNameLst>
                                          <p:attrName>ppt_x</p:attrName>
                                        </p:attrNameLst>
                                      </p:cBhvr>
                                      <p:tavLst>
                                        <p:tav tm="0">
                                          <p:val>
                                            <p:fltVal val="0.5"/>
                                          </p:val>
                                        </p:tav>
                                        <p:tav tm="100000">
                                          <p:val>
                                            <p:strVal val="#ppt_x"/>
                                          </p:val>
                                        </p:tav>
                                      </p:tavLst>
                                    </p:anim>
                                    <p:anim calcmode="lin" valueType="num">
                                      <p:cBhvr>
                                        <p:cTn id="46" dur="60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766845"/>
            <a:ext cx="9143999" cy="3382263"/>
          </a:xfrm>
          <a:prstGeom prst="rect">
            <a:avLst/>
          </a:prstGeom>
          <a:ln>
            <a:solidFill>
              <a:srgbClr val="002060"/>
            </a:solidFill>
          </a:ln>
        </p:spPr>
      </p:pic>
      <p:sp>
        <p:nvSpPr>
          <p:cNvPr id="4" name="TextBox 3"/>
          <p:cNvSpPr txBox="1"/>
          <p:nvPr/>
        </p:nvSpPr>
        <p:spPr>
          <a:xfrm>
            <a:off x="1523999" y="395034"/>
            <a:ext cx="2566737" cy="769441"/>
          </a:xfrm>
          <a:prstGeom prst="rect">
            <a:avLst/>
          </a:prstGeom>
          <a:solidFill>
            <a:schemeClr val="bg1"/>
          </a:solidFill>
          <a:ln w="76200">
            <a:solidFill>
              <a:srgbClr val="002060"/>
            </a:solidFill>
          </a:ln>
          <a:scene3d>
            <a:camera prst="orthographicFront"/>
            <a:lightRig rig="threePt" dir="t"/>
          </a:scene3d>
          <a:sp3d>
            <a:bevelT prst="relaxedInset"/>
          </a:sp3d>
        </p:spPr>
        <p:txBody>
          <a:bodyPr wrap="square" rtlCol="0">
            <a:spAutoFit/>
          </a:bodyPr>
          <a:lstStyle/>
          <a:p>
            <a:pPr algn="ctr"/>
            <a:r>
              <a:rPr lang="en-US" sz="4400" dirty="0" smtClean="0">
                <a:ln w="0"/>
                <a:effectLst>
                  <a:outerShdw blurRad="38100" dist="19050" dir="2700000" algn="tl" rotWithShape="0">
                    <a:schemeClr val="dk1">
                      <a:alpha val="40000"/>
                    </a:schemeClr>
                  </a:outerShdw>
                </a:effectLst>
                <a:latin typeface="Times New Roman" pitchFamily="18" charset="0"/>
                <a:cs typeface="Times New Roman" pitchFamily="18" charset="0"/>
              </a:rPr>
              <a:t>Cheerful</a:t>
            </a:r>
            <a:endParaRPr lang="en-US" sz="4400" b="1" dirty="0">
              <a:latin typeface="Times New Roman" pitchFamily="18" charset="0"/>
              <a:cs typeface="Times New Roman" pitchFamily="18" charset="0"/>
            </a:endParaRPr>
          </a:p>
        </p:txBody>
      </p:sp>
      <p:sp>
        <p:nvSpPr>
          <p:cNvPr id="5" name="TextBox 4"/>
          <p:cNvSpPr txBox="1"/>
          <p:nvPr/>
        </p:nvSpPr>
        <p:spPr>
          <a:xfrm>
            <a:off x="1524000" y="5867401"/>
            <a:ext cx="9144000" cy="707886"/>
          </a:xfrm>
          <a:prstGeom prst="rect">
            <a:avLst/>
          </a:prstGeom>
          <a:solidFill>
            <a:schemeClr val="bg1"/>
          </a:solidFill>
          <a:ln w="38100">
            <a:solidFill>
              <a:srgbClr val="002060"/>
            </a:solidFill>
          </a:ln>
        </p:spPr>
        <p:txBody>
          <a:bodyPr wrap="square" rtlCol="0">
            <a:spAutoFit/>
          </a:bodyPr>
          <a:lstStyle/>
          <a:p>
            <a:pPr algn="ctr"/>
            <a:r>
              <a:rPr lang="en-US" sz="4000" dirty="0" smtClean="0">
                <a:solidFill>
                  <a:srgbClr val="FF0000"/>
                </a:solidFill>
              </a:rPr>
              <a:t>Enjoyable moment</a:t>
            </a:r>
            <a:endParaRPr lang="en-US" sz="4400" dirty="0">
              <a:solidFill>
                <a:srgbClr val="FF0000"/>
              </a:solidFill>
            </a:endParaRPr>
          </a:p>
        </p:txBody>
      </p:sp>
    </p:spTree>
    <p:extLst>
      <p:ext uri="{BB962C8B-B14F-4D97-AF65-F5344CB8AC3E}">
        <p14:creationId xmlns:p14="http://schemas.microsoft.com/office/powerpoint/2010/main" val="383907050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8357" y="5516757"/>
            <a:ext cx="7647286" cy="707886"/>
          </a:xfrm>
          <a:prstGeom prst="rect">
            <a:avLst/>
          </a:prstGeom>
          <a:solidFill>
            <a:schemeClr val="bg1"/>
          </a:solidFill>
        </p:spPr>
        <p:txBody>
          <a:bodyPr wrap="square" rtlCol="0">
            <a:spAutoFit/>
          </a:bodyPr>
          <a:lstStyle/>
          <a:p>
            <a:pPr algn="ctr"/>
            <a:r>
              <a:rPr lang="en-US" sz="4000" dirty="0" smtClean="0">
                <a:latin typeface="Times New Roman" pitchFamily="18" charset="0"/>
                <a:cs typeface="Times New Roman" pitchFamily="18" charset="0"/>
              </a:rPr>
              <a:t>orderliness</a:t>
            </a:r>
            <a:r>
              <a:rPr lang="en-US" sz="4000" dirty="0">
                <a:latin typeface="Times New Roman" pitchFamily="18" charset="0"/>
                <a:cs typeface="Times New Roman" pitchFamily="18" charset="0"/>
              </a:rPr>
              <a:t>, being on time</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57" y="1409714"/>
            <a:ext cx="9368590" cy="389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8357" y="432589"/>
            <a:ext cx="3577390" cy="769441"/>
          </a:xfrm>
          <a:prstGeom prst="rect">
            <a:avLst/>
          </a:prstGeom>
          <a:solidFill>
            <a:schemeClr val="bg1"/>
          </a:solidFill>
        </p:spPr>
        <p:txBody>
          <a:bodyPr wrap="square" rtlCol="0">
            <a:spAutoFit/>
          </a:bodyPr>
          <a:lstStyle/>
          <a:p>
            <a:r>
              <a:rPr lang="en-US" sz="4400" dirty="0" smtClean="0">
                <a:ln w="0"/>
                <a:effectLst>
                  <a:outerShdw blurRad="38100" dist="19050" dir="2700000" algn="tl" rotWithShape="0">
                    <a:schemeClr val="dk1">
                      <a:alpha val="40000"/>
                    </a:schemeClr>
                  </a:outerShdw>
                </a:effectLst>
              </a:rPr>
              <a:t>Punctuality</a:t>
            </a:r>
            <a:endParaRPr lang="en-U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1744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FC6E07D-9C35-4C17-9329-B8E513CCE379}"/>
              </a:ext>
            </a:extLst>
          </p:cNvPr>
          <p:cNvSpPr txBox="1"/>
          <p:nvPr/>
        </p:nvSpPr>
        <p:spPr>
          <a:xfrm>
            <a:off x="1312588" y="5125061"/>
            <a:ext cx="9817768" cy="1446550"/>
          </a:xfrm>
          <a:prstGeom prst="rect">
            <a:avLst/>
          </a:prstGeom>
          <a:solidFill>
            <a:srgbClr val="00B050"/>
          </a:solidFill>
        </p:spPr>
        <p:txBody>
          <a:bodyPr wrap="square" rtlCol="0">
            <a:spAutoFit/>
          </a:bodyPr>
          <a:lstStyle/>
          <a:p>
            <a:r>
              <a:rPr lang="en-US" sz="4400" dirty="0">
                <a:solidFill>
                  <a:srgbClr val="C00000"/>
                </a:solidFill>
                <a:latin typeface="Arial Black" panose="020B0A04020102020204" pitchFamily="34" charset="0"/>
              </a:rPr>
              <a:t>The state or quality of being regular</a:t>
            </a:r>
          </a:p>
        </p:txBody>
      </p:sp>
      <p:sp>
        <p:nvSpPr>
          <p:cNvPr id="5" name="TextBox 4">
            <a:extLst>
              <a:ext uri="{FF2B5EF4-FFF2-40B4-BE49-F238E27FC236}">
                <a16:creationId xmlns="" xmlns:a16="http://schemas.microsoft.com/office/drawing/2014/main" id="{F8290E79-5624-40CF-8C04-0573E3AD071F}"/>
              </a:ext>
            </a:extLst>
          </p:cNvPr>
          <p:cNvSpPr txBox="1"/>
          <p:nvPr/>
        </p:nvSpPr>
        <p:spPr>
          <a:xfrm>
            <a:off x="1312588" y="561880"/>
            <a:ext cx="3457689" cy="769441"/>
          </a:xfrm>
          <a:prstGeom prst="rect">
            <a:avLst/>
          </a:prstGeom>
          <a:solidFill>
            <a:srgbClr val="92D050"/>
          </a:solidFill>
        </p:spPr>
        <p:txBody>
          <a:bodyPr wrap="square" rtlCol="0">
            <a:spAutoFit/>
          </a:bodyPr>
          <a:lstStyle/>
          <a:p>
            <a:r>
              <a:rPr lang="en-US" sz="4400" dirty="0">
                <a:ln w="0"/>
                <a:effectLst>
                  <a:outerShdw blurRad="38100" dist="19050" dir="2700000" algn="tl" rotWithShape="0">
                    <a:schemeClr val="dk1">
                      <a:alpha val="40000"/>
                    </a:schemeClr>
                  </a:outerShdw>
                </a:effectLst>
                <a:latin typeface="Arial Black" panose="020B0A04020102020204" pitchFamily="34" charset="0"/>
              </a:rPr>
              <a:t>regularity</a:t>
            </a:r>
          </a:p>
        </p:txBody>
      </p:sp>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579"/>
          <a:stretch/>
        </p:blipFill>
        <p:spPr bwMode="auto">
          <a:xfrm>
            <a:off x="1312588" y="385011"/>
            <a:ext cx="8056001" cy="47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33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7" y="144271"/>
            <a:ext cx="11297472" cy="523220"/>
          </a:xfrm>
          <a:prstGeom prst="rect">
            <a:avLst/>
          </a:prstGeom>
        </p:spPr>
        <p:txBody>
          <a:bodyPr wrap="square">
            <a:spAutoFit/>
          </a:bodyPr>
          <a:lstStyle/>
          <a:p>
            <a:r>
              <a:rPr lang="en-US" sz="2800" b="1" dirty="0">
                <a:ln w="13462">
                  <a:solidFill>
                    <a:schemeClr val="bg1"/>
                  </a:solidFill>
                  <a:prstDash val="solid"/>
                </a:ln>
                <a:solidFill>
                  <a:srgbClr val="002060"/>
                </a:solidFill>
                <a:effectLst>
                  <a:outerShdw dist="38100" dir="2700000" algn="bl" rotWithShape="0">
                    <a:schemeClr val="accent5"/>
                  </a:outerShdw>
                </a:effectLst>
                <a:latin typeface="Book Antiqua" panose="02040602050305030304" pitchFamily="18" charset="0"/>
              </a:rPr>
              <a:t>Read the passage carefully and answer the following questions</a:t>
            </a:r>
            <a:endParaRPr lang="en-US" sz="2800" b="1" dirty="0">
              <a:ln w="13462">
                <a:solidFill>
                  <a:schemeClr val="bg1"/>
                </a:solidFill>
                <a:prstDash val="solid"/>
              </a:ln>
              <a:solidFill>
                <a:srgbClr val="002060"/>
              </a:solidFill>
              <a:effectLst>
                <a:outerShdw dist="38100" dir="2700000" algn="bl" rotWithShape="0">
                  <a:schemeClr val="accent5"/>
                </a:outerShdw>
              </a:effectLst>
            </a:endParaRPr>
          </a:p>
        </p:txBody>
      </p:sp>
      <p:sp>
        <p:nvSpPr>
          <p:cNvPr id="3" name="Rectangle 2"/>
          <p:cNvSpPr/>
          <p:nvPr/>
        </p:nvSpPr>
        <p:spPr>
          <a:xfrm>
            <a:off x="386687" y="827165"/>
            <a:ext cx="11764370" cy="5632311"/>
          </a:xfrm>
          <a:prstGeom prst="rect">
            <a:avLst/>
          </a:prstGeom>
        </p:spPr>
        <p:txBody>
          <a:bodyPr wrap="square">
            <a:spAutoFit/>
          </a:bodyPr>
          <a:lstStyle/>
          <a:p>
            <a:pPr algn="just"/>
            <a:r>
              <a:rPr lang="en-US" sz="2400" b="1" dirty="0" err="1">
                <a:solidFill>
                  <a:schemeClr val="bg2">
                    <a:lumMod val="10000"/>
                  </a:schemeClr>
                </a:solidFill>
                <a:latin typeface="Book Antiqua" panose="02040602050305030304" pitchFamily="18" charset="0"/>
              </a:rPr>
              <a:t>Mr</a:t>
            </a:r>
            <a:r>
              <a:rPr lang="en-US" sz="2400" b="1" dirty="0">
                <a:solidFill>
                  <a:schemeClr val="bg2">
                    <a:lumMod val="10000"/>
                  </a:schemeClr>
                </a:solidFill>
                <a:latin typeface="Book Antiqua" panose="02040602050305030304" pitchFamily="18" charset="0"/>
              </a:rPr>
              <a:t> </a:t>
            </a:r>
            <a:r>
              <a:rPr lang="en-US" sz="2400" b="1" dirty="0" err="1">
                <a:solidFill>
                  <a:schemeClr val="bg2">
                    <a:lumMod val="10000"/>
                  </a:schemeClr>
                </a:solidFill>
                <a:latin typeface="Book Antiqua" panose="02040602050305030304" pitchFamily="18" charset="0"/>
              </a:rPr>
              <a:t>Pronoy</a:t>
            </a:r>
            <a:r>
              <a:rPr lang="en-US" sz="2400" b="1" dirty="0">
                <a:solidFill>
                  <a:schemeClr val="bg2">
                    <a:lumMod val="10000"/>
                  </a:schemeClr>
                </a:solidFill>
                <a:latin typeface="Book Antiqua" panose="02040602050305030304" pitchFamily="18" charset="0"/>
              </a:rPr>
              <a:t> </a:t>
            </a:r>
            <a:r>
              <a:rPr lang="en-US" sz="2400" b="1" dirty="0" err="1">
                <a:solidFill>
                  <a:schemeClr val="bg2">
                    <a:lumMod val="10000"/>
                  </a:schemeClr>
                </a:solidFill>
                <a:latin typeface="Book Antiqua" panose="02040602050305030304" pitchFamily="18" charset="0"/>
              </a:rPr>
              <a:t>Larma</a:t>
            </a:r>
            <a:r>
              <a:rPr lang="en-US" sz="2400" b="1" dirty="0">
                <a:solidFill>
                  <a:schemeClr val="bg2">
                    <a:lumMod val="10000"/>
                  </a:schemeClr>
                </a:solidFill>
                <a:latin typeface="Book Antiqua" panose="02040602050305030304" pitchFamily="18" charset="0"/>
              </a:rPr>
              <a:t>, the physical teacher of </a:t>
            </a:r>
            <a:r>
              <a:rPr lang="en-US" sz="2400" b="1" dirty="0" err="1">
                <a:solidFill>
                  <a:schemeClr val="bg2">
                    <a:lumMod val="10000"/>
                  </a:schemeClr>
                </a:solidFill>
                <a:latin typeface="Book Antiqua" panose="02040602050305030304" pitchFamily="18" charset="0"/>
              </a:rPr>
              <a:t>Roopur</a:t>
            </a:r>
            <a:r>
              <a:rPr lang="en-US" sz="2400" b="1" dirty="0">
                <a:solidFill>
                  <a:schemeClr val="bg2">
                    <a:lumMod val="10000"/>
                  </a:schemeClr>
                </a:solidFill>
                <a:latin typeface="Book Antiqua" panose="02040602050305030304" pitchFamily="18" charset="0"/>
              </a:rPr>
              <a:t> High School is talking about health to his students.</a:t>
            </a:r>
          </a:p>
          <a:p>
            <a:pPr algn="just"/>
            <a:r>
              <a:rPr lang="en-US" sz="2400" b="1" dirty="0">
                <a:solidFill>
                  <a:schemeClr val="accent5">
                    <a:lumMod val="50000"/>
                  </a:schemeClr>
                </a:solidFill>
                <a:latin typeface="Book Antiqua" panose="02040602050305030304" pitchFamily="18" charset="0"/>
              </a:rPr>
              <a:t>“What things are necessary for good health?” he asks the students. </a:t>
            </a:r>
          </a:p>
          <a:p>
            <a:pPr algn="just"/>
            <a:r>
              <a:rPr lang="en-US" sz="2400" b="1" dirty="0">
                <a:solidFill>
                  <a:schemeClr val="accent5">
                    <a:lumMod val="50000"/>
                  </a:schemeClr>
                </a:solidFill>
                <a:latin typeface="Book Antiqua" panose="02040602050305030304" pitchFamily="18" charset="0"/>
              </a:rPr>
              <a:t>We need a lot of things, teacher,” says </a:t>
            </a:r>
            <a:r>
              <a:rPr lang="en-US" sz="2400" b="1" dirty="0" err="1">
                <a:solidFill>
                  <a:schemeClr val="accent5">
                    <a:lumMod val="50000"/>
                  </a:schemeClr>
                </a:solidFill>
                <a:latin typeface="Book Antiqua" panose="02040602050305030304" pitchFamily="18" charset="0"/>
              </a:rPr>
              <a:t>Rushad</a:t>
            </a:r>
            <a:r>
              <a:rPr lang="en-US" sz="2400" b="1" dirty="0">
                <a:solidFill>
                  <a:schemeClr val="accent5">
                    <a:lumMod val="50000"/>
                  </a:schemeClr>
                </a:solidFill>
                <a:latin typeface="Book Antiqua" panose="02040602050305030304" pitchFamily="18" charset="0"/>
              </a:rPr>
              <a:t>. “We need healthy food, proper rest and sleep. We also have to be clean and tidy.” “Good!” says </a:t>
            </a:r>
            <a:r>
              <a:rPr lang="en-US" sz="2400" b="1" dirty="0" err="1">
                <a:solidFill>
                  <a:schemeClr val="accent5">
                    <a:lumMod val="50000"/>
                  </a:schemeClr>
                </a:solidFill>
                <a:latin typeface="Book Antiqua" panose="02040602050305030304" pitchFamily="18" charset="0"/>
              </a:rPr>
              <a:t>Mr</a:t>
            </a:r>
            <a:r>
              <a:rPr lang="en-US" sz="2400" b="1" dirty="0">
                <a:solidFill>
                  <a:schemeClr val="accent5">
                    <a:lumMod val="50000"/>
                  </a:schemeClr>
                </a:solidFill>
                <a:latin typeface="Book Antiqua" panose="02040602050305030304" pitchFamily="18" charset="0"/>
              </a:rPr>
              <a:t> </a:t>
            </a:r>
            <a:r>
              <a:rPr lang="en-US" sz="2400" b="1" dirty="0" err="1">
                <a:solidFill>
                  <a:schemeClr val="accent5">
                    <a:lumMod val="50000"/>
                  </a:schemeClr>
                </a:solidFill>
                <a:latin typeface="Book Antiqua" panose="02040602050305030304" pitchFamily="18" charset="0"/>
              </a:rPr>
              <a:t>Larma</a:t>
            </a:r>
            <a:r>
              <a:rPr lang="en-US" sz="2400" b="1" dirty="0">
                <a:solidFill>
                  <a:schemeClr val="accent5">
                    <a:lumMod val="50000"/>
                  </a:schemeClr>
                </a:solidFill>
                <a:latin typeface="Book Antiqua" panose="02040602050305030304" pitchFamily="18" charset="0"/>
              </a:rPr>
              <a:t>. “These are the things you need for good health. But another thing that you also need is regular physical exercise.”</a:t>
            </a:r>
          </a:p>
          <a:p>
            <a:pPr algn="just"/>
            <a:r>
              <a:rPr lang="en-US" sz="2400" b="1" dirty="0">
                <a:solidFill>
                  <a:schemeClr val="tx1">
                    <a:lumMod val="95000"/>
                    <a:lumOff val="5000"/>
                  </a:schemeClr>
                </a:solidFill>
                <a:latin typeface="Book Antiqua" panose="02040602050305030304" pitchFamily="18" charset="0"/>
              </a:rPr>
              <a:t>“What types of physical exercise can we do teacher?” asked </a:t>
            </a:r>
            <a:r>
              <a:rPr lang="en-US" sz="2400" b="1" dirty="0" err="1">
                <a:solidFill>
                  <a:schemeClr val="tx1">
                    <a:lumMod val="95000"/>
                    <a:lumOff val="5000"/>
                  </a:schemeClr>
                </a:solidFill>
                <a:latin typeface="Book Antiqua" panose="02040602050305030304" pitchFamily="18" charset="0"/>
              </a:rPr>
              <a:t>Rayeed</a:t>
            </a:r>
            <a:r>
              <a:rPr lang="en-US" sz="2400" b="1" dirty="0">
                <a:solidFill>
                  <a:schemeClr val="tx1">
                    <a:lumMod val="95000"/>
                    <a:lumOff val="5000"/>
                  </a:schemeClr>
                </a:solidFill>
                <a:latin typeface="Book Antiqua" panose="02040602050305030304" pitchFamily="18" charset="0"/>
              </a:rPr>
              <a:t>. Well,” says </a:t>
            </a:r>
            <a:r>
              <a:rPr lang="en-US" sz="2400" b="1" dirty="0" err="1">
                <a:solidFill>
                  <a:schemeClr val="tx1">
                    <a:lumMod val="95000"/>
                    <a:lumOff val="5000"/>
                  </a:schemeClr>
                </a:solidFill>
                <a:latin typeface="Book Antiqua" panose="02040602050305030304" pitchFamily="18" charset="0"/>
              </a:rPr>
              <a:t>Mr</a:t>
            </a:r>
            <a:r>
              <a:rPr lang="en-US" sz="2400" b="1" dirty="0">
                <a:solidFill>
                  <a:schemeClr val="tx1">
                    <a:lumMod val="95000"/>
                    <a:lumOff val="5000"/>
                  </a:schemeClr>
                </a:solidFill>
                <a:latin typeface="Book Antiqua" panose="02040602050305030304" pitchFamily="18" charset="0"/>
              </a:rPr>
              <a:t> </a:t>
            </a:r>
            <a:r>
              <a:rPr lang="en-US" sz="2400" b="1" dirty="0" err="1">
                <a:solidFill>
                  <a:schemeClr val="tx1">
                    <a:lumMod val="95000"/>
                    <a:lumOff val="5000"/>
                  </a:schemeClr>
                </a:solidFill>
                <a:latin typeface="Book Antiqua" panose="02040602050305030304" pitchFamily="18" charset="0"/>
              </a:rPr>
              <a:t>Larma</a:t>
            </a:r>
            <a:r>
              <a:rPr lang="en-US" sz="2400" b="1" dirty="0">
                <a:solidFill>
                  <a:schemeClr val="tx1">
                    <a:lumMod val="95000"/>
                    <a:lumOff val="5000"/>
                  </a:schemeClr>
                </a:solidFill>
                <a:latin typeface="Book Antiqua" panose="02040602050305030304" pitchFamily="18" charset="0"/>
              </a:rPr>
              <a:t>. “These are different kinds of physical exercise. You can do then indoors as well as out doors. In the house you can do some freehand exercises. That is,  you can stretch different parts of your body. Outside, you can play, swim or simply walk. Why do we need physical exercise, teacher?” asks </a:t>
            </a:r>
            <a:r>
              <a:rPr lang="en-US" sz="2400" b="1" dirty="0" err="1">
                <a:solidFill>
                  <a:schemeClr val="tx1">
                    <a:lumMod val="95000"/>
                    <a:lumOff val="5000"/>
                  </a:schemeClr>
                </a:solidFill>
                <a:latin typeface="Book Antiqua" panose="02040602050305030304" pitchFamily="18" charset="0"/>
              </a:rPr>
              <a:t>Ranjan</a:t>
            </a:r>
            <a:r>
              <a:rPr lang="en-US" sz="2400" b="1" dirty="0">
                <a:solidFill>
                  <a:schemeClr val="tx1">
                    <a:lumMod val="95000"/>
                    <a:lumOff val="5000"/>
                  </a:schemeClr>
                </a:solidFill>
                <a:latin typeface="Book Antiqua" panose="02040602050305030304" pitchFamily="18" charset="0"/>
              </a:rPr>
              <a:t>.</a:t>
            </a:r>
          </a:p>
          <a:p>
            <a:pPr algn="just"/>
            <a:r>
              <a:rPr lang="en-US" sz="2400" b="1" dirty="0">
                <a:solidFill>
                  <a:srgbClr val="7030A0"/>
                </a:solidFill>
                <a:latin typeface="Book Antiqua" panose="02040602050305030304" pitchFamily="18" charset="0"/>
              </a:rPr>
              <a:t>“Well” , says </a:t>
            </a:r>
            <a:r>
              <a:rPr lang="en-US" sz="2400" b="1" dirty="0" err="1">
                <a:solidFill>
                  <a:srgbClr val="7030A0"/>
                </a:solidFill>
                <a:latin typeface="Book Antiqua" panose="02040602050305030304" pitchFamily="18" charset="0"/>
              </a:rPr>
              <a:t>Mr</a:t>
            </a:r>
            <a:r>
              <a:rPr lang="en-US" sz="2400" b="1" dirty="0">
                <a:solidFill>
                  <a:srgbClr val="7030A0"/>
                </a:solidFill>
                <a:latin typeface="Book Antiqua" panose="02040602050305030304" pitchFamily="18" charset="0"/>
              </a:rPr>
              <a:t> </a:t>
            </a:r>
            <a:r>
              <a:rPr lang="en-US" sz="2400" b="1" dirty="0" err="1">
                <a:solidFill>
                  <a:srgbClr val="7030A0"/>
                </a:solidFill>
                <a:latin typeface="Book Antiqua" panose="02040602050305030304" pitchFamily="18" charset="0"/>
              </a:rPr>
              <a:t>Larma</a:t>
            </a:r>
            <a:r>
              <a:rPr lang="en-US" sz="2400" b="1" dirty="0">
                <a:solidFill>
                  <a:srgbClr val="7030A0"/>
                </a:solidFill>
                <a:latin typeface="Book Antiqua" panose="02040602050305030304" pitchFamily="18" charset="0"/>
              </a:rPr>
              <a:t>, “The benefits of physical exercise are many. The greatest of them is that it keeps you fit for work. It also gives you energy, and makes you strong and cheerful. It teaches you regularly and discipline as well.”</a:t>
            </a:r>
          </a:p>
        </p:txBody>
      </p:sp>
    </p:spTree>
    <p:extLst>
      <p:ext uri="{BB962C8B-B14F-4D97-AF65-F5344CB8AC3E}">
        <p14:creationId xmlns:p14="http://schemas.microsoft.com/office/powerpoint/2010/main" val="29663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F05486-B99C-4422-9C1A-C2C99CD307FC}"/>
              </a:ext>
            </a:extLst>
          </p:cNvPr>
          <p:cNvSpPr txBox="1"/>
          <p:nvPr/>
        </p:nvSpPr>
        <p:spPr>
          <a:xfrm>
            <a:off x="0" y="681499"/>
            <a:ext cx="12192000" cy="6001643"/>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57175" indent="-257175">
              <a:buAutoNum type="alphaLcParenBoth"/>
            </a:pPr>
            <a:endParaRPr lang="en-US" sz="2400" dirty="0">
              <a:solidFill>
                <a:schemeClr val="tx1"/>
              </a:solidFill>
              <a:latin typeface="Arial Black" panose="020B0A04020102020204" pitchFamily="34" charset="0"/>
            </a:endParaRPr>
          </a:p>
          <a:p>
            <a:pPr marL="257175" indent="-257175">
              <a:buAutoNum type="alphaLcParenBoth"/>
            </a:pPr>
            <a:r>
              <a:rPr lang="en-US" sz="2400" dirty="0">
                <a:solidFill>
                  <a:schemeClr val="tx1"/>
                </a:solidFill>
                <a:latin typeface="Arial Black" panose="020B0A04020102020204" pitchFamily="34" charset="0"/>
              </a:rPr>
              <a:t> What does the word ‘necessary’ mean?</a:t>
            </a:r>
          </a:p>
          <a:p>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valueless	ii. Expensive    	iii. urgent		iv. Desired </a:t>
            </a:r>
          </a:p>
          <a:p>
            <a:r>
              <a:rPr lang="en-US" sz="2400" dirty="0">
                <a:solidFill>
                  <a:schemeClr val="tx1"/>
                </a:solidFill>
                <a:latin typeface="Arial Black" panose="020B0A04020102020204" pitchFamily="34" charset="0"/>
              </a:rPr>
              <a:t>(b) Which one is a indoor physical exercise?</a:t>
            </a:r>
          </a:p>
          <a:p>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foot ball		ii. cricket	iii. hockey 	iv. table tennis  </a:t>
            </a:r>
          </a:p>
          <a:p>
            <a:r>
              <a:rPr lang="en-US" sz="2400" dirty="0">
                <a:solidFill>
                  <a:schemeClr val="tx1"/>
                </a:solidFill>
                <a:latin typeface="Arial Black" panose="020B0A04020102020204" pitchFamily="34" charset="0"/>
              </a:rPr>
              <a:t>(c) What is needed to work?</a:t>
            </a:r>
          </a:p>
          <a:p>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strength 	       ii. Smartness           iii. Cleanliness iv. dress</a:t>
            </a:r>
          </a:p>
          <a:p>
            <a:r>
              <a:rPr lang="en-US" sz="2400" dirty="0">
                <a:solidFill>
                  <a:schemeClr val="tx1"/>
                </a:solidFill>
                <a:latin typeface="Arial Black" panose="020B0A04020102020204" pitchFamily="34" charset="0"/>
              </a:rPr>
              <a:t>(d) The word ‘proper’ means ----</a:t>
            </a:r>
          </a:p>
          <a:p>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accurate	ii. local 	iii. global 	iv. rare </a:t>
            </a:r>
          </a:p>
          <a:p>
            <a:r>
              <a:rPr lang="en-US" sz="2400" dirty="0">
                <a:solidFill>
                  <a:schemeClr val="tx1"/>
                </a:solidFill>
                <a:latin typeface="Arial Black" panose="020B0A04020102020204" pitchFamily="34" charset="0"/>
              </a:rPr>
              <a:t>(e) People need regular exercise. ‘Regular’ is the opposite of ---</a:t>
            </a:r>
          </a:p>
          <a:p>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irregular		iii. iregular 	iv. Irregularity 	iv. unregular </a:t>
            </a:r>
          </a:p>
          <a:p>
            <a:r>
              <a:rPr lang="en-US" sz="2400" dirty="0">
                <a:solidFill>
                  <a:schemeClr val="tx1"/>
                </a:solidFill>
                <a:latin typeface="Arial Black" panose="020B0A04020102020204" pitchFamily="34" charset="0"/>
              </a:rPr>
              <a:t>(f) What does the word ‘tidy’ refer to?</a:t>
            </a:r>
          </a:p>
          <a:p>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dirt-free	ii. dirty 		iii. bright 	iv. dark </a:t>
            </a:r>
          </a:p>
          <a:p>
            <a:r>
              <a:rPr lang="en-US" sz="2400" dirty="0">
                <a:solidFill>
                  <a:schemeClr val="tx1"/>
                </a:solidFill>
                <a:latin typeface="Arial Black" panose="020B0A04020102020204" pitchFamily="34" charset="0"/>
              </a:rPr>
              <a:t>(g) What kind of food should we eat?</a:t>
            </a:r>
          </a:p>
          <a:p>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healthy food 	ii. adulterated food	iii. fast food	iv. junk food</a:t>
            </a:r>
          </a:p>
        </p:txBody>
      </p:sp>
      <p:sp>
        <p:nvSpPr>
          <p:cNvPr id="5" name="Rectangle 4">
            <a:extLst>
              <a:ext uri="{FF2B5EF4-FFF2-40B4-BE49-F238E27FC236}">
                <a16:creationId xmlns:a16="http://schemas.microsoft.com/office/drawing/2014/main" xmlns="" id="{139B3C6D-0BF0-40CB-82DD-2C8804CD4E0A}"/>
              </a:ext>
            </a:extLst>
          </p:cNvPr>
          <p:cNvSpPr/>
          <p:nvPr/>
        </p:nvSpPr>
        <p:spPr>
          <a:xfrm>
            <a:off x="5749637" y="2105892"/>
            <a:ext cx="2722275" cy="500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rgbClr val="C00000"/>
              </a:solidFill>
            </a:endParaRPr>
          </a:p>
        </p:txBody>
      </p:sp>
      <p:sp>
        <p:nvSpPr>
          <p:cNvPr id="6" name="Rectangle 5">
            <a:extLst>
              <a:ext uri="{FF2B5EF4-FFF2-40B4-BE49-F238E27FC236}">
                <a16:creationId xmlns:a16="http://schemas.microsoft.com/office/drawing/2014/main" xmlns="" id="{63679F72-82F3-4CFA-9AD4-EFC16CEFC2F8}"/>
              </a:ext>
            </a:extLst>
          </p:cNvPr>
          <p:cNvSpPr/>
          <p:nvPr/>
        </p:nvSpPr>
        <p:spPr>
          <a:xfrm>
            <a:off x="2404946" y="2996800"/>
            <a:ext cx="389274" cy="26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rgbClr val="C00000"/>
              </a:solidFill>
            </a:endParaRPr>
          </a:p>
        </p:txBody>
      </p:sp>
      <p:sp>
        <p:nvSpPr>
          <p:cNvPr id="7" name="Rectangle 6">
            <a:extLst>
              <a:ext uri="{FF2B5EF4-FFF2-40B4-BE49-F238E27FC236}">
                <a16:creationId xmlns:a16="http://schemas.microsoft.com/office/drawing/2014/main" xmlns="" id="{12AC7536-DEA2-4478-A659-52335752FE47}"/>
              </a:ext>
            </a:extLst>
          </p:cNvPr>
          <p:cNvSpPr/>
          <p:nvPr/>
        </p:nvSpPr>
        <p:spPr>
          <a:xfrm>
            <a:off x="2395772" y="3632295"/>
            <a:ext cx="389274" cy="26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rgbClr val="C00000"/>
              </a:solidFill>
            </a:endParaRPr>
          </a:p>
        </p:txBody>
      </p:sp>
      <p:sp>
        <p:nvSpPr>
          <p:cNvPr id="8" name="Rectangle 7">
            <a:extLst>
              <a:ext uri="{FF2B5EF4-FFF2-40B4-BE49-F238E27FC236}">
                <a16:creationId xmlns:a16="http://schemas.microsoft.com/office/drawing/2014/main" xmlns="" id="{3992AF88-3DB9-47E8-8174-BEA3452B9B37}"/>
              </a:ext>
            </a:extLst>
          </p:cNvPr>
          <p:cNvSpPr/>
          <p:nvPr/>
        </p:nvSpPr>
        <p:spPr>
          <a:xfrm>
            <a:off x="2405099" y="4258461"/>
            <a:ext cx="389274" cy="26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rgbClr val="C00000"/>
              </a:solidFill>
            </a:endParaRPr>
          </a:p>
        </p:txBody>
      </p:sp>
      <p:sp>
        <p:nvSpPr>
          <p:cNvPr id="2" name="Oval 1"/>
          <p:cNvSpPr/>
          <p:nvPr/>
        </p:nvSpPr>
        <p:spPr>
          <a:xfrm>
            <a:off x="6480826" y="1433682"/>
            <a:ext cx="415636" cy="3908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361312" y="2215063"/>
            <a:ext cx="415636" cy="3908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6837" y="2909133"/>
            <a:ext cx="415636" cy="3908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6837" y="3682320"/>
            <a:ext cx="415636" cy="3908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80826" y="4329359"/>
            <a:ext cx="415636" cy="3908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41819" y="5019374"/>
            <a:ext cx="415636" cy="3908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53444" y="5887909"/>
            <a:ext cx="415636" cy="3908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5660" y="1"/>
            <a:ext cx="8939284" cy="783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rial Black" panose="020B0A04020102020204" pitchFamily="34" charset="0"/>
              </a:rPr>
              <a:t>Choose the best answer from </a:t>
            </a:r>
            <a:r>
              <a:rPr lang="en-US" sz="2800" dirty="0" smtClean="0">
                <a:solidFill>
                  <a:schemeClr val="tx1"/>
                </a:solidFill>
                <a:latin typeface="Arial Black" panose="020B0A04020102020204" pitchFamily="34" charset="0"/>
              </a:rPr>
              <a:t>the alternatives.                         Time: 7 minutes </a:t>
            </a:r>
            <a:endParaRPr lang="en-US" sz="2800" dirty="0">
              <a:solidFill>
                <a:schemeClr val="tx1"/>
              </a:solidFill>
              <a:latin typeface="Arial Black" panose="020B0A04020102020204" pitchFamily="34" charset="0"/>
            </a:endParaRPr>
          </a:p>
        </p:txBody>
      </p:sp>
      <p:sp>
        <p:nvSpPr>
          <p:cNvPr id="21" name="Cloud Callout 20"/>
          <p:cNvSpPr/>
          <p:nvPr/>
        </p:nvSpPr>
        <p:spPr>
          <a:xfrm>
            <a:off x="9184944" y="0"/>
            <a:ext cx="2857001" cy="1310185"/>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Individual work </a:t>
            </a:r>
            <a:endParaRPr lang="en-US" sz="3600" dirty="0"/>
          </a:p>
        </p:txBody>
      </p:sp>
    </p:spTree>
    <p:extLst>
      <p:ext uri="{BB962C8B-B14F-4D97-AF65-F5344CB8AC3E}">
        <p14:creationId xmlns:p14="http://schemas.microsoft.com/office/powerpoint/2010/main" val="32177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ppt_x"/>
                                          </p:val>
                                        </p:tav>
                                        <p:tav tm="100000">
                                          <p:val>
                                            <p:strVal val="#ppt_x"/>
                                          </p:val>
                                        </p:tav>
                                      </p:tavLst>
                                    </p:anim>
                                    <p:anim calcmode="lin" valueType="num">
                                      <p:cBhvr additive="base">
                                        <p:cTn id="7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4" grpId="0" animBg="1"/>
      <p:bldP spid="15" grpId="0" animBg="1"/>
      <p:bldP spid="16" grpId="0" animBg="1"/>
      <p:bldP spid="17" grpId="0" animBg="1"/>
      <p:bldP spid="18" grpId="0" animBg="1"/>
      <p:bldP spid="19" grpId="0" animBg="1"/>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0422"/>
            <a:ext cx="12192000" cy="4241546"/>
          </a:xfrm>
          <a:prstGeom prst="rect">
            <a:avLst/>
          </a:prstGeom>
          <a:solidFill>
            <a:srgbClr val="7030A0"/>
          </a:solidFill>
        </p:spPr>
        <p:txBody>
          <a:bodyPr wrap="square">
            <a:spAutoFit/>
          </a:bodyPr>
          <a:lstStyle/>
          <a:p>
            <a:pPr algn="just">
              <a:lnSpc>
                <a:spcPct val="107000"/>
              </a:lnSpc>
              <a:spcAft>
                <a:spcPts val="800"/>
              </a:spcAft>
            </a:pP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Physical exercise </a:t>
            </a:r>
            <a:r>
              <a:rPr lang="en-US" sz="2800" b="1" dirty="0" smtClean="0">
                <a:latin typeface="Calibri" panose="020F0502020204030204" pitchFamily="34" charset="0"/>
                <a:ea typeface="Calibri" panose="020F0502020204030204" pitchFamily="34" charset="0"/>
                <a:cs typeface="Times New Roman" panose="02020603050405020304" pitchFamily="18" charset="0"/>
              </a:rPr>
              <a:t>means (a)………….. Movement of the limbs of our body according to rules. There are different kinds of physical exercise. We (b)………….. do them indoors and outdoors. (c)……….. the house we can do some free-hand exercise. Yoga, weight lifting, gymnastics </a:t>
            </a:r>
            <a:r>
              <a:rPr lang="en-US" sz="2800" b="1" dirty="0" err="1" smtClean="0">
                <a:latin typeface="Calibri" panose="020F0502020204030204" pitchFamily="34" charset="0"/>
                <a:ea typeface="Calibri" panose="020F0502020204030204" pitchFamily="34" charset="0"/>
                <a:cs typeface="Times New Roman" panose="02020603050405020304" pitchFamily="18" charset="0"/>
              </a:rPr>
              <a:t>etc</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are good (d)……………. health. Out side home, we can play, swimming. Walking, running, ridding bicycle, ridding horse etc. Physical exercise (e)……………….. Our body active and (f)…………………… .It also improves our power (g)……....digestion and blood circulation. Physical exercise (h)………………us to keep away from diseases. So, it is necessary for a (</a:t>
            </a:r>
            <a:r>
              <a:rPr lang="en-US" sz="2800" b="1" dirty="0" err="1" smtClean="0">
                <a:latin typeface="Calibri" panose="020F0502020204030204" pitchFamily="34" charset="0"/>
                <a:ea typeface="Calibri" panose="020F0502020204030204" pitchFamily="34" charset="0"/>
                <a:cs typeface="Times New Roman" panose="02020603050405020304" pitchFamily="18" charset="0"/>
              </a:rPr>
              <a:t>i</a:t>
            </a:r>
            <a:r>
              <a:rPr lang="en-US" sz="2800" b="1" dirty="0" smtClean="0">
                <a:latin typeface="Calibri" panose="020F0502020204030204" pitchFamily="34" charset="0"/>
                <a:ea typeface="Calibri" panose="020F0502020204030204" pitchFamily="34" charset="0"/>
                <a:cs typeface="Times New Roman" panose="02020603050405020304" pitchFamily="18" charset="0"/>
              </a:rPr>
              <a:t>)………………….. Mind and sound (j)…………………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Bevel 12"/>
          <p:cNvSpPr/>
          <p:nvPr/>
        </p:nvSpPr>
        <p:spPr>
          <a:xfrm>
            <a:off x="4620768" y="2420385"/>
            <a:ext cx="1292352" cy="6583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a:t>
            </a:r>
          </a:p>
        </p:txBody>
      </p:sp>
      <p:sp>
        <p:nvSpPr>
          <p:cNvPr id="14" name="Bevel 13"/>
          <p:cNvSpPr/>
          <p:nvPr/>
        </p:nvSpPr>
        <p:spPr>
          <a:xfrm>
            <a:off x="10815395" y="2919220"/>
            <a:ext cx="1140043" cy="58646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can</a:t>
            </a:r>
            <a:endParaRPr lang="en-US" sz="4000" b="1" dirty="0"/>
          </a:p>
        </p:txBody>
      </p:sp>
      <p:sp>
        <p:nvSpPr>
          <p:cNvPr id="15" name="Bevel 14"/>
          <p:cNvSpPr/>
          <p:nvPr/>
        </p:nvSpPr>
        <p:spPr>
          <a:xfrm>
            <a:off x="5358384" y="3452884"/>
            <a:ext cx="946882" cy="51959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In</a:t>
            </a:r>
            <a:endParaRPr lang="en-US" sz="4000" b="1" dirty="0"/>
          </a:p>
        </p:txBody>
      </p:sp>
      <p:sp>
        <p:nvSpPr>
          <p:cNvPr id="16" name="Bevel 15"/>
          <p:cNvSpPr/>
          <p:nvPr/>
        </p:nvSpPr>
        <p:spPr>
          <a:xfrm>
            <a:off x="8932369" y="3871636"/>
            <a:ext cx="1292352" cy="6583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for</a:t>
            </a:r>
            <a:endParaRPr lang="en-US" sz="4000" b="1" dirty="0"/>
          </a:p>
        </p:txBody>
      </p:sp>
      <p:sp>
        <p:nvSpPr>
          <p:cNvPr id="17" name="Bevel 16"/>
          <p:cNvSpPr/>
          <p:nvPr/>
        </p:nvSpPr>
        <p:spPr>
          <a:xfrm>
            <a:off x="4620768" y="4651195"/>
            <a:ext cx="1853184" cy="6583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makes</a:t>
            </a:r>
            <a:endParaRPr lang="en-US" sz="4000" b="1" dirty="0"/>
          </a:p>
        </p:txBody>
      </p:sp>
      <p:sp>
        <p:nvSpPr>
          <p:cNvPr id="18" name="Bevel 17"/>
          <p:cNvSpPr/>
          <p:nvPr/>
        </p:nvSpPr>
        <p:spPr>
          <a:xfrm>
            <a:off x="10084786" y="4734943"/>
            <a:ext cx="2267712" cy="6583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strong</a:t>
            </a:r>
            <a:endParaRPr lang="en-US" sz="4000" b="1" dirty="0"/>
          </a:p>
        </p:txBody>
      </p:sp>
      <p:sp>
        <p:nvSpPr>
          <p:cNvPr id="19" name="Bevel 18"/>
          <p:cNvSpPr/>
          <p:nvPr/>
        </p:nvSpPr>
        <p:spPr>
          <a:xfrm>
            <a:off x="4980432" y="5172059"/>
            <a:ext cx="1133856" cy="6583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of</a:t>
            </a:r>
            <a:endParaRPr lang="en-US" sz="4000" b="1" dirty="0"/>
          </a:p>
        </p:txBody>
      </p:sp>
      <p:sp>
        <p:nvSpPr>
          <p:cNvPr id="20" name="Bevel 19"/>
          <p:cNvSpPr/>
          <p:nvPr/>
        </p:nvSpPr>
        <p:spPr>
          <a:xfrm>
            <a:off x="1889760" y="5455232"/>
            <a:ext cx="1584960" cy="6583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helps</a:t>
            </a:r>
            <a:endParaRPr lang="en-US" sz="4000" b="1" dirty="0"/>
          </a:p>
        </p:txBody>
      </p:sp>
      <p:sp>
        <p:nvSpPr>
          <p:cNvPr id="21" name="Bevel 20"/>
          <p:cNvSpPr/>
          <p:nvPr/>
        </p:nvSpPr>
        <p:spPr>
          <a:xfrm>
            <a:off x="475488" y="6169046"/>
            <a:ext cx="1828800" cy="6583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sound</a:t>
            </a:r>
            <a:endParaRPr lang="en-US" sz="4000" b="1" dirty="0"/>
          </a:p>
        </p:txBody>
      </p:sp>
      <p:sp>
        <p:nvSpPr>
          <p:cNvPr id="22" name="Bevel 21"/>
          <p:cNvSpPr/>
          <p:nvPr/>
        </p:nvSpPr>
        <p:spPr>
          <a:xfrm>
            <a:off x="5358384" y="6169046"/>
            <a:ext cx="1828800" cy="6583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body</a:t>
            </a:r>
            <a:endParaRPr lang="en-US" sz="4000" b="1" dirty="0"/>
          </a:p>
        </p:txBody>
      </p:sp>
      <p:graphicFrame>
        <p:nvGraphicFramePr>
          <p:cNvPr id="5" name="Table 4"/>
          <p:cNvGraphicFramePr>
            <a:graphicFrameLocks noGrp="1"/>
          </p:cNvGraphicFramePr>
          <p:nvPr>
            <p:extLst>
              <p:ext uri="{D42A27DB-BD31-4B8C-83A1-F6EECF244321}">
                <p14:modId xmlns:p14="http://schemas.microsoft.com/office/powerpoint/2010/main" val="3914443028"/>
              </p:ext>
            </p:extLst>
          </p:nvPr>
        </p:nvGraphicFramePr>
        <p:xfrm>
          <a:off x="0" y="1128342"/>
          <a:ext cx="12192000" cy="1371600"/>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491474">
                <a:tc>
                  <a:txBody>
                    <a:bodyPr/>
                    <a:lstStyle/>
                    <a:p>
                      <a:pPr algn="ctr"/>
                      <a:r>
                        <a:rPr lang="en-US" sz="2000" b="1" dirty="0" smtClean="0">
                          <a:solidFill>
                            <a:schemeClr val="tx1"/>
                          </a:solidFill>
                        </a:rPr>
                        <a:t>The</a:t>
                      </a:r>
                      <a:endParaRPr lang="en-US" sz="2000" dirty="0">
                        <a:solidFill>
                          <a:schemeClr val="tx1"/>
                        </a:solidFill>
                      </a:endParaRPr>
                    </a:p>
                  </a:txBody>
                  <a:tcPr>
                    <a:solidFill>
                      <a:srgbClr val="00B050"/>
                    </a:solidFill>
                  </a:tcPr>
                </a:tc>
                <a:tc>
                  <a:txBody>
                    <a:bodyPr/>
                    <a:lstStyle/>
                    <a:p>
                      <a:pPr algn="ctr"/>
                      <a:r>
                        <a:rPr lang="en-US" sz="2000" b="1" dirty="0" smtClean="0">
                          <a:solidFill>
                            <a:schemeClr val="tx1"/>
                          </a:solidFill>
                        </a:rPr>
                        <a:t>body</a:t>
                      </a:r>
                      <a:endParaRPr lang="en-US" sz="2000" dirty="0">
                        <a:solidFill>
                          <a:schemeClr val="tx1"/>
                        </a:solidFill>
                      </a:endParaRPr>
                    </a:p>
                  </a:txBody>
                  <a:tcPr>
                    <a:solidFill>
                      <a:srgbClr val="00B050"/>
                    </a:solidFill>
                  </a:tcPr>
                </a:tc>
                <a:tc>
                  <a:txBody>
                    <a:bodyPr/>
                    <a:lstStyle/>
                    <a:p>
                      <a:pPr algn="ctr"/>
                      <a:r>
                        <a:rPr lang="en-US" sz="2000" b="1" dirty="0" smtClean="0">
                          <a:solidFill>
                            <a:schemeClr val="tx1"/>
                          </a:solidFill>
                        </a:rPr>
                        <a:t>sound</a:t>
                      </a:r>
                      <a:r>
                        <a:rPr lang="en-US" sz="2000" dirty="0" smtClean="0">
                          <a:solidFill>
                            <a:schemeClr val="tx1"/>
                          </a:solidFill>
                        </a:rPr>
                        <a:t> </a:t>
                      </a:r>
                      <a:endParaRPr lang="en-US" sz="2000" dirty="0">
                        <a:solidFill>
                          <a:schemeClr val="tx1"/>
                        </a:solidFill>
                      </a:endParaRP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strong</a:t>
                      </a:r>
                      <a:endParaRPr lang="en-US" sz="2000" dirty="0" smtClean="0">
                        <a:solidFill>
                          <a:schemeClr val="tx1"/>
                        </a:solidFill>
                      </a:endParaRPr>
                    </a:p>
                    <a:p>
                      <a:pPr algn="ctr"/>
                      <a:endParaRPr lang="en-US" sz="1800" dirty="0">
                        <a:solidFill>
                          <a:schemeClr val="tx1"/>
                        </a:solidFill>
                      </a:endParaRPr>
                    </a:p>
                  </a:txBody>
                  <a:tcPr>
                    <a:solidFill>
                      <a:srgbClr val="00B050"/>
                    </a:solidFill>
                  </a:tcPr>
                </a:tc>
                <a:tc>
                  <a:txBody>
                    <a:bodyPr/>
                    <a:lstStyle/>
                    <a:p>
                      <a:pPr algn="ctr"/>
                      <a:r>
                        <a:rPr lang="en-US" sz="2000" b="1" dirty="0" smtClean="0">
                          <a:solidFill>
                            <a:schemeClr val="tx1"/>
                          </a:solidFill>
                        </a:rPr>
                        <a:t>In</a:t>
                      </a:r>
                      <a:endParaRPr lang="en-US" sz="2000" dirty="0">
                        <a:solidFill>
                          <a:schemeClr val="tx1"/>
                        </a:solidFill>
                      </a:endParaRPr>
                    </a:p>
                  </a:txBody>
                  <a:tcPr>
                    <a:solidFill>
                      <a:srgbClr val="00B050"/>
                    </a:solidFill>
                  </a:tcPr>
                </a:tc>
              </a:tr>
              <a:tr h="491474">
                <a:tc>
                  <a:txBody>
                    <a:bodyPr/>
                    <a:lstStyle/>
                    <a:p>
                      <a:pPr algn="ctr"/>
                      <a:r>
                        <a:rPr lang="en-US" sz="2000" b="1" dirty="0" smtClean="0">
                          <a:solidFill>
                            <a:schemeClr val="tx1"/>
                          </a:solidFill>
                        </a:rPr>
                        <a:t>can</a:t>
                      </a:r>
                      <a:endParaRPr lang="en-US" sz="2000" dirty="0">
                        <a:solidFill>
                          <a:schemeClr val="tx1"/>
                        </a:solidFill>
                      </a:endParaRPr>
                    </a:p>
                  </a:txBody>
                  <a:tcPr>
                    <a:solidFill>
                      <a:srgbClr val="00B050"/>
                    </a:solidFill>
                  </a:tcPr>
                </a:tc>
                <a:tc>
                  <a:txBody>
                    <a:bodyPr/>
                    <a:lstStyle/>
                    <a:p>
                      <a:pPr algn="ctr"/>
                      <a:r>
                        <a:rPr lang="en-US" sz="2000" b="1" dirty="0" smtClean="0">
                          <a:solidFill>
                            <a:schemeClr val="tx1"/>
                          </a:solidFill>
                        </a:rPr>
                        <a:t>Helps</a:t>
                      </a:r>
                      <a:endParaRPr lang="en-US" sz="2000" dirty="0">
                        <a:solidFill>
                          <a:schemeClr val="tx1"/>
                        </a:solidFill>
                      </a:endParaRPr>
                    </a:p>
                  </a:txBody>
                  <a:tcPr>
                    <a:solidFill>
                      <a:srgbClr val="00B050"/>
                    </a:solidFill>
                  </a:tcPr>
                </a:tc>
                <a:tc>
                  <a:txBody>
                    <a:bodyPr/>
                    <a:lstStyle/>
                    <a:p>
                      <a:pPr algn="ctr"/>
                      <a:r>
                        <a:rPr lang="en-US" sz="2000" b="1" dirty="0" smtClean="0">
                          <a:solidFill>
                            <a:schemeClr val="tx1"/>
                          </a:solidFill>
                        </a:rPr>
                        <a:t>For</a:t>
                      </a:r>
                      <a:endParaRPr lang="en-US" sz="2000" dirty="0">
                        <a:solidFill>
                          <a:schemeClr val="tx1"/>
                        </a:solidFill>
                      </a:endParaRPr>
                    </a:p>
                  </a:txBody>
                  <a:tcPr>
                    <a:solidFill>
                      <a:srgbClr val="00B050"/>
                    </a:solidFill>
                  </a:tcPr>
                </a:tc>
                <a:tc>
                  <a:txBody>
                    <a:bodyPr/>
                    <a:lstStyle/>
                    <a:p>
                      <a:pPr algn="ctr"/>
                      <a:r>
                        <a:rPr lang="en-US" sz="2000" b="1" dirty="0" smtClean="0">
                          <a:solidFill>
                            <a:schemeClr val="tx1"/>
                          </a:solidFill>
                        </a:rPr>
                        <a:t>Of</a:t>
                      </a:r>
                      <a:r>
                        <a:rPr lang="en-US" sz="2000" dirty="0" smtClean="0">
                          <a:solidFill>
                            <a:schemeClr val="tx1"/>
                          </a:solidFill>
                        </a:rPr>
                        <a:t> </a:t>
                      </a:r>
                      <a:endParaRPr lang="en-US" sz="2000" dirty="0">
                        <a:solidFill>
                          <a:schemeClr val="tx1"/>
                        </a:solidFill>
                      </a:endParaRP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Makes</a:t>
                      </a:r>
                      <a:endParaRPr lang="en-US" sz="2000" dirty="0" smtClean="0">
                        <a:solidFill>
                          <a:schemeClr val="tx1"/>
                        </a:solidFill>
                      </a:endParaRPr>
                    </a:p>
                    <a:p>
                      <a:pPr algn="ctr"/>
                      <a:endParaRPr lang="en-US" sz="2000" dirty="0">
                        <a:solidFill>
                          <a:schemeClr val="tx1"/>
                        </a:solidFill>
                      </a:endParaRPr>
                    </a:p>
                  </a:txBody>
                  <a:tcPr>
                    <a:solidFill>
                      <a:srgbClr val="00B050"/>
                    </a:solidFill>
                  </a:tcPr>
                </a:tc>
              </a:tr>
            </a:tbl>
          </a:graphicData>
        </a:graphic>
      </p:graphicFrame>
      <p:sp>
        <p:nvSpPr>
          <p:cNvPr id="3" name="Rectangle 2"/>
          <p:cNvSpPr/>
          <p:nvPr/>
        </p:nvSpPr>
        <p:spPr>
          <a:xfrm>
            <a:off x="0" y="-45258"/>
            <a:ext cx="12192000" cy="1077218"/>
          </a:xfrm>
          <a:prstGeom prst="rect">
            <a:avLst/>
          </a:prstGeom>
        </p:spPr>
        <p:txBody>
          <a:bodyPr wrap="square">
            <a:spAutoFit/>
          </a:bodyPr>
          <a:lstStyle/>
          <a:p>
            <a:r>
              <a:rPr lang="en-US" sz="3200" b="1" dirty="0"/>
              <a:t>F</a:t>
            </a:r>
            <a:r>
              <a:rPr lang="en-US" sz="3200" b="1" dirty="0" smtClean="0"/>
              <a:t>ill </a:t>
            </a:r>
            <a:r>
              <a:rPr lang="en-US" sz="3200" b="1" dirty="0"/>
              <a:t>in the blanks with suitable words from the box. </a:t>
            </a:r>
            <a:endParaRPr lang="en-US" sz="3200" b="1" dirty="0" smtClean="0"/>
          </a:p>
          <a:p>
            <a:r>
              <a:rPr lang="en-US" sz="3200" b="1" dirty="0" smtClean="0"/>
              <a:t>Use </a:t>
            </a:r>
            <a:r>
              <a:rPr lang="en-US" sz="3200" b="1" dirty="0"/>
              <a:t>one words only each blank</a:t>
            </a:r>
            <a:r>
              <a:rPr lang="en-US" sz="3200" b="1" dirty="0" smtClean="0"/>
              <a:t>.  Time-10 minutes </a:t>
            </a:r>
            <a:endParaRPr lang="en-US" sz="3200" b="1" dirty="0"/>
          </a:p>
        </p:txBody>
      </p:sp>
      <p:sp>
        <p:nvSpPr>
          <p:cNvPr id="23" name="Cloud Callout 22"/>
          <p:cNvSpPr/>
          <p:nvPr/>
        </p:nvSpPr>
        <p:spPr>
          <a:xfrm>
            <a:off x="9389660" y="-1"/>
            <a:ext cx="2652285" cy="1236899"/>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Pair Work</a:t>
            </a:r>
            <a:endParaRPr lang="en-US" sz="3600" dirty="0"/>
          </a:p>
        </p:txBody>
      </p:sp>
    </p:spTree>
    <p:extLst>
      <p:ext uri="{BB962C8B-B14F-4D97-AF65-F5344CB8AC3E}">
        <p14:creationId xmlns:p14="http://schemas.microsoft.com/office/powerpoint/2010/main" val="171681194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amera.wav"/>
          </p:stSnd>
        </p:sndAc>
      </p:transition>
    </mc:Choice>
    <mc:Fallback xmlns="">
      <p:transition spd="slow">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 calcmode="lin" valueType="num">
                                      <p:cBhvr>
                                        <p:cTn id="49" dur="1000" fill="hold"/>
                                        <p:tgtEl>
                                          <p:spTgt spid="17"/>
                                        </p:tgtEl>
                                        <p:attrNameLst>
                                          <p:attrName>style.rotation</p:attrName>
                                        </p:attrNameLst>
                                      </p:cBhvr>
                                      <p:tavLst>
                                        <p:tav tm="0">
                                          <p:val>
                                            <p:fltVal val="90"/>
                                          </p:val>
                                        </p:tav>
                                        <p:tav tm="100000">
                                          <p:val>
                                            <p:fltVal val="0"/>
                                          </p:val>
                                        </p:tav>
                                      </p:tavLst>
                                    </p:anim>
                                    <p:animEffect transition="in" filter="fade">
                                      <p:cBhvr>
                                        <p:cTn id="50" dur="1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fltVal val="0"/>
                                          </p:val>
                                        </p:tav>
                                        <p:tav tm="100000">
                                          <p:val>
                                            <p:strVal val="#ppt_w"/>
                                          </p:val>
                                        </p:tav>
                                      </p:tavLst>
                                    </p:anim>
                                    <p:anim calcmode="lin" valueType="num">
                                      <p:cBhvr>
                                        <p:cTn id="64" dur="1000" fill="hold"/>
                                        <p:tgtEl>
                                          <p:spTgt spid="19"/>
                                        </p:tgtEl>
                                        <p:attrNameLst>
                                          <p:attrName>ppt_h</p:attrName>
                                        </p:attrNameLst>
                                      </p:cBhvr>
                                      <p:tavLst>
                                        <p:tav tm="0">
                                          <p:val>
                                            <p:fltVal val="0"/>
                                          </p:val>
                                        </p:tav>
                                        <p:tav tm="100000">
                                          <p:val>
                                            <p:strVal val="#ppt_h"/>
                                          </p:val>
                                        </p:tav>
                                      </p:tavLst>
                                    </p:anim>
                                    <p:anim calcmode="lin" valueType="num">
                                      <p:cBhvr>
                                        <p:cTn id="65" dur="1000" fill="hold"/>
                                        <p:tgtEl>
                                          <p:spTgt spid="19"/>
                                        </p:tgtEl>
                                        <p:attrNameLst>
                                          <p:attrName>style.rotation</p:attrName>
                                        </p:attrNameLst>
                                      </p:cBhvr>
                                      <p:tavLst>
                                        <p:tav tm="0">
                                          <p:val>
                                            <p:fltVal val="90"/>
                                          </p:val>
                                        </p:tav>
                                        <p:tav tm="100000">
                                          <p:val>
                                            <p:fltVal val="0"/>
                                          </p:val>
                                        </p:tav>
                                      </p:tavLst>
                                    </p:anim>
                                    <p:animEffect transition="in" filter="fade">
                                      <p:cBhvr>
                                        <p:cTn id="66" dur="10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ppt_w</p:attrName>
                                        </p:attrNameLst>
                                      </p:cBhvr>
                                      <p:tavLst>
                                        <p:tav tm="0">
                                          <p:val>
                                            <p:fltVal val="0"/>
                                          </p:val>
                                        </p:tav>
                                        <p:tav tm="100000">
                                          <p:val>
                                            <p:strVal val="#ppt_w"/>
                                          </p:val>
                                        </p:tav>
                                      </p:tavLst>
                                    </p:anim>
                                    <p:anim calcmode="lin" valueType="num">
                                      <p:cBhvr>
                                        <p:cTn id="72" dur="1000" fill="hold"/>
                                        <p:tgtEl>
                                          <p:spTgt spid="20"/>
                                        </p:tgtEl>
                                        <p:attrNameLst>
                                          <p:attrName>ppt_h</p:attrName>
                                        </p:attrNameLst>
                                      </p:cBhvr>
                                      <p:tavLst>
                                        <p:tav tm="0">
                                          <p:val>
                                            <p:fltVal val="0"/>
                                          </p:val>
                                        </p:tav>
                                        <p:tav tm="100000">
                                          <p:val>
                                            <p:strVal val="#ppt_h"/>
                                          </p:val>
                                        </p:tav>
                                      </p:tavLst>
                                    </p:anim>
                                    <p:anim calcmode="lin" valueType="num">
                                      <p:cBhvr>
                                        <p:cTn id="73" dur="1000" fill="hold"/>
                                        <p:tgtEl>
                                          <p:spTgt spid="20"/>
                                        </p:tgtEl>
                                        <p:attrNameLst>
                                          <p:attrName>style.rotation</p:attrName>
                                        </p:attrNameLst>
                                      </p:cBhvr>
                                      <p:tavLst>
                                        <p:tav tm="0">
                                          <p:val>
                                            <p:fltVal val="90"/>
                                          </p:val>
                                        </p:tav>
                                        <p:tav tm="100000">
                                          <p:val>
                                            <p:fltVal val="0"/>
                                          </p:val>
                                        </p:tav>
                                      </p:tavLst>
                                    </p:anim>
                                    <p:animEffect transition="in" filter="fade">
                                      <p:cBhvr>
                                        <p:cTn id="74" dur="1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 calcmode="lin" valueType="num">
                                      <p:cBhvr>
                                        <p:cTn id="89" dur="1000" fill="hold"/>
                                        <p:tgtEl>
                                          <p:spTgt spid="22"/>
                                        </p:tgtEl>
                                        <p:attrNameLst>
                                          <p:attrName>style.rotation</p:attrName>
                                        </p:attrNameLst>
                                      </p:cBhvr>
                                      <p:tavLst>
                                        <p:tav tm="0">
                                          <p:val>
                                            <p:fltVal val="90"/>
                                          </p:val>
                                        </p:tav>
                                        <p:tav tm="100000">
                                          <p:val>
                                            <p:fltVal val="0"/>
                                          </p:val>
                                        </p:tav>
                                      </p:tavLst>
                                    </p:anim>
                                    <p:animEffect transition="in" filter="fade">
                                      <p:cBhvr>
                                        <p:cTn id="90" dur="10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32" y="1740408"/>
            <a:ext cx="5171324" cy="2724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ight Arrow 2"/>
          <p:cNvSpPr/>
          <p:nvPr/>
        </p:nvSpPr>
        <p:spPr>
          <a:xfrm rot="16200000">
            <a:off x="4466844" y="2852928"/>
            <a:ext cx="3465576"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208" y="1740408"/>
            <a:ext cx="4946275" cy="2724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9732" y="163912"/>
            <a:ext cx="11714751" cy="1015663"/>
          </a:xfrm>
          <a:prstGeom prst="rect">
            <a:avLst/>
          </a:prstGeom>
          <a:solidFill>
            <a:schemeClr val="bg2">
              <a:lumMod val="10000"/>
            </a:schemeClr>
          </a:solidFill>
          <a:ln w="76200">
            <a:solidFill>
              <a:schemeClr val="tx1"/>
            </a:solidFill>
          </a:ln>
          <a:scene3d>
            <a:camera prst="orthographicFront"/>
            <a:lightRig rig="threePt" dir="t"/>
          </a:scene3d>
          <a:sp3d>
            <a:bevelT prst="relaxedInset"/>
          </a:sp3d>
        </p:spPr>
        <p:txBody>
          <a:bodyPr wrap="square" rtlCol="0">
            <a:spAutoFit/>
          </a:bodyPr>
          <a:lstStyle/>
          <a:p>
            <a:r>
              <a:rPr lang="en-US" sz="6000" b="1" dirty="0" smtClean="0">
                <a:solidFill>
                  <a:srgbClr val="FFFF00"/>
                </a:solidFill>
                <a:latin typeface="Times New Roman" panose="02020603050405020304" pitchFamily="18" charset="0"/>
                <a:cs typeface="Times New Roman" panose="02020603050405020304" pitchFamily="18" charset="0"/>
              </a:rPr>
              <a:t>Two types of physical exercise.</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9732" y="5388865"/>
            <a:ext cx="5000636" cy="1015663"/>
          </a:xfrm>
          <a:prstGeom prst="rect">
            <a:avLst/>
          </a:prstGeom>
          <a:solidFill>
            <a:schemeClr val="bg2">
              <a:lumMod val="10000"/>
            </a:schemeClr>
          </a:solidFill>
          <a:ln w="76200">
            <a:solidFill>
              <a:schemeClr val="tx1"/>
            </a:solidFill>
          </a:ln>
          <a:scene3d>
            <a:camera prst="orthographicFront"/>
            <a:lightRig rig="threePt" dir="t"/>
          </a:scene3d>
          <a:sp3d>
            <a:bevelT prst="relaxedInset"/>
          </a:sp3d>
        </p:spPr>
        <p:txBody>
          <a:bodyPr wrap="square" rtlCol="0">
            <a:spAutoFit/>
          </a:bodyPr>
          <a:lstStyle/>
          <a:p>
            <a:r>
              <a:rPr lang="en-US" sz="6000" b="1" dirty="0" smtClean="0">
                <a:solidFill>
                  <a:srgbClr val="FFFF00"/>
                </a:solidFill>
                <a:latin typeface="Times New Roman" panose="02020603050405020304" pitchFamily="18" charset="0"/>
                <a:cs typeface="Times New Roman" panose="02020603050405020304" pitchFamily="18" charset="0"/>
              </a:rPr>
              <a:t>Indoors game.</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695827" y="5388865"/>
            <a:ext cx="5248656" cy="1015663"/>
          </a:xfrm>
          <a:prstGeom prst="rect">
            <a:avLst/>
          </a:prstGeom>
          <a:solidFill>
            <a:schemeClr val="bg2">
              <a:lumMod val="10000"/>
            </a:schemeClr>
          </a:solidFill>
          <a:ln w="76200">
            <a:solidFill>
              <a:schemeClr val="tx1"/>
            </a:solidFill>
          </a:ln>
          <a:scene3d>
            <a:camera prst="orthographicFront"/>
            <a:lightRig rig="threePt" dir="t"/>
          </a:scene3d>
          <a:sp3d>
            <a:bevelT prst="relaxedInset"/>
          </a:sp3d>
        </p:spPr>
        <p:txBody>
          <a:bodyPr wrap="square" rtlCol="0">
            <a:spAutoFit/>
          </a:bodyPr>
          <a:lstStyle/>
          <a:p>
            <a:r>
              <a:rPr lang="en-US" sz="6000" b="1" dirty="0" smtClean="0">
                <a:solidFill>
                  <a:srgbClr val="FFFF00"/>
                </a:solidFill>
                <a:latin typeface="Times New Roman" panose="02020603050405020304" pitchFamily="18" charset="0"/>
                <a:cs typeface="Times New Roman" panose="02020603050405020304" pitchFamily="18" charset="0"/>
              </a:rPr>
              <a:t>outdoors game.</a:t>
            </a:r>
            <a:endParaRPr lang="en-US" sz="6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10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388" y="207265"/>
            <a:ext cx="5000636" cy="1015663"/>
          </a:xfrm>
          <a:prstGeom prst="rect">
            <a:avLst/>
          </a:prstGeom>
          <a:solidFill>
            <a:schemeClr val="bg2">
              <a:lumMod val="10000"/>
            </a:schemeClr>
          </a:solidFill>
          <a:ln w="76200">
            <a:solidFill>
              <a:schemeClr val="tx1"/>
            </a:solidFill>
          </a:ln>
          <a:scene3d>
            <a:camera prst="orthographicFront"/>
            <a:lightRig rig="threePt" dir="t"/>
          </a:scene3d>
          <a:sp3d>
            <a:bevelT prst="relaxedInset"/>
          </a:sp3d>
        </p:spPr>
        <p:txBody>
          <a:bodyPr wrap="square" rtlCol="0">
            <a:spAutoFit/>
          </a:bodyPr>
          <a:lstStyle/>
          <a:p>
            <a:r>
              <a:rPr lang="en-US" sz="6000" b="1" dirty="0" smtClean="0">
                <a:solidFill>
                  <a:srgbClr val="FFFF00"/>
                </a:solidFill>
                <a:latin typeface="Times New Roman" panose="02020603050405020304" pitchFamily="18" charset="0"/>
                <a:cs typeface="Times New Roman" panose="02020603050405020304" pitchFamily="18" charset="0"/>
              </a:rPr>
              <a:t>Indoors game.</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610483" y="207265"/>
            <a:ext cx="5248656" cy="1015663"/>
          </a:xfrm>
          <a:prstGeom prst="rect">
            <a:avLst/>
          </a:prstGeom>
          <a:solidFill>
            <a:schemeClr val="bg2">
              <a:lumMod val="10000"/>
            </a:schemeClr>
          </a:solidFill>
          <a:ln w="76200">
            <a:solidFill>
              <a:schemeClr val="tx1"/>
            </a:solidFill>
          </a:ln>
          <a:scene3d>
            <a:camera prst="orthographicFront"/>
            <a:lightRig rig="threePt" dir="t"/>
          </a:scene3d>
          <a:sp3d>
            <a:bevelT prst="relaxedInset"/>
          </a:sp3d>
        </p:spPr>
        <p:txBody>
          <a:bodyPr wrap="square" rtlCol="0">
            <a:spAutoFit/>
          </a:bodyPr>
          <a:lstStyle/>
          <a:p>
            <a:r>
              <a:rPr lang="en-US" sz="6000" b="1" dirty="0" smtClean="0">
                <a:solidFill>
                  <a:srgbClr val="FFFF00"/>
                </a:solidFill>
                <a:latin typeface="Times New Roman" panose="02020603050405020304" pitchFamily="18" charset="0"/>
                <a:cs typeface="Times New Roman" panose="02020603050405020304" pitchFamily="18" charset="0"/>
              </a:rPr>
              <a:t>outdoors game.</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4" name="Down Arrow 3"/>
          <p:cNvSpPr/>
          <p:nvPr/>
        </p:nvSpPr>
        <p:spPr>
          <a:xfrm rot="10800000">
            <a:off x="5635435" y="121920"/>
            <a:ext cx="582483" cy="6571488"/>
          </a:xfrm>
          <a:prstGeom prst="downArrow">
            <a:avLst/>
          </a:prstGeom>
          <a:solidFill>
            <a:srgbClr val="FFFF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388" y="1828801"/>
            <a:ext cx="5000636" cy="1631216"/>
          </a:xfrm>
          <a:prstGeom prst="rect">
            <a:avLst/>
          </a:prstGeom>
          <a:solidFill>
            <a:srgbClr val="FFFF00"/>
          </a:solidFill>
          <a:ln w="76200">
            <a:solidFill>
              <a:schemeClr val="tx1"/>
            </a:solidFill>
          </a:ln>
          <a:scene3d>
            <a:camera prst="orthographicFront"/>
            <a:lightRig rig="threePt" dir="t"/>
          </a:scene3d>
          <a:sp3d>
            <a:bevelT prst="relaxedInset"/>
          </a:sp3d>
        </p:spPr>
        <p:txBody>
          <a:bodyPr wrap="square" rtlCol="0">
            <a:spAutoFit/>
          </a:bodyPr>
          <a:lstStyle/>
          <a:p>
            <a:r>
              <a:rPr lang="en-US" sz="4000" b="1" dirty="0" smtClean="0">
                <a:solidFill>
                  <a:srgbClr val="002060"/>
                </a:solidFill>
                <a:latin typeface="Times New Roman" panose="02020603050405020304" pitchFamily="18" charset="0"/>
                <a:cs typeface="Times New Roman" panose="02020603050405020304" pitchFamily="18" charset="0"/>
              </a:rPr>
              <a:t>Yoga, weight lift, gymnastic</a:t>
            </a:r>
            <a:r>
              <a:rPr lang="en-US" sz="6000" b="1" dirty="0" smtClean="0">
                <a:solidFill>
                  <a:srgbClr val="002060"/>
                </a:solidFill>
                <a:latin typeface="Times New Roman" panose="02020603050405020304" pitchFamily="18" charset="0"/>
                <a:cs typeface="Times New Roman" panose="02020603050405020304" pitchFamily="18" charset="0"/>
              </a:rPr>
              <a:t>.</a:t>
            </a:r>
            <a:endParaRPr lang="en-US" sz="6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88" y="3722160"/>
            <a:ext cx="2243328" cy="1182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707" y="3722160"/>
            <a:ext cx="2500318" cy="1182071"/>
          </a:xfrm>
          <a:prstGeom prst="rect">
            <a:avLst/>
          </a:prstGeom>
          <a:ln w="381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89" y="5113436"/>
            <a:ext cx="2243328" cy="1691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610483" y="1828801"/>
            <a:ext cx="5248656" cy="1631216"/>
          </a:xfrm>
          <a:prstGeom prst="rect">
            <a:avLst/>
          </a:prstGeom>
          <a:solidFill>
            <a:srgbClr val="FFFF00"/>
          </a:solidFill>
          <a:ln w="76200">
            <a:solidFill>
              <a:schemeClr val="tx1"/>
            </a:solidFill>
          </a:ln>
          <a:scene3d>
            <a:camera prst="orthographicFront"/>
            <a:lightRig rig="threePt" dir="t"/>
          </a:scene3d>
          <a:sp3d>
            <a:bevelT prst="relaxedInset"/>
          </a:sp3d>
        </p:spPr>
        <p:txBody>
          <a:bodyPr wrap="square" rtlCol="0">
            <a:spAutoFit/>
          </a:bodyPr>
          <a:lstStyle/>
          <a:p>
            <a:r>
              <a:rPr lang="en-US" sz="4000" b="1" dirty="0" smtClean="0">
                <a:solidFill>
                  <a:srgbClr val="002060"/>
                </a:solidFill>
                <a:latin typeface="Times New Roman" panose="02020603050405020304" pitchFamily="18" charset="0"/>
                <a:cs typeface="Times New Roman" panose="02020603050405020304" pitchFamily="18" charset="0"/>
              </a:rPr>
              <a:t>Swimming, to play cricket, football etc</a:t>
            </a:r>
            <a:r>
              <a:rPr lang="en-US" sz="6000" b="1" dirty="0" smtClean="0">
                <a:solidFill>
                  <a:srgbClr val="002060"/>
                </a:solidFill>
                <a:latin typeface="Times New Roman" panose="02020603050405020304" pitchFamily="18" charset="0"/>
                <a:cs typeface="Times New Roman" panose="02020603050405020304" pitchFamily="18" charset="0"/>
              </a:rPr>
              <a:t>.</a:t>
            </a:r>
            <a:endParaRPr lang="en-US" sz="6000" b="1" dirty="0">
              <a:solidFill>
                <a:srgbClr val="002060"/>
              </a:solidFill>
              <a:latin typeface="Times New Roman" panose="02020603050405020304" pitchFamily="18" charset="0"/>
              <a:cs typeface="Times New Roman" panose="02020603050405020304" pitchFamily="18" charset="0"/>
            </a:endParaRPr>
          </a:p>
        </p:txBody>
      </p:sp>
      <p:grpSp>
        <p:nvGrpSpPr>
          <p:cNvPr id="10" name="Group 9"/>
          <p:cNvGrpSpPr>
            <a:grpSpLocks/>
          </p:cNvGrpSpPr>
          <p:nvPr/>
        </p:nvGrpSpPr>
        <p:grpSpPr bwMode="auto">
          <a:xfrm>
            <a:off x="6708327" y="3722160"/>
            <a:ext cx="2243328" cy="1182071"/>
            <a:chOff x="2880" y="1979"/>
            <a:chExt cx="2677" cy="2131"/>
          </a:xfrm>
        </p:grpSpPr>
        <p:pic>
          <p:nvPicPr>
            <p:cNvPr id="11" name="Picture 10" descr="female_swimmer_american_crawl_sm_wm"/>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80" y="1979"/>
              <a:ext cx="2677" cy="2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3107" y="3566"/>
              <a:ext cx="2313" cy="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7018" y="3722160"/>
            <a:ext cx="2792121" cy="1182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5844" y="5113436"/>
            <a:ext cx="4997934" cy="1691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4706" y="5113436"/>
            <a:ext cx="2500318" cy="1691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7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par>
                                <p:cTn id="31" presetID="3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User\Pictures\AL MAHMUD\EQUIPMENT FORPHYSICAL EXERCISE\Pict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458" y="828676"/>
            <a:ext cx="2171700" cy="13811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782208" y="1012686"/>
            <a:ext cx="18392" cy="5692915"/>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1883980" y="897073"/>
            <a:ext cx="2829621" cy="5509200"/>
          </a:xfrm>
          <a:prstGeom prst="rect">
            <a:avLst/>
          </a:prstGeom>
          <a:noFill/>
        </p:spPr>
        <p:txBody>
          <a:bodyPr wrap="none" rtlCol="0">
            <a:spAutoFit/>
          </a:bodyPr>
          <a:lstStyle/>
          <a:p>
            <a:r>
              <a:rPr lang="en-US" sz="3200" dirty="0">
                <a:latin typeface="Times New Roman" pitchFamily="18" charset="0"/>
                <a:cs typeface="Times New Roman" pitchFamily="18" charset="0"/>
              </a:rPr>
              <a:t>1.Playing sports</a:t>
            </a: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2.Swimming</a:t>
            </a: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3.Skipping</a:t>
            </a: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4.Jogging</a:t>
            </a: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5.walking</a:t>
            </a: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6.stretching</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922" y="2225526"/>
            <a:ext cx="188277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User\Pictures\AL MAHMUD\EQUIPMENT FORPHYSICAL EXERCISE\19480.jpg"/>
          <p:cNvPicPr>
            <a:picLocks noChangeAspect="1" noChangeArrowheads="1"/>
          </p:cNvPicPr>
          <p:nvPr/>
        </p:nvPicPr>
        <p:blipFill rotWithShape="1">
          <a:blip r:embed="rId4">
            <a:extLst>
              <a:ext uri="{28A0092B-C50C-407E-A947-70E740481C1C}">
                <a14:useLocalDpi xmlns:a14="http://schemas.microsoft.com/office/drawing/2010/main" val="0"/>
              </a:ext>
            </a:extLst>
          </a:blip>
          <a:srcRect l="6182" t="6134" r="48035" b="16152"/>
          <a:stretch/>
        </p:blipFill>
        <p:spPr bwMode="auto">
          <a:xfrm>
            <a:off x="8724794" y="3048000"/>
            <a:ext cx="1867007" cy="23687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4800" r="17559"/>
          <a:stretch/>
        </p:blipFill>
        <p:spPr bwMode="auto">
          <a:xfrm>
            <a:off x="4989788" y="3494033"/>
            <a:ext cx="1610711"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411" y="5179958"/>
            <a:ext cx="2386171" cy="161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Connector 25"/>
          <p:cNvCxnSpPr/>
          <p:nvPr/>
        </p:nvCxnSpPr>
        <p:spPr>
          <a:xfrm>
            <a:off x="4154308" y="2238703"/>
            <a:ext cx="3008493" cy="955770"/>
          </a:xfrm>
          <a:prstGeom prst="line">
            <a:avLst/>
          </a:prstGeom>
          <a:ln w="76200">
            <a:solidFill>
              <a:srgbClr val="1E047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01828" y="3194474"/>
            <a:ext cx="1760772" cy="1377527"/>
          </a:xfrm>
          <a:prstGeom prst="line">
            <a:avLst/>
          </a:prstGeom>
          <a:ln w="76200">
            <a:solidFill>
              <a:srgbClr val="1E047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993294" y="1905000"/>
            <a:ext cx="3321907" cy="4191002"/>
          </a:xfrm>
          <a:prstGeom prst="line">
            <a:avLst/>
          </a:prstGeom>
          <a:ln w="76200">
            <a:solidFill>
              <a:srgbClr val="1E047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57601" y="4232380"/>
            <a:ext cx="6014189" cy="26688"/>
          </a:xfrm>
          <a:prstGeom prst="line">
            <a:avLst/>
          </a:prstGeom>
          <a:ln w="76200">
            <a:solidFill>
              <a:srgbClr val="1E047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87862" y="1183171"/>
            <a:ext cx="4797318" cy="1055532"/>
          </a:xfrm>
          <a:prstGeom prst="line">
            <a:avLst/>
          </a:prstGeom>
          <a:ln w="76200">
            <a:solidFill>
              <a:srgbClr val="1E047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733800" y="5227094"/>
            <a:ext cx="2756270" cy="29887"/>
          </a:xfrm>
          <a:prstGeom prst="line">
            <a:avLst/>
          </a:prstGeom>
          <a:ln w="76200">
            <a:solidFill>
              <a:srgbClr val="1E047C"/>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828801" y="76201"/>
            <a:ext cx="8625763" cy="789025"/>
          </a:xfrm>
          <a:prstGeom prst="rect">
            <a:avLst/>
          </a:prstGeom>
          <a:ln w="76200"/>
        </p:spPr>
        <p:style>
          <a:lnRef idx="1">
            <a:schemeClr val="accent3"/>
          </a:lnRef>
          <a:fillRef idx="2">
            <a:schemeClr val="accent3"/>
          </a:fillRef>
          <a:effectRef idx="1">
            <a:schemeClr val="accent3"/>
          </a:effectRef>
          <a:fontRef idx="minor">
            <a:schemeClr val="dk1"/>
          </a:fontRef>
        </p:style>
        <p:txBody>
          <a:bodyPr rtlCol="0" anchor="ctr"/>
          <a:lstStyle/>
          <a:p>
            <a:r>
              <a:rPr lang="en-US" sz="2400" b="1" dirty="0">
                <a:ln w="10541" cmpd="sng">
                  <a:solidFill>
                    <a:schemeClr val="accent1">
                      <a:shade val="88000"/>
                      <a:satMod val="110000"/>
                    </a:schemeClr>
                  </a:solidFill>
                  <a:prstDash val="solid"/>
                </a:ln>
                <a:latin typeface="Times New Roman" pitchFamily="18" charset="0"/>
                <a:cs typeface="Times New Roman" pitchFamily="18" charset="0"/>
              </a:rPr>
              <a:t>C. A list of indoor and outdoor exercises, Now go to board and write which ones are indoor and outdoor games</a:t>
            </a:r>
          </a:p>
        </p:txBody>
      </p:sp>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1" y="990601"/>
            <a:ext cx="1390703" cy="200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42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784" y="2633452"/>
            <a:ext cx="11382233" cy="185280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 Black" panose="020B0A04020102020204" pitchFamily="34" charset="0"/>
              </a:rPr>
              <a:t>Activity of group-A: Find out  which ones are indoor exercises and which ones can be done both indoors and outdoors  from the above list. Tell which one/ones you like and why. </a:t>
            </a:r>
          </a:p>
        </p:txBody>
      </p:sp>
      <p:grpSp>
        <p:nvGrpSpPr>
          <p:cNvPr id="18" name="Group 17"/>
          <p:cNvGrpSpPr/>
          <p:nvPr/>
        </p:nvGrpSpPr>
        <p:grpSpPr>
          <a:xfrm>
            <a:off x="393314" y="777962"/>
            <a:ext cx="11070805" cy="1611776"/>
            <a:chOff x="381207" y="1754150"/>
            <a:chExt cx="8348728" cy="1381552"/>
          </a:xfrm>
        </p:grpSpPr>
        <p:sp>
          <p:nvSpPr>
            <p:cNvPr id="3" name="Rectangle 2"/>
            <p:cNvSpPr/>
            <p:nvPr/>
          </p:nvSpPr>
          <p:spPr>
            <a:xfrm>
              <a:off x="421254" y="2101227"/>
              <a:ext cx="1584718"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1. Playing</a:t>
              </a:r>
            </a:p>
          </p:txBody>
        </p:sp>
        <p:sp>
          <p:nvSpPr>
            <p:cNvPr id="6" name="Rectangle 5"/>
            <p:cNvSpPr/>
            <p:nvPr/>
          </p:nvSpPr>
          <p:spPr>
            <a:xfrm>
              <a:off x="1907868" y="2125902"/>
              <a:ext cx="1961625"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2. Swimming</a:t>
              </a:r>
            </a:p>
          </p:txBody>
        </p:sp>
        <p:sp>
          <p:nvSpPr>
            <p:cNvPr id="7" name="Rectangle 6"/>
            <p:cNvSpPr/>
            <p:nvPr/>
          </p:nvSpPr>
          <p:spPr>
            <a:xfrm>
              <a:off x="3832004" y="2154706"/>
              <a:ext cx="1626683"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3. Skipping</a:t>
              </a:r>
            </a:p>
          </p:txBody>
        </p:sp>
        <p:sp>
          <p:nvSpPr>
            <p:cNvPr id="8" name="Rectangle 7"/>
            <p:cNvSpPr/>
            <p:nvPr/>
          </p:nvSpPr>
          <p:spPr>
            <a:xfrm>
              <a:off x="381207" y="2599990"/>
              <a:ext cx="1611984"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4. Jogging</a:t>
              </a:r>
            </a:p>
          </p:txBody>
        </p:sp>
        <p:sp>
          <p:nvSpPr>
            <p:cNvPr id="9" name="Rectangle 8"/>
            <p:cNvSpPr/>
            <p:nvPr/>
          </p:nvSpPr>
          <p:spPr>
            <a:xfrm>
              <a:off x="3869493" y="2586495"/>
              <a:ext cx="1855401"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6. Stretching</a:t>
              </a:r>
            </a:p>
          </p:txBody>
        </p:sp>
        <p:sp>
          <p:nvSpPr>
            <p:cNvPr id="11" name="Rectangle 10"/>
            <p:cNvSpPr/>
            <p:nvPr/>
          </p:nvSpPr>
          <p:spPr>
            <a:xfrm>
              <a:off x="1991302" y="2636939"/>
              <a:ext cx="1635736"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5. Walking</a:t>
              </a:r>
            </a:p>
          </p:txBody>
        </p:sp>
        <p:sp>
          <p:nvSpPr>
            <p:cNvPr id="14" name="Rectangle 13"/>
            <p:cNvSpPr/>
            <p:nvPr/>
          </p:nvSpPr>
          <p:spPr>
            <a:xfrm>
              <a:off x="5492436" y="2159893"/>
              <a:ext cx="1598973"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7. resting</a:t>
              </a:r>
            </a:p>
          </p:txBody>
        </p:sp>
        <p:sp>
          <p:nvSpPr>
            <p:cNvPr id="15" name="Rectangle 14"/>
            <p:cNvSpPr/>
            <p:nvPr/>
          </p:nvSpPr>
          <p:spPr>
            <a:xfrm>
              <a:off x="5676614" y="2613177"/>
              <a:ext cx="1598973"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8. Running</a:t>
              </a:r>
            </a:p>
          </p:txBody>
        </p:sp>
        <p:sp>
          <p:nvSpPr>
            <p:cNvPr id="16" name="Rectangle 15"/>
            <p:cNvSpPr/>
            <p:nvPr/>
          </p:nvSpPr>
          <p:spPr>
            <a:xfrm>
              <a:off x="7019097" y="2137154"/>
              <a:ext cx="1598973"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9. Rowing</a:t>
              </a:r>
            </a:p>
          </p:txBody>
        </p:sp>
        <p:sp>
          <p:nvSpPr>
            <p:cNvPr id="23" name="Rectangle 22"/>
            <p:cNvSpPr/>
            <p:nvPr/>
          </p:nvSpPr>
          <p:spPr>
            <a:xfrm>
              <a:off x="7130962" y="2613176"/>
              <a:ext cx="1598973"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10. Hiking</a:t>
              </a:r>
            </a:p>
          </p:txBody>
        </p:sp>
        <p:sp>
          <p:nvSpPr>
            <p:cNvPr id="5" name="Rectangle 4"/>
            <p:cNvSpPr/>
            <p:nvPr/>
          </p:nvSpPr>
          <p:spPr>
            <a:xfrm>
              <a:off x="533265" y="1754150"/>
              <a:ext cx="5446488" cy="311207"/>
            </a:xfrm>
            <a:prstGeom prst="rect">
              <a:avLst/>
            </a:prstGeom>
          </p:spPr>
          <p:txBody>
            <a:bodyPr wrap="none">
              <a:spAutoFit/>
            </a:bodyPr>
            <a:lstStyle/>
            <a:p>
              <a:r>
                <a:rPr lang="en-US" sz="2400" dirty="0">
                  <a:latin typeface="Arial Black" panose="020B0A04020102020204" pitchFamily="34" charset="0"/>
                </a:rPr>
                <a:t>Here a is list of some physical exercises. </a:t>
              </a:r>
            </a:p>
          </p:txBody>
        </p:sp>
      </p:grpSp>
      <p:sp>
        <p:nvSpPr>
          <p:cNvPr id="20" name="Rectangle 19"/>
          <p:cNvSpPr/>
          <p:nvPr/>
        </p:nvSpPr>
        <p:spPr>
          <a:xfrm>
            <a:off x="395783" y="4688945"/>
            <a:ext cx="11382233" cy="184833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 Black" panose="020B0A04020102020204" pitchFamily="34" charset="0"/>
              </a:rPr>
              <a:t>Activity of group-B: Find out  which ones are outdoor exercises and which ones can be done both indoors and outdoors  from the above list. Tell which one/ones you like and why. </a:t>
            </a:r>
          </a:p>
        </p:txBody>
      </p:sp>
      <p:sp>
        <p:nvSpPr>
          <p:cNvPr id="17" name="Cloud Callout 16"/>
          <p:cNvSpPr/>
          <p:nvPr/>
        </p:nvSpPr>
        <p:spPr>
          <a:xfrm>
            <a:off x="8748215" y="-9741"/>
            <a:ext cx="3271852" cy="1182876"/>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Group Work</a:t>
            </a:r>
            <a:endParaRPr lang="en-US" sz="3600" dirty="0"/>
          </a:p>
        </p:txBody>
      </p:sp>
      <p:sp>
        <p:nvSpPr>
          <p:cNvPr id="2" name="TextBox 1"/>
          <p:cNvSpPr txBox="1"/>
          <p:nvPr/>
        </p:nvSpPr>
        <p:spPr>
          <a:xfrm>
            <a:off x="497451" y="145376"/>
            <a:ext cx="3840573"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Time : 10 minutes</a:t>
            </a:r>
            <a:r>
              <a:rPr lang="en-US" dirty="0" smtClean="0"/>
              <a:t>.</a:t>
            </a:r>
            <a:endParaRPr lang="en-US" dirty="0"/>
          </a:p>
        </p:txBody>
      </p:sp>
    </p:spTree>
    <p:extLst>
      <p:ext uri="{BB962C8B-B14F-4D97-AF65-F5344CB8AC3E}">
        <p14:creationId xmlns:p14="http://schemas.microsoft.com/office/powerpoint/2010/main" val="102722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64" y="337625"/>
            <a:ext cx="4120988" cy="2646661"/>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0" y="3133904"/>
            <a:ext cx="5314264" cy="3724096"/>
          </a:xfrm>
          <a:prstGeom prst="rect">
            <a:avLst/>
          </a:prstGeom>
        </p:spPr>
        <p:txBody>
          <a:bodyPr wrap="square">
            <a:spAutoFit/>
          </a:bodyPr>
          <a:lstStyle/>
          <a:p>
            <a:pPr lvl="0">
              <a:spcBef>
                <a:spcPct val="0"/>
              </a:spcBef>
              <a:defRPr/>
            </a:pPr>
            <a:r>
              <a:rPr lang="en-US" sz="2400" dirty="0" smtClean="0">
                <a:solidFill>
                  <a:srgbClr val="FFFF00"/>
                </a:solidFill>
                <a:effectLst>
                  <a:outerShdw blurRad="38100" dist="38100" dir="2700000" algn="tl">
                    <a:srgbClr val="000000">
                      <a:alpha val="43137"/>
                    </a:srgbClr>
                  </a:outerShdw>
                </a:effectLst>
                <a:latin typeface="Bahnschrift" panose="020B0502040204020203" pitchFamily="34" charset="0"/>
              </a:rPr>
              <a:t>Teacher’s </a:t>
            </a:r>
            <a:r>
              <a:rPr lang="en-US" sz="2400" dirty="0">
                <a:solidFill>
                  <a:srgbClr val="FFFF00"/>
                </a:solidFill>
                <a:effectLst>
                  <a:outerShdw blurRad="38100" dist="38100" dir="2700000" algn="tl">
                    <a:srgbClr val="000000">
                      <a:alpha val="43137"/>
                    </a:srgbClr>
                  </a:outerShdw>
                </a:effectLst>
                <a:latin typeface="Bahnschrift" panose="020B0502040204020203" pitchFamily="34" charset="0"/>
              </a:rPr>
              <a:t>Identity</a:t>
            </a:r>
            <a:r>
              <a:rPr lang="en-US" sz="2400" u="sng" dirty="0">
                <a:solidFill>
                  <a:schemeClr val="tx1">
                    <a:lumMod val="95000"/>
                    <a:lumOff val="5000"/>
                  </a:schemeClr>
                </a:solidFill>
                <a:latin typeface="Bahnschrift" panose="020B0502040204020203" pitchFamily="34" charset="0"/>
              </a:rPr>
              <a:t/>
            </a:r>
            <a:br>
              <a:rPr lang="en-US" sz="2400" u="sng" dirty="0">
                <a:solidFill>
                  <a:schemeClr val="tx1">
                    <a:lumMod val="95000"/>
                    <a:lumOff val="5000"/>
                  </a:schemeClr>
                </a:solidFill>
                <a:latin typeface="Bahnschrift" panose="020B0502040204020203" pitchFamily="34" charset="0"/>
              </a:rPr>
            </a:br>
            <a:r>
              <a:rPr lang="en-US" sz="4400" dirty="0">
                <a:solidFill>
                  <a:schemeClr val="tx1">
                    <a:lumMod val="95000"/>
                    <a:lumOff val="5000"/>
                  </a:schemeClr>
                </a:solidFill>
                <a:latin typeface="Bahnschrift" panose="020B0502040204020203" pitchFamily="34" charset="0"/>
              </a:rPr>
              <a:t>A. </a:t>
            </a:r>
            <a:r>
              <a:rPr lang="en-US" sz="4400" dirty="0" err="1">
                <a:solidFill>
                  <a:schemeClr val="tx1">
                    <a:lumMod val="95000"/>
                    <a:lumOff val="5000"/>
                  </a:schemeClr>
                </a:solidFill>
                <a:latin typeface="Bahnschrift" panose="020B0502040204020203" pitchFamily="34" charset="0"/>
              </a:rPr>
              <a:t>Sukur</a:t>
            </a:r>
            <a:r>
              <a:rPr lang="en-US" sz="4400" dirty="0">
                <a:solidFill>
                  <a:schemeClr val="tx1">
                    <a:lumMod val="95000"/>
                    <a:lumOff val="5000"/>
                  </a:schemeClr>
                </a:solidFill>
                <a:latin typeface="Bahnschrift" panose="020B0502040204020203" pitchFamily="34" charset="0"/>
              </a:rPr>
              <a:t> Ali Khan</a:t>
            </a:r>
            <a:r>
              <a:rPr lang="en-US" sz="2400" dirty="0">
                <a:solidFill>
                  <a:schemeClr val="tx1">
                    <a:lumMod val="95000"/>
                    <a:lumOff val="5000"/>
                  </a:schemeClr>
                </a:solidFill>
                <a:latin typeface="Bahnschrift" panose="020B0502040204020203" pitchFamily="34" charset="0"/>
              </a:rPr>
              <a:t/>
            </a:r>
            <a:br>
              <a:rPr lang="en-US" sz="2400" dirty="0">
                <a:solidFill>
                  <a:schemeClr val="tx1">
                    <a:lumMod val="95000"/>
                    <a:lumOff val="5000"/>
                  </a:schemeClr>
                </a:solidFill>
                <a:latin typeface="Bahnschrift" panose="020B0502040204020203" pitchFamily="34" charset="0"/>
              </a:rPr>
            </a:br>
            <a:r>
              <a:rPr lang="en-US" sz="2400" dirty="0">
                <a:solidFill>
                  <a:schemeClr val="tx1">
                    <a:lumMod val="95000"/>
                    <a:lumOff val="5000"/>
                  </a:schemeClr>
                </a:solidFill>
                <a:latin typeface="Bahnschrift" panose="020B0502040204020203" pitchFamily="34" charset="0"/>
              </a:rPr>
              <a:t>B.A </a:t>
            </a:r>
            <a:r>
              <a:rPr lang="en-US" sz="2400" dirty="0" err="1">
                <a:solidFill>
                  <a:schemeClr val="tx1">
                    <a:lumMod val="95000"/>
                    <a:lumOff val="5000"/>
                  </a:schemeClr>
                </a:solidFill>
                <a:latin typeface="Bahnschrift" panose="020B0502040204020203" pitchFamily="34" charset="0"/>
              </a:rPr>
              <a:t>hons.M.A</a:t>
            </a:r>
            <a:r>
              <a:rPr lang="en-US" sz="2400" dirty="0">
                <a:solidFill>
                  <a:schemeClr val="tx1">
                    <a:lumMod val="95000"/>
                    <a:lumOff val="5000"/>
                  </a:schemeClr>
                </a:solidFill>
                <a:latin typeface="Bahnschrift" panose="020B0502040204020203" pitchFamily="34" charset="0"/>
              </a:rPr>
              <a:t> In English</a:t>
            </a:r>
            <a:br>
              <a:rPr lang="en-US" sz="2400" dirty="0">
                <a:solidFill>
                  <a:schemeClr val="tx1">
                    <a:lumMod val="95000"/>
                    <a:lumOff val="5000"/>
                  </a:schemeClr>
                </a:solidFill>
                <a:latin typeface="Bahnschrift" panose="020B0502040204020203" pitchFamily="34" charset="0"/>
              </a:rPr>
            </a:br>
            <a:r>
              <a:rPr lang="en-US" sz="2400" dirty="0">
                <a:solidFill>
                  <a:schemeClr val="tx1">
                    <a:lumMod val="95000"/>
                    <a:lumOff val="5000"/>
                  </a:schemeClr>
                </a:solidFill>
                <a:latin typeface="Bahnschrift" panose="020B0502040204020203" pitchFamily="34" charset="0"/>
              </a:rPr>
              <a:t>Assistant Teacher(English)</a:t>
            </a:r>
          </a:p>
          <a:p>
            <a:pPr lvl="0">
              <a:spcBef>
                <a:spcPct val="0"/>
              </a:spcBef>
              <a:defRPr/>
            </a:pPr>
            <a:r>
              <a:rPr lang="en-US" sz="2400" dirty="0">
                <a:solidFill>
                  <a:schemeClr val="tx1">
                    <a:lumMod val="95000"/>
                    <a:lumOff val="5000"/>
                  </a:schemeClr>
                </a:solidFill>
                <a:latin typeface="Bahnschrift" panose="020B0502040204020203" pitchFamily="34" charset="0"/>
              </a:rPr>
              <a:t>Naldha Secondary School</a:t>
            </a:r>
          </a:p>
          <a:p>
            <a:pPr lvl="0">
              <a:spcBef>
                <a:spcPct val="0"/>
              </a:spcBef>
              <a:defRPr/>
            </a:pPr>
            <a:r>
              <a:rPr lang="en-US" sz="2400" dirty="0" err="1">
                <a:solidFill>
                  <a:schemeClr val="tx1">
                    <a:lumMod val="95000"/>
                    <a:lumOff val="5000"/>
                  </a:schemeClr>
                </a:solidFill>
                <a:latin typeface="Bahnschrift" panose="020B0502040204020203" pitchFamily="34" charset="0"/>
              </a:rPr>
              <a:t>Naldha,Fakirhat,Bagerhat</a:t>
            </a:r>
            <a:r>
              <a:rPr lang="en-US" sz="3200" dirty="0">
                <a:solidFill>
                  <a:schemeClr val="tx1">
                    <a:lumMod val="95000"/>
                    <a:lumOff val="5000"/>
                  </a:schemeClr>
                </a:solidFill>
                <a:latin typeface="Bahnschrift" panose="020B0502040204020203" pitchFamily="34" charset="0"/>
              </a:rPr>
              <a:t>.</a:t>
            </a:r>
          </a:p>
          <a:p>
            <a:pPr lvl="0">
              <a:spcBef>
                <a:spcPct val="0"/>
              </a:spcBef>
              <a:defRPr/>
            </a:pPr>
            <a:r>
              <a:rPr lang="bn-BD" sz="2400" dirty="0">
                <a:solidFill>
                  <a:schemeClr val="tx1">
                    <a:lumMod val="95000"/>
                    <a:lumOff val="5000"/>
                  </a:schemeClr>
                </a:solidFill>
                <a:latin typeface="Bahnschrift" panose="020B0502040204020203" pitchFamily="34" charset="0"/>
                <a:cs typeface="Times New Roman" pitchFamily="18" charset="0"/>
              </a:rPr>
              <a:t>Email : </a:t>
            </a:r>
            <a:r>
              <a:rPr lang="bn-BD" sz="2400" dirty="0">
                <a:solidFill>
                  <a:srgbClr val="FF0000"/>
                </a:solidFill>
                <a:latin typeface="Bahnschrift" panose="020B0502040204020203" pitchFamily="34" charset="0"/>
                <a:cs typeface="Times New Roman" pitchFamily="18" charset="0"/>
                <a:hlinkClick r:id="rId3"/>
              </a:rPr>
              <a:t>sukur360720@gmail.com</a:t>
            </a:r>
            <a:r>
              <a:rPr lang="bn-BD" sz="2400" dirty="0">
                <a:solidFill>
                  <a:srgbClr val="FF0000"/>
                </a:solidFill>
                <a:latin typeface="Bahnschrift" panose="020B0502040204020203" pitchFamily="34" charset="0"/>
                <a:cs typeface="Times New Roman" pitchFamily="18" charset="0"/>
              </a:rPr>
              <a:t/>
            </a:r>
            <a:br>
              <a:rPr lang="bn-BD" sz="2400" dirty="0">
                <a:solidFill>
                  <a:srgbClr val="FF0000"/>
                </a:solidFill>
                <a:latin typeface="Bahnschrift" panose="020B0502040204020203" pitchFamily="34" charset="0"/>
                <a:cs typeface="Times New Roman" pitchFamily="18" charset="0"/>
              </a:rPr>
            </a:br>
            <a:r>
              <a:rPr lang="bn-BD" sz="2400" dirty="0">
                <a:solidFill>
                  <a:schemeClr val="tx1">
                    <a:lumMod val="95000"/>
                    <a:lumOff val="5000"/>
                  </a:schemeClr>
                </a:solidFill>
                <a:latin typeface="Bahnschrift" panose="020B0502040204020203" pitchFamily="34" charset="0"/>
                <a:cs typeface="Times New Roman" pitchFamily="18" charset="0"/>
              </a:rPr>
              <a:t>Mobile no-01922</a:t>
            </a:r>
            <a:r>
              <a:rPr lang="en-US" sz="2400" dirty="0">
                <a:solidFill>
                  <a:schemeClr val="tx1">
                    <a:lumMod val="95000"/>
                    <a:lumOff val="5000"/>
                  </a:schemeClr>
                </a:solidFill>
                <a:latin typeface="Bahnschrift" panose="020B0502040204020203" pitchFamily="34" charset="0"/>
                <a:cs typeface="Times New Roman" pitchFamily="18" charset="0"/>
              </a:rPr>
              <a:t>-</a:t>
            </a:r>
            <a:r>
              <a:rPr lang="bn-BD" sz="2400" dirty="0">
                <a:solidFill>
                  <a:schemeClr val="tx1">
                    <a:lumMod val="95000"/>
                    <a:lumOff val="5000"/>
                  </a:schemeClr>
                </a:solidFill>
                <a:latin typeface="Bahnschrift" panose="020B0502040204020203" pitchFamily="34" charset="0"/>
                <a:cs typeface="Times New Roman" pitchFamily="18" charset="0"/>
              </a:rPr>
              <a:t>360720</a:t>
            </a:r>
            <a:r>
              <a:rPr lang="en-US" sz="2000" dirty="0">
                <a:solidFill>
                  <a:srgbClr val="7030A0"/>
                </a:solidFill>
                <a:latin typeface="Bahnschrift" panose="020B0502040204020203" pitchFamily="34" charset="0"/>
                <a:cs typeface="Times New Roman" pitchFamily="18" charset="0"/>
              </a:rPr>
              <a:t/>
            </a:r>
            <a:br>
              <a:rPr lang="en-US" sz="2000" dirty="0">
                <a:solidFill>
                  <a:srgbClr val="7030A0"/>
                </a:solidFill>
                <a:latin typeface="Bahnschrift" panose="020B0502040204020203" pitchFamily="34" charset="0"/>
                <a:cs typeface="Times New Roman" pitchFamily="18" charset="0"/>
              </a:rPr>
            </a:br>
            <a:endParaRPr lang="en-US" sz="1600" dirty="0">
              <a:solidFill>
                <a:srgbClr val="362A34"/>
              </a:solidFill>
              <a:latin typeface="Bahnschrift" panose="020B0502040204020203" pitchFamily="34" charset="0"/>
            </a:endParaRPr>
          </a:p>
        </p:txBody>
      </p:sp>
      <p:sp>
        <p:nvSpPr>
          <p:cNvPr id="5" name="Rectangle 4"/>
          <p:cNvSpPr/>
          <p:nvPr/>
        </p:nvSpPr>
        <p:spPr>
          <a:xfrm>
            <a:off x="8382732" y="4149566"/>
            <a:ext cx="3505200" cy="1692771"/>
          </a:xfrm>
          <a:prstGeom prst="rect">
            <a:avLst/>
          </a:prstGeom>
        </p:spPr>
        <p:txBody>
          <a:bodyPr wrap="square">
            <a:spAutoFit/>
          </a:bodyPr>
          <a:lstStyle/>
          <a:p>
            <a:r>
              <a:rPr lang="en-US" sz="3200" b="1" u="sng" dirty="0">
                <a:ln w="0"/>
                <a:latin typeface="Times New Roman" panose="02020603050405020304" pitchFamily="18" charset="0"/>
                <a:cs typeface="Times New Roman" panose="02020603050405020304" pitchFamily="18" charset="0"/>
              </a:rPr>
              <a:t>Class Introducing</a:t>
            </a:r>
          </a:p>
          <a:p>
            <a:r>
              <a:rPr lang="en-US" sz="2400" b="1" dirty="0">
                <a:ln w="0"/>
                <a:latin typeface="Times New Roman" panose="02020603050405020304" pitchFamily="18" charset="0"/>
                <a:cs typeface="Times New Roman" panose="02020603050405020304" pitchFamily="18" charset="0"/>
              </a:rPr>
              <a:t>Class       : </a:t>
            </a:r>
            <a:r>
              <a:rPr lang="en-US" sz="2400" b="1" dirty="0" smtClean="0">
                <a:ln w="0"/>
                <a:latin typeface="Times New Roman" panose="02020603050405020304" pitchFamily="18" charset="0"/>
                <a:cs typeface="Times New Roman" panose="02020603050405020304" pitchFamily="18" charset="0"/>
              </a:rPr>
              <a:t>Eight</a:t>
            </a:r>
            <a:endParaRPr lang="en-US" sz="2400" b="1" dirty="0">
              <a:ln w="0"/>
              <a:latin typeface="Times New Roman" panose="02020603050405020304" pitchFamily="18" charset="0"/>
              <a:cs typeface="Times New Roman" panose="02020603050405020304" pitchFamily="18" charset="0"/>
            </a:endParaRPr>
          </a:p>
          <a:p>
            <a:r>
              <a:rPr lang="en-US" sz="2400" b="1" dirty="0" smtClean="0">
                <a:ln w="0"/>
                <a:latin typeface="Times New Roman" panose="02020603050405020304" pitchFamily="18" charset="0"/>
                <a:cs typeface="Times New Roman" panose="02020603050405020304" pitchFamily="18" charset="0"/>
              </a:rPr>
              <a:t>Unit        </a:t>
            </a:r>
            <a:r>
              <a:rPr lang="en-US" sz="2400" b="1" dirty="0">
                <a:ln w="0"/>
                <a:latin typeface="Times New Roman" panose="02020603050405020304" pitchFamily="18" charset="0"/>
                <a:cs typeface="Times New Roman" panose="02020603050405020304" pitchFamily="18" charset="0"/>
              </a:rPr>
              <a:t>: </a:t>
            </a:r>
            <a:r>
              <a:rPr lang="en-US" sz="2400" b="1" dirty="0" smtClean="0">
                <a:ln w="0"/>
                <a:latin typeface="Times New Roman" panose="02020603050405020304" pitchFamily="18" charset="0"/>
                <a:cs typeface="Times New Roman" panose="02020603050405020304" pitchFamily="18" charset="0"/>
              </a:rPr>
              <a:t>03</a:t>
            </a:r>
            <a:endParaRPr lang="en-US" sz="2400" b="1" dirty="0">
              <a:ln w="0"/>
              <a:latin typeface="Times New Roman" panose="02020603050405020304" pitchFamily="18" charset="0"/>
              <a:cs typeface="Times New Roman" panose="02020603050405020304" pitchFamily="18" charset="0"/>
            </a:endParaRPr>
          </a:p>
          <a:p>
            <a:r>
              <a:rPr lang="en-US" sz="2400" b="1" dirty="0">
                <a:ln w="0"/>
                <a:latin typeface="Times New Roman" panose="02020603050405020304" pitchFamily="18" charset="0"/>
                <a:cs typeface="Times New Roman" panose="02020603050405020304" pitchFamily="18" charset="0"/>
              </a:rPr>
              <a:t>Lesson    </a:t>
            </a:r>
            <a:r>
              <a:rPr lang="en-US" sz="2400" b="1" dirty="0" smtClean="0">
                <a:ln w="0"/>
                <a:latin typeface="Times New Roman" panose="02020603050405020304" pitchFamily="18" charset="0"/>
                <a:cs typeface="Times New Roman" panose="02020603050405020304" pitchFamily="18" charset="0"/>
              </a:rPr>
              <a:t>:06 </a:t>
            </a:r>
            <a:endParaRPr lang="en-US" sz="2400" b="1" dirty="0">
              <a:ln w="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232" y="0"/>
            <a:ext cx="2121690" cy="677872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459" y="2540001"/>
            <a:ext cx="1905000" cy="2844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732" y="2646661"/>
            <a:ext cx="1905000" cy="273814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5695" y="166253"/>
            <a:ext cx="3353588" cy="30974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0711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34776" y="-294389"/>
            <a:ext cx="9641771" cy="8085397"/>
            <a:chOff x="-289225" y="-294389"/>
            <a:chExt cx="9641771" cy="8085397"/>
          </a:xfrm>
        </p:grpSpPr>
        <p:grpSp>
          <p:nvGrpSpPr>
            <p:cNvPr id="12" name="Group 11"/>
            <p:cNvGrpSpPr/>
            <p:nvPr/>
          </p:nvGrpSpPr>
          <p:grpSpPr>
            <a:xfrm>
              <a:off x="-289225" y="-294389"/>
              <a:ext cx="9641771" cy="8085397"/>
              <a:chOff x="-227889" y="-197352"/>
              <a:chExt cx="9641771" cy="7299321"/>
            </a:xfrm>
          </p:grpSpPr>
          <p:grpSp>
            <p:nvGrpSpPr>
              <p:cNvPr id="6" name="Group 5"/>
              <p:cNvGrpSpPr/>
              <p:nvPr/>
            </p:nvGrpSpPr>
            <p:grpSpPr>
              <a:xfrm>
                <a:off x="22746" y="3779767"/>
                <a:ext cx="3289821" cy="3078233"/>
                <a:chOff x="22746" y="3779767"/>
                <a:chExt cx="3289821" cy="3078233"/>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6" y="3885693"/>
                  <a:ext cx="3289821" cy="297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00" y="3779767"/>
                  <a:ext cx="2676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5020243" y="3364706"/>
                <a:ext cx="4393639" cy="3737263"/>
                <a:chOff x="5050477" y="3120737"/>
                <a:chExt cx="4393639" cy="3737263"/>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996" y="3413125"/>
                  <a:ext cx="38036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50477" y="3120737"/>
                  <a:ext cx="4393639" cy="527922"/>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Regular physical exercise</a:t>
                  </a:r>
                </a:p>
              </p:txBody>
            </p:sp>
          </p:grpSp>
          <p:sp>
            <p:nvSpPr>
              <p:cNvPr id="4" name="Rectangle 3"/>
              <p:cNvSpPr/>
              <p:nvPr/>
            </p:nvSpPr>
            <p:spPr>
              <a:xfrm>
                <a:off x="5341956" y="507297"/>
                <a:ext cx="4031220" cy="472352"/>
              </a:xfrm>
              <a:prstGeom prst="rect">
                <a:avLst/>
              </a:prstGeom>
              <a:noFill/>
            </p:spPr>
            <p:txBody>
              <a:bodyPr wrap="squar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PROPER REST AND SLEEP</a:t>
                </a:r>
              </a:p>
            </p:txBody>
          </p:sp>
          <p:grpSp>
            <p:nvGrpSpPr>
              <p:cNvPr id="7" name="Group 6"/>
              <p:cNvGrpSpPr/>
              <p:nvPr/>
            </p:nvGrpSpPr>
            <p:grpSpPr>
              <a:xfrm>
                <a:off x="-227889" y="411790"/>
                <a:ext cx="3540456" cy="2952916"/>
                <a:chOff x="-227889" y="411790"/>
                <a:chExt cx="3540456" cy="2952916"/>
              </a:xfrm>
            </p:grpSpPr>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437" t="33562" r="6437" b="46760"/>
                <a:stretch/>
              </p:blipFill>
              <p:spPr bwMode="auto">
                <a:xfrm>
                  <a:off x="-227889" y="411790"/>
                  <a:ext cx="3540456" cy="61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92" y="1042193"/>
                  <a:ext cx="326707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25179" y="-197352"/>
                <a:ext cx="9195646" cy="858837"/>
                <a:chOff x="0" y="-208754"/>
                <a:chExt cx="9195646" cy="858837"/>
              </a:xfrm>
            </p:grpSpPr>
            <p:sp>
              <p:nvSpPr>
                <p:cNvPr id="5" name="Rectangle 4"/>
                <p:cNvSpPr/>
                <p:nvPr/>
              </p:nvSpPr>
              <p:spPr>
                <a:xfrm>
                  <a:off x="0" y="-15923"/>
                  <a:ext cx="9195646" cy="4731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129" y="-208754"/>
                  <a:ext cx="80533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3" name="TextBox 12"/>
            <p:cNvSpPr txBox="1"/>
            <p:nvPr/>
          </p:nvSpPr>
          <p:spPr>
            <a:xfrm>
              <a:off x="484614" y="3741701"/>
              <a:ext cx="1987467" cy="461665"/>
            </a:xfrm>
            <a:prstGeom prst="rect">
              <a:avLst/>
            </a:prstGeom>
            <a:noFill/>
          </p:spPr>
          <p:txBody>
            <a:bodyPr wrap="none" rtlCol="0">
              <a:spAutoFit/>
            </a:bodyPr>
            <a:lstStyle/>
            <a:p>
              <a:r>
                <a:rPr lang="en-US" sz="2400" dirty="0"/>
                <a:t>Being/keeping</a:t>
              </a:r>
            </a:p>
          </p:txBody>
        </p:sp>
      </p:gr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92" y="1009365"/>
            <a:ext cx="4040055" cy="2568309"/>
          </a:xfrm>
          <a:prstGeom prst="rect">
            <a:avLst/>
          </a:prstGeom>
        </p:spPr>
      </p:pic>
    </p:spTree>
    <p:extLst>
      <p:ext uri="{BB962C8B-B14F-4D97-AF65-F5344CB8AC3E}">
        <p14:creationId xmlns:p14="http://schemas.microsoft.com/office/powerpoint/2010/main" val="50764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951" y="2792615"/>
            <a:ext cx="2743200" cy="256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58160" y="-238669"/>
            <a:ext cx="8654357" cy="769441"/>
          </a:xfrm>
          <a:prstGeom prst="rect">
            <a:avLst/>
          </a:prstGeom>
          <a:noFill/>
        </p:spPr>
        <p:txBody>
          <a:bodyPr wrap="none" rtlCol="0">
            <a:spAutoFit/>
          </a:bodyPr>
          <a:lstStyle/>
          <a:p>
            <a:r>
              <a:rPr lang="en-US" sz="4400" b="1" dirty="0">
                <a:latin typeface="Times New Roman" pitchFamily="18" charset="0"/>
                <a:cs typeface="Times New Roman" pitchFamily="18" charset="0"/>
              </a:rPr>
              <a:t>Why do we need physical exercise </a:t>
            </a:r>
            <a:r>
              <a:rPr lang="en-US" sz="3200" b="1" dirty="0">
                <a:latin typeface="Times New Roman" pitchFamily="18" charset="0"/>
                <a:cs typeface="Times New Roman" pitchFamily="18" charset="0"/>
              </a:rPr>
              <a:t>?</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r="10548" b="11041"/>
          <a:stretch/>
        </p:blipFill>
        <p:spPr bwMode="auto">
          <a:xfrm>
            <a:off x="1524001" y="5107072"/>
            <a:ext cx="2727433" cy="175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6951" y="515007"/>
            <a:ext cx="1962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2322" y="3250125"/>
            <a:ext cx="3873767" cy="357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6117" y="512175"/>
            <a:ext cx="2720834" cy="4560881"/>
          </a:xfrm>
          <a:prstGeom prst="rect">
            <a:avLst/>
          </a:prstGeom>
        </p:spPr>
      </p:pic>
      <p:sp>
        <p:nvSpPr>
          <p:cNvPr id="13" name="Rectangle 12"/>
          <p:cNvSpPr/>
          <p:nvPr/>
        </p:nvSpPr>
        <p:spPr>
          <a:xfrm>
            <a:off x="4721175" y="5091523"/>
            <a:ext cx="2057294" cy="1754326"/>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to be  </a:t>
            </a:r>
          </a:p>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strong</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Rectangle 14"/>
          <p:cNvSpPr/>
          <p:nvPr/>
        </p:nvSpPr>
        <p:spPr>
          <a:xfrm>
            <a:off x="6707455" y="5968686"/>
            <a:ext cx="3993401"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to be cheerful</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Group 4"/>
          <p:cNvGrpSpPr/>
          <p:nvPr/>
        </p:nvGrpSpPr>
        <p:grpSpPr>
          <a:xfrm>
            <a:off x="6761378" y="530773"/>
            <a:ext cx="3947692" cy="2674733"/>
            <a:chOff x="5163453" y="581628"/>
            <a:chExt cx="3947692" cy="2674733"/>
          </a:xfrm>
        </p:grpSpPr>
        <p:pic>
          <p:nvPicPr>
            <p:cNvPr id="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5917" t="4263" b="10330"/>
            <a:stretch/>
          </p:blipFill>
          <p:spPr bwMode="auto">
            <a:xfrm>
              <a:off x="5226005" y="581628"/>
              <a:ext cx="3885140" cy="224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3453" y="1799036"/>
              <a:ext cx="3896111"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3390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fade">
                                      <p:cBhvr>
                                        <p:cTn id="28" dur="1000"/>
                                        <p:tgtEl>
                                          <p:spTgt spid="5124"/>
                                        </p:tgtEl>
                                      </p:cBhvr>
                                    </p:animEffect>
                                    <p:anim calcmode="lin" valueType="num">
                                      <p:cBhvr>
                                        <p:cTn id="29" dur="1000" fill="hold"/>
                                        <p:tgtEl>
                                          <p:spTgt spid="5124"/>
                                        </p:tgtEl>
                                        <p:attrNameLst>
                                          <p:attrName>ppt_x</p:attrName>
                                        </p:attrNameLst>
                                      </p:cBhvr>
                                      <p:tavLst>
                                        <p:tav tm="0">
                                          <p:val>
                                            <p:strVal val="#ppt_x"/>
                                          </p:val>
                                        </p:tav>
                                        <p:tav tm="100000">
                                          <p:val>
                                            <p:strVal val="#ppt_x"/>
                                          </p:val>
                                        </p:tav>
                                      </p:tavLst>
                                    </p:anim>
                                    <p:anim calcmode="lin" valueType="num">
                                      <p:cBhvr>
                                        <p:cTn id="30"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fade">
                                      <p:cBhvr>
                                        <p:cTn id="35" dur="1000"/>
                                        <p:tgtEl>
                                          <p:spTgt spid="5127"/>
                                        </p:tgtEl>
                                      </p:cBhvr>
                                    </p:animEffect>
                                    <p:anim calcmode="lin" valueType="num">
                                      <p:cBhvr>
                                        <p:cTn id="36" dur="1000" fill="hold"/>
                                        <p:tgtEl>
                                          <p:spTgt spid="5127"/>
                                        </p:tgtEl>
                                        <p:attrNameLst>
                                          <p:attrName>ppt_x</p:attrName>
                                        </p:attrNameLst>
                                      </p:cBhvr>
                                      <p:tavLst>
                                        <p:tav tm="0">
                                          <p:val>
                                            <p:strVal val="#ppt_x"/>
                                          </p:val>
                                        </p:tav>
                                        <p:tav tm="100000">
                                          <p:val>
                                            <p:strVal val="#ppt_x"/>
                                          </p:val>
                                        </p:tav>
                                      </p:tavLst>
                                    </p:anim>
                                    <p:anim calcmode="lin" valueType="num">
                                      <p:cBhvr>
                                        <p:cTn id="37"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30"/>
                                        </p:tgtEl>
                                        <p:attrNameLst>
                                          <p:attrName>style.visibility</p:attrName>
                                        </p:attrNameLst>
                                      </p:cBhvr>
                                      <p:to>
                                        <p:strVal val="visible"/>
                                      </p:to>
                                    </p:set>
                                    <p:animEffect transition="in" filter="fade">
                                      <p:cBhvr>
                                        <p:cTn id="49" dur="1000"/>
                                        <p:tgtEl>
                                          <p:spTgt spid="5130"/>
                                        </p:tgtEl>
                                      </p:cBhvr>
                                    </p:animEffect>
                                    <p:anim calcmode="lin" valueType="num">
                                      <p:cBhvr>
                                        <p:cTn id="50" dur="1000" fill="hold"/>
                                        <p:tgtEl>
                                          <p:spTgt spid="5130"/>
                                        </p:tgtEl>
                                        <p:attrNameLst>
                                          <p:attrName>ppt_x</p:attrName>
                                        </p:attrNameLst>
                                      </p:cBhvr>
                                      <p:tavLst>
                                        <p:tav tm="0">
                                          <p:val>
                                            <p:strVal val="#ppt_x"/>
                                          </p:val>
                                        </p:tav>
                                        <p:tav tm="100000">
                                          <p:val>
                                            <p:strVal val="#ppt_x"/>
                                          </p:val>
                                        </p:tav>
                                      </p:tavLst>
                                    </p:anim>
                                    <p:anim calcmode="lin" valueType="num">
                                      <p:cBhvr>
                                        <p:cTn id="51"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941" y="1419365"/>
            <a:ext cx="11624344" cy="4401205"/>
          </a:xfrm>
          <a:prstGeom prst="rect">
            <a:avLst/>
          </a:prstGeom>
        </p:spPr>
        <p:txBody>
          <a:bodyPr wrap="square">
            <a:sp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1.Which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things are  necessary  for  good health</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Ans. Physical Exercise </a:t>
            </a:r>
          </a:p>
          <a:p>
            <a:r>
              <a:rPr lang="en-US" sz="4000" b="1" dirty="0">
                <a:effectLst>
                  <a:outerShdw blurRad="38100" dist="38100" dir="2700000" algn="tl">
                    <a:srgbClr val="000000">
                      <a:alpha val="43137"/>
                    </a:srgbClr>
                  </a:outerShdw>
                </a:effectLst>
                <a:latin typeface="Times New Roman" pitchFamily="18" charset="0"/>
                <a:cs typeface="Times New Roman" pitchFamily="18" charset="0"/>
              </a:rPr>
              <a:t>2</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 How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many types of physical exercise are there?</a:t>
            </a:r>
          </a:p>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Ans. Two types.</a:t>
            </a:r>
          </a:p>
          <a:p>
            <a:r>
              <a:rPr lang="en-US" sz="4000" b="1" dirty="0">
                <a:effectLst>
                  <a:outerShdw blurRad="38100" dist="38100" dir="2700000" algn="tl">
                    <a:srgbClr val="000000">
                      <a:alpha val="43137"/>
                    </a:srgbClr>
                  </a:outerShdw>
                </a:effectLst>
                <a:latin typeface="Times New Roman" pitchFamily="18" charset="0"/>
                <a:cs typeface="Times New Roman" pitchFamily="18" charset="0"/>
              </a:rPr>
              <a:t>3</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 What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does Physical exercise do our body?</a:t>
            </a:r>
          </a:p>
          <a:p>
            <a:r>
              <a:rPr lang="en-US" sz="4000" b="1" dirty="0">
                <a:effectLst>
                  <a:outerShdw blurRad="38100" dist="38100" dir="2700000" algn="tl">
                    <a:srgbClr val="000000">
                      <a:alpha val="43137"/>
                    </a:srgbClr>
                  </a:outerShdw>
                </a:effectLst>
                <a:latin typeface="Times New Roman" pitchFamily="18" charset="0"/>
                <a:cs typeface="Times New Roman" pitchFamily="18" charset="0"/>
              </a:rPr>
              <a:t>Ans. It keeps us fit for work, gives energy and makes us strong.</a:t>
            </a:r>
          </a:p>
        </p:txBody>
      </p:sp>
      <p:sp>
        <p:nvSpPr>
          <p:cNvPr id="6" name="Cloud Callout 5"/>
          <p:cNvSpPr/>
          <p:nvPr/>
        </p:nvSpPr>
        <p:spPr>
          <a:xfrm>
            <a:off x="8679976" y="-1"/>
            <a:ext cx="3361969" cy="1746913"/>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Evaluation</a:t>
            </a:r>
            <a:endParaRPr lang="en-US" sz="3600" dirty="0"/>
          </a:p>
        </p:txBody>
      </p:sp>
      <p:sp>
        <p:nvSpPr>
          <p:cNvPr id="7" name="Rectangle 6"/>
          <p:cNvSpPr/>
          <p:nvPr/>
        </p:nvSpPr>
        <p:spPr>
          <a:xfrm>
            <a:off x="171941" y="488734"/>
            <a:ext cx="7628307" cy="769441"/>
          </a:xfrm>
          <a:prstGeom prst="rect">
            <a:avLst/>
          </a:prstGeom>
        </p:spPr>
        <p:txBody>
          <a:bodyPr wrap="none">
            <a:spAutoFit/>
          </a:bodyPr>
          <a:lstStyle/>
          <a:p>
            <a:r>
              <a:rPr lang="en-US" sz="4400" b="1" dirty="0"/>
              <a:t>Answer the following questions</a:t>
            </a:r>
            <a:r>
              <a:rPr lang="en-US" sz="2000" b="1" dirty="0"/>
              <a:t>.</a:t>
            </a:r>
          </a:p>
        </p:txBody>
      </p:sp>
    </p:spTree>
    <p:extLst>
      <p:ext uri="{BB962C8B-B14F-4D97-AF65-F5344CB8AC3E}">
        <p14:creationId xmlns:p14="http://schemas.microsoft.com/office/powerpoint/2010/main" val="3865904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654018" y="555489"/>
            <a:ext cx="5083553" cy="2159575"/>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0"/>
                <a:solidFill>
                  <a:schemeClr val="bg1"/>
                </a:solidFill>
                <a:latin typeface="Times New Roman" panose="02020603050405020304" pitchFamily="18" charset="0"/>
                <a:cs typeface="Times New Roman" panose="02020603050405020304" pitchFamily="18" charset="0"/>
              </a:rPr>
              <a:t>Home Work</a:t>
            </a:r>
          </a:p>
        </p:txBody>
      </p:sp>
      <p:sp>
        <p:nvSpPr>
          <p:cNvPr id="5" name="TextBox 4"/>
          <p:cNvSpPr txBox="1"/>
          <p:nvPr/>
        </p:nvSpPr>
        <p:spPr>
          <a:xfrm>
            <a:off x="0" y="4190790"/>
            <a:ext cx="12091916" cy="2554545"/>
          </a:xfrm>
          <a:prstGeom prst="rect">
            <a:avLst/>
          </a:prstGeom>
          <a:solidFill>
            <a:srgbClr val="00B0F0"/>
          </a:solidFill>
        </p:spPr>
        <p:txBody>
          <a:bodyPr wrap="square" rtlCol="0">
            <a:spAutoFit/>
          </a:bodyPr>
          <a:lstStyle/>
          <a:p>
            <a:r>
              <a:rPr lang="en-US" sz="6600" b="1" dirty="0">
                <a:solidFill>
                  <a:srgbClr val="FFFF00"/>
                </a:solidFill>
              </a:rPr>
              <a:t>Write a </a:t>
            </a:r>
            <a:r>
              <a:rPr lang="en-US" sz="6600" b="1" dirty="0" smtClean="0">
                <a:solidFill>
                  <a:srgbClr val="FFFF00"/>
                </a:solidFill>
              </a:rPr>
              <a:t>paragraph </a:t>
            </a:r>
            <a:r>
              <a:rPr lang="en-US" sz="6600" b="1" dirty="0">
                <a:solidFill>
                  <a:srgbClr val="FFFF00"/>
                </a:solidFill>
              </a:rPr>
              <a:t>about </a:t>
            </a:r>
            <a:r>
              <a:rPr lang="en-US" sz="8000" b="1" dirty="0">
                <a:solidFill>
                  <a:srgbClr val="FFFF00"/>
                </a:solidFill>
              </a:rPr>
              <a:t>“ Physical E</a:t>
            </a:r>
            <a:r>
              <a:rPr lang="en-US" sz="8000" b="1" dirty="0" smtClean="0">
                <a:solidFill>
                  <a:srgbClr val="FFFF00"/>
                </a:solidFill>
              </a:rPr>
              <a:t>xercise</a:t>
            </a:r>
            <a:r>
              <a:rPr lang="en-US" sz="8000" b="1" dirty="0">
                <a:solidFill>
                  <a:srgbClr val="FFFF00"/>
                </a:solidFill>
              </a:rPr>
              <a:t>”</a:t>
            </a:r>
          </a:p>
        </p:txBody>
      </p:sp>
      <p:pic>
        <p:nvPicPr>
          <p:cNvPr id="7" name="Picture 6" descr="dgmgcb29_3cjjh3dhb.gif"/>
          <p:cNvPicPr>
            <a:picLocks noChangeAspect="1"/>
          </p:cNvPicPr>
          <p:nvPr/>
        </p:nvPicPr>
        <p:blipFill>
          <a:blip r:embed="rId3"/>
          <a:stretch>
            <a:fillRect/>
          </a:stretch>
        </p:blipFill>
        <p:spPr>
          <a:xfrm>
            <a:off x="313898" y="231568"/>
            <a:ext cx="3916907" cy="3248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54945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179018" y="3459064"/>
            <a:ext cx="8402273" cy="3174491"/>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nSpc>
                <a:spcPct val="87000"/>
              </a:lnSpc>
              <a:defRPr/>
            </a:pPr>
            <a:r>
              <a:rPr lang="en-US" sz="115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alibri"/>
              </a:rPr>
              <a:t>THANK YOU ALL</a:t>
            </a:r>
            <a:r>
              <a:rPr lang="en-US" sz="8800" b="1" i="1"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 </a:t>
            </a:r>
          </a:p>
        </p:txBody>
      </p:sp>
      <p:pic>
        <p:nvPicPr>
          <p:cNvPr id="7" name="Picture 6"/>
          <p:cNvPicPr>
            <a:picLocks noChangeAspect="1"/>
          </p:cNvPicPr>
          <p:nvPr/>
        </p:nvPicPr>
        <p:blipFill>
          <a:blip r:embed="rId4" cstate="print"/>
          <a:stretch>
            <a:fillRect/>
          </a:stretch>
        </p:blipFill>
        <p:spPr>
          <a:xfrm>
            <a:off x="1544549" y="276396"/>
            <a:ext cx="3498527" cy="2569545"/>
          </a:xfrm>
          <a:prstGeom prst="rect">
            <a:avLst/>
          </a:prstGeom>
        </p:spPr>
      </p:pic>
      <p:pic>
        <p:nvPicPr>
          <p:cNvPr id="8" name="Picture 7"/>
          <p:cNvPicPr>
            <a:picLocks noChangeAspect="1"/>
          </p:cNvPicPr>
          <p:nvPr/>
        </p:nvPicPr>
        <p:blipFill>
          <a:blip r:embed="rId5" cstate="print"/>
          <a:stretch>
            <a:fillRect/>
          </a:stretch>
        </p:blipFill>
        <p:spPr>
          <a:xfrm>
            <a:off x="5027486" y="20547"/>
            <a:ext cx="7164514" cy="3047915"/>
          </a:xfrm>
          <a:prstGeom prst="rect">
            <a:avLst/>
          </a:prstGeom>
        </p:spPr>
      </p:pic>
      <p:pic>
        <p:nvPicPr>
          <p:cNvPr id="9" name="Picture 8"/>
          <p:cNvPicPr>
            <a:picLocks noChangeAspect="1"/>
          </p:cNvPicPr>
          <p:nvPr/>
        </p:nvPicPr>
        <p:blipFill>
          <a:blip r:embed="rId6" cstate="print"/>
          <a:stretch>
            <a:fillRect/>
          </a:stretch>
        </p:blipFill>
        <p:spPr>
          <a:xfrm>
            <a:off x="150908" y="53873"/>
            <a:ext cx="8716189" cy="3014590"/>
          </a:xfrm>
          <a:prstGeom prst="rect">
            <a:avLst/>
          </a:prstGeom>
        </p:spPr>
      </p:pic>
      <p:pic>
        <p:nvPicPr>
          <p:cNvPr id="10" name="Picture 9"/>
          <p:cNvPicPr>
            <a:picLocks noChangeAspect="1"/>
          </p:cNvPicPr>
          <p:nvPr/>
        </p:nvPicPr>
        <p:blipFill>
          <a:blip r:embed="rId7" cstate="print"/>
          <a:stretch>
            <a:fillRect/>
          </a:stretch>
        </p:blipFill>
        <p:spPr>
          <a:xfrm>
            <a:off x="179018" y="3457489"/>
            <a:ext cx="8688079" cy="3173384"/>
          </a:xfrm>
          <a:prstGeom prst="rect">
            <a:avLst/>
          </a:prstGeom>
          <a:solidFill>
            <a:srgbClr val="00B050"/>
          </a:solidFill>
        </p:spPr>
      </p:pic>
      <p:sp>
        <p:nvSpPr>
          <p:cNvPr id="6" name="Rectangle 5"/>
          <p:cNvSpPr/>
          <p:nvPr/>
        </p:nvSpPr>
        <p:spPr>
          <a:xfrm>
            <a:off x="10279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3355" y="444475"/>
            <a:ext cx="1905000" cy="2267756"/>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9882" y="20548"/>
            <a:ext cx="2622390" cy="285750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5161" y="619021"/>
            <a:ext cx="1905000" cy="2003155"/>
          </a:xfrm>
          <a:prstGeom prst="rect">
            <a:avLst/>
          </a:prstGeom>
        </p:spPr>
      </p:pic>
      <p:pic>
        <p:nvPicPr>
          <p:cNvPr id="13" name="Picture 12">
            <a:extLst>
              <a:ext uri="{FF2B5EF4-FFF2-40B4-BE49-F238E27FC236}">
                <a16:creationId xmlns="" xmlns:a16="http://schemas.microsoft.com/office/drawing/2014/main" id="{96617B61-E847-4047-9AA2-CE002E91DA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7097" y="3476522"/>
            <a:ext cx="3369887" cy="3157034"/>
          </a:xfrm>
          <a:prstGeom prst="rect">
            <a:avLst/>
          </a:prstGeom>
        </p:spPr>
      </p:pic>
      <p:pic>
        <p:nvPicPr>
          <p:cNvPr id="14" name="Picture 12" descr="img6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35808" y="184369"/>
            <a:ext cx="1865948" cy="26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teenager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68483" y="554957"/>
            <a:ext cx="1254406" cy="22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29958963"/>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85221" y="707032"/>
            <a:ext cx="4106779" cy="285117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74" y="819589"/>
            <a:ext cx="3622984" cy="2726247"/>
          </a:xfrm>
          <a:prstGeom prst="rect">
            <a:avLst/>
          </a:prstGeom>
          <a:ln w="38100">
            <a:solidFill>
              <a:schemeClr val="tx1"/>
            </a:solid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9386" y="3790817"/>
            <a:ext cx="3151346" cy="3067183"/>
          </a:xfrm>
          <a:prstGeom prst="rect">
            <a:avLst/>
          </a:prstGeom>
        </p:spPr>
      </p:pic>
      <p:sp>
        <p:nvSpPr>
          <p:cNvPr id="2" name="Rectangle 1"/>
          <p:cNvSpPr/>
          <p:nvPr/>
        </p:nvSpPr>
        <p:spPr>
          <a:xfrm>
            <a:off x="3066098" y="4496106"/>
            <a:ext cx="6462911" cy="1754326"/>
          </a:xfrm>
          <a:prstGeom prst="rect">
            <a:avLst/>
          </a:prstGeom>
        </p:spPr>
        <p:txBody>
          <a:bodyPr wrap="square">
            <a:spAutoFit/>
          </a:bodyPr>
          <a:lstStyle/>
          <a:p>
            <a:r>
              <a:rPr lang="en-US" sz="5400" b="1" dirty="0" smtClean="0">
                <a:solidFill>
                  <a:schemeClr val="tx1">
                    <a:lumMod val="95000"/>
                    <a:lumOff val="5000"/>
                  </a:schemeClr>
                </a:solidFill>
                <a:latin typeface="Aldhabi" panose="01000000000000000000" pitchFamily="2" charset="-78"/>
                <a:cs typeface="Aldhabi" panose="01000000000000000000" pitchFamily="2" charset="-78"/>
              </a:rPr>
              <a:t>1.</a:t>
            </a:r>
            <a:r>
              <a:rPr lang="en-US" sz="5400" b="1" dirty="0" smtClean="0">
                <a:latin typeface="Aldhabi" panose="01000000000000000000" pitchFamily="2" charset="-78"/>
                <a:cs typeface="Aldhabi" panose="01000000000000000000" pitchFamily="2" charset="-78"/>
              </a:rPr>
              <a:t>What </a:t>
            </a:r>
            <a:r>
              <a:rPr lang="en-US" sz="5400" b="1" dirty="0">
                <a:latin typeface="Aldhabi" panose="01000000000000000000" pitchFamily="2" charset="-78"/>
                <a:cs typeface="Aldhabi" panose="01000000000000000000" pitchFamily="2" charset="-78"/>
              </a:rPr>
              <a:t>do you see in the pictures ?</a:t>
            </a:r>
          </a:p>
          <a:p>
            <a:r>
              <a:rPr lang="en-US" sz="5400" b="1" dirty="0" smtClean="0">
                <a:solidFill>
                  <a:schemeClr val="tx1">
                    <a:lumMod val="95000"/>
                    <a:lumOff val="5000"/>
                  </a:schemeClr>
                </a:solidFill>
                <a:latin typeface="Aldhabi" panose="01000000000000000000" pitchFamily="2" charset="-78"/>
                <a:cs typeface="Aldhabi" panose="01000000000000000000" pitchFamily="2" charset="-78"/>
              </a:rPr>
              <a:t>2.</a:t>
            </a:r>
            <a:r>
              <a:rPr lang="en-US" sz="5400" b="1" dirty="0" smtClean="0">
                <a:solidFill>
                  <a:schemeClr val="tx1">
                    <a:lumMod val="95000"/>
                    <a:lumOff val="5000"/>
                  </a:schemeClr>
                </a:solidFill>
                <a:latin typeface="Aldhabi" panose="01000000000000000000" pitchFamily="2" charset="-78"/>
                <a:cs typeface="Aldhabi" panose="01000000000000000000" pitchFamily="2" charset="-78"/>
              </a:rPr>
              <a:t>What </a:t>
            </a:r>
            <a:r>
              <a:rPr lang="en-US" sz="5400" b="1" dirty="0">
                <a:solidFill>
                  <a:schemeClr val="tx1">
                    <a:lumMod val="95000"/>
                    <a:lumOff val="5000"/>
                  </a:schemeClr>
                </a:solidFill>
                <a:latin typeface="Aldhabi" panose="01000000000000000000" pitchFamily="2" charset="-78"/>
                <a:cs typeface="Aldhabi" panose="01000000000000000000" pitchFamily="2" charset="-78"/>
              </a:rPr>
              <a:t>are the people doing</a:t>
            </a:r>
            <a:r>
              <a:rPr lang="en-US" sz="5400" b="1" dirty="0" smtClean="0">
                <a:solidFill>
                  <a:schemeClr val="tx1">
                    <a:lumMod val="95000"/>
                    <a:lumOff val="5000"/>
                  </a:schemeClr>
                </a:solidFill>
                <a:latin typeface="Aldhabi" panose="01000000000000000000" pitchFamily="2" charset="-78"/>
                <a:cs typeface="Aldhabi" panose="01000000000000000000" pitchFamily="2" charset="-78"/>
              </a:rPr>
              <a:t>?</a:t>
            </a:r>
            <a:endParaRPr lang="en-US" sz="5400" b="1" dirty="0" smtClean="0">
              <a:solidFill>
                <a:schemeClr val="tx1">
                  <a:lumMod val="95000"/>
                  <a:lumOff val="5000"/>
                </a:schemeClr>
              </a:solidFill>
              <a:latin typeface="Aldhabi" panose="01000000000000000000" pitchFamily="2" charset="-78"/>
              <a:cs typeface="Aldhabi" panose="01000000000000000000" pitchFamily="2" charset="-78"/>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83" y="3545837"/>
            <a:ext cx="2432517" cy="3159763"/>
          </a:xfrm>
          <a:prstGeom prst="rect">
            <a:avLst/>
          </a:prstGeom>
        </p:spPr>
      </p:pic>
      <p:sp>
        <p:nvSpPr>
          <p:cNvPr id="23" name="TextBox 22"/>
          <p:cNvSpPr txBox="1"/>
          <p:nvPr/>
        </p:nvSpPr>
        <p:spPr>
          <a:xfrm>
            <a:off x="835589" y="60701"/>
            <a:ext cx="10465142" cy="646331"/>
          </a:xfrm>
          <a:prstGeom prst="rect">
            <a:avLst/>
          </a:prstGeom>
          <a:noFill/>
        </p:spPr>
        <p:txBody>
          <a:bodyPr wrap="square" rtlCol="0">
            <a:spAutoFit/>
          </a:bodyPr>
          <a:lstStyle/>
          <a:p>
            <a:r>
              <a:rPr lang="en-US" sz="3600" b="1" dirty="0">
                <a:ln w="17780" cmpd="sng">
                  <a:solidFill>
                    <a:srgbClr val="FFFFFF"/>
                  </a:solidFill>
                  <a:prstDash val="solid"/>
                  <a:miter lim="800000"/>
                </a:ln>
                <a:latin typeface="Tahoma" panose="020B0604030504040204" pitchFamily="34" charset="0"/>
                <a:ea typeface="Tahoma" panose="020B0604030504040204" pitchFamily="34" charset="0"/>
                <a:cs typeface="Tahoma" panose="020B0604030504040204" pitchFamily="34" charset="0"/>
              </a:rPr>
              <a:t>Look at the pictures and think over </a:t>
            </a:r>
            <a:r>
              <a:rPr lang="en-US" sz="3600" b="1" dirty="0" smtClean="0">
                <a:ln w="17780" cmpd="sng">
                  <a:solidFill>
                    <a:srgbClr val="FFFFFF"/>
                  </a:solidFill>
                  <a:prstDash val="solid"/>
                  <a:miter lim="800000"/>
                </a:ln>
                <a:latin typeface="Tahoma" panose="020B0604030504040204" pitchFamily="34" charset="0"/>
                <a:ea typeface="Tahoma" panose="020B0604030504040204" pitchFamily="34" charset="0"/>
                <a:cs typeface="Tahoma" panose="020B0604030504040204" pitchFamily="34" charset="0"/>
              </a:rPr>
              <a:t>these.</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24" name="Content Placeholder 6" descr="walking-man.gif"/>
          <p:cNvPicPr>
            <a:picLocks noChangeAspect="1"/>
          </p:cNvPicPr>
          <p:nvPr/>
        </p:nvPicPr>
        <p:blipFill>
          <a:blip r:embed="rId6"/>
          <a:stretch>
            <a:fillRect/>
          </a:stretch>
        </p:blipFill>
        <p:spPr>
          <a:xfrm>
            <a:off x="3946359" y="788529"/>
            <a:ext cx="4138862" cy="2769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8411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601"/>
            <a:ext cx="12064621" cy="5135560"/>
          </a:xfrm>
          <a:prstGeom prst="rect">
            <a:avLst/>
          </a:prstGeom>
          <a:ln>
            <a:solidFill>
              <a:srgbClr val="C00000"/>
            </a:solidFill>
          </a:ln>
        </p:spPr>
      </p:pic>
      <p:sp>
        <p:nvSpPr>
          <p:cNvPr id="4" name="TextBox 3"/>
          <p:cNvSpPr txBox="1"/>
          <p:nvPr/>
        </p:nvSpPr>
        <p:spPr>
          <a:xfrm>
            <a:off x="95533" y="5540122"/>
            <a:ext cx="11969087" cy="1200329"/>
          </a:xfrm>
          <a:prstGeom prst="rect">
            <a:avLst/>
          </a:prstGeom>
          <a:solidFill>
            <a:schemeClr val="bg1"/>
          </a:solidFill>
          <a:ln w="76200">
            <a:solidFill>
              <a:srgbClr val="C00000"/>
            </a:solidFill>
          </a:ln>
        </p:spPr>
        <p:txBody>
          <a:bodyPr wrap="square" rtlCol="0">
            <a:spAutoFit/>
          </a:bodyPr>
          <a:lstStyle/>
          <a:p>
            <a:r>
              <a:rPr lang="en-US" sz="3600" dirty="0" smtClean="0">
                <a:latin typeface="Times New Roman" pitchFamily="18" charset="0"/>
                <a:cs typeface="Times New Roman" pitchFamily="18" charset="0"/>
              </a:rPr>
              <a:t>3.Do you do it ?</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3.Can you tell me what it is called?</a:t>
            </a:r>
          </a:p>
        </p:txBody>
      </p:sp>
    </p:spTree>
    <p:extLst>
      <p:ext uri="{BB962C8B-B14F-4D97-AF65-F5344CB8AC3E}">
        <p14:creationId xmlns:p14="http://schemas.microsoft.com/office/powerpoint/2010/main" val="50999503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38" t="2976" r="9336" b="3878"/>
          <a:stretch/>
        </p:blipFill>
        <p:spPr>
          <a:xfrm>
            <a:off x="5435920" y="-78778"/>
            <a:ext cx="6281766" cy="589312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b="7766"/>
          <a:stretch/>
        </p:blipFill>
        <p:spPr>
          <a:xfrm flipH="1">
            <a:off x="211015" y="0"/>
            <a:ext cx="5301162" cy="5922497"/>
          </a:xfrm>
          <a:prstGeom prst="rect">
            <a:avLst/>
          </a:prstGeom>
        </p:spPr>
      </p:pic>
      <p:sp>
        <p:nvSpPr>
          <p:cNvPr id="6" name="TextBox 5"/>
          <p:cNvSpPr txBox="1"/>
          <p:nvPr/>
        </p:nvSpPr>
        <p:spPr>
          <a:xfrm>
            <a:off x="5825837" y="1626177"/>
            <a:ext cx="4073237" cy="1015663"/>
          </a:xfrm>
          <a:prstGeom prst="rect">
            <a:avLst/>
          </a:prstGeom>
          <a:noFill/>
        </p:spPr>
        <p:txBody>
          <a:bodyPr wrap="square" rtlCol="0">
            <a:spAutoFit/>
          </a:bodyPr>
          <a:lstStyle/>
          <a:p>
            <a:r>
              <a:rPr lang="en-US" sz="3000" b="1" i="1" dirty="0">
                <a:latin typeface="+mj-lt"/>
              </a:rPr>
              <a:t>So our today’s topic </a:t>
            </a:r>
            <a:r>
              <a:rPr lang="en-US" sz="3000" b="1" i="1" dirty="0" smtClean="0">
                <a:latin typeface="+mj-lt"/>
              </a:rPr>
              <a:t>is…………..? </a:t>
            </a:r>
            <a:endParaRPr lang="en-US" sz="3000" b="1" i="1" dirty="0">
              <a:latin typeface="+mj-lt"/>
            </a:endParaRPr>
          </a:p>
        </p:txBody>
      </p:sp>
      <p:sp>
        <p:nvSpPr>
          <p:cNvPr id="7" name="TextBox 6"/>
          <p:cNvSpPr txBox="1"/>
          <p:nvPr/>
        </p:nvSpPr>
        <p:spPr>
          <a:xfrm rot="21438904">
            <a:off x="5868442" y="246525"/>
            <a:ext cx="5120129" cy="1938992"/>
          </a:xfrm>
          <a:prstGeom prst="rect">
            <a:avLst/>
          </a:prstGeom>
          <a:solidFill>
            <a:schemeClr val="accent6">
              <a:lumMod val="60000"/>
              <a:lumOff val="40000"/>
            </a:schemeClr>
          </a:solidFill>
        </p:spPr>
        <p:txBody>
          <a:bodyPr wrap="square" rtlCol="0">
            <a:spAutoFit/>
          </a:bodyPr>
          <a:lstStyle/>
          <a:p>
            <a:pPr algn="ctr"/>
            <a:r>
              <a:rPr lang="en-US" sz="6000" dirty="0">
                <a:solidFill>
                  <a:schemeClr val="tx1">
                    <a:lumMod val="95000"/>
                    <a:lumOff val="5000"/>
                  </a:schemeClr>
                </a:solidFill>
                <a:latin typeface="Arial Black" panose="020B0A04020102020204" pitchFamily="34" charset="0"/>
              </a:rPr>
              <a:t>Physical </a:t>
            </a:r>
            <a:r>
              <a:rPr lang="en-US" sz="6000" dirty="0" smtClean="0">
                <a:solidFill>
                  <a:schemeClr val="tx1">
                    <a:lumMod val="95000"/>
                    <a:lumOff val="5000"/>
                  </a:schemeClr>
                </a:solidFill>
                <a:latin typeface="Arial Black" panose="020B0A04020102020204" pitchFamily="34" charset="0"/>
              </a:rPr>
              <a:t>Exercise</a:t>
            </a:r>
            <a:endParaRPr lang="en-US" sz="6000" dirty="0">
              <a:solidFill>
                <a:schemeClr val="tx1">
                  <a:lumMod val="95000"/>
                  <a:lumOff val="5000"/>
                </a:schemeClr>
              </a:solidFill>
              <a:latin typeface="Arial Black" panose="020B0A04020102020204" pitchFamily="34" charset="0"/>
            </a:endParaRP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6500"/>
                    </a14:imgEffect>
                  </a14:imgLayer>
                </a14:imgProps>
              </a:ext>
              <a:ext uri="{28A0092B-C50C-407E-A947-70E740481C1C}">
                <a14:useLocalDpi xmlns:a14="http://schemas.microsoft.com/office/drawing/2010/main" val="0"/>
              </a:ext>
            </a:extLst>
          </a:blip>
          <a:stretch>
            <a:fillRect/>
          </a:stretch>
        </p:blipFill>
        <p:spPr>
          <a:xfrm rot="18892507" flipH="1">
            <a:off x="3015787" y="3057902"/>
            <a:ext cx="2535656" cy="3003802"/>
          </a:xfrm>
          <a:prstGeom prst="rect">
            <a:avLst/>
          </a:prstGeom>
          <a:scene3d>
            <a:camera prst="perspectiveContrastingRightFacing"/>
            <a:lightRig rig="threePt" dir="t"/>
          </a:scene3d>
        </p:spPr>
      </p:pic>
      <p:cxnSp>
        <p:nvCxnSpPr>
          <p:cNvPr id="9" name="Straight Arrow Connector 8"/>
          <p:cNvCxnSpPr>
            <a:cxnSpLocks/>
          </p:cNvCxnSpPr>
          <p:nvPr/>
        </p:nvCxnSpPr>
        <p:spPr>
          <a:xfrm flipV="1">
            <a:off x="4449283" y="3526746"/>
            <a:ext cx="2381448" cy="1294618"/>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4418702" y="3464373"/>
            <a:ext cx="1945145" cy="1417449"/>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527723" y="3515282"/>
            <a:ext cx="2894627" cy="1342033"/>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4418703" y="3515282"/>
            <a:ext cx="4790385" cy="1366540"/>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4475459" y="3535795"/>
            <a:ext cx="3716526" cy="1303505"/>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969E4F00-4D1F-4257-9AF7-81BC91B871D5}"/>
              </a:ext>
            </a:extLst>
          </p:cNvPr>
          <p:cNvSpPr txBox="1"/>
          <p:nvPr/>
        </p:nvSpPr>
        <p:spPr>
          <a:xfrm rot="21444500">
            <a:off x="5922510" y="2189511"/>
            <a:ext cx="5100593" cy="1200329"/>
          </a:xfrm>
          <a:prstGeom prst="rect">
            <a:avLst/>
          </a:prstGeom>
          <a:solidFill>
            <a:schemeClr val="accent6">
              <a:lumMod val="60000"/>
              <a:lumOff val="40000"/>
            </a:schemeClr>
          </a:solidFill>
        </p:spPr>
        <p:txBody>
          <a:bodyPr wrap="square" rtlCol="0">
            <a:spAutoFit/>
          </a:bodyPr>
          <a:lstStyle/>
          <a:p>
            <a:pPr algn="just"/>
            <a:r>
              <a:rPr lang="en-US" sz="3600" b="1" dirty="0">
                <a:latin typeface="+mj-lt"/>
              </a:rPr>
              <a:t>Dear </a:t>
            </a:r>
            <a:r>
              <a:rPr lang="en-US" sz="3600" b="1" u="sng" dirty="0">
                <a:latin typeface="+mj-lt"/>
              </a:rPr>
              <a:t>students write </a:t>
            </a:r>
            <a:r>
              <a:rPr lang="en-US" sz="3600" b="1" u="sng" dirty="0" smtClean="0">
                <a:latin typeface="+mj-lt"/>
              </a:rPr>
              <a:t>down </a:t>
            </a:r>
            <a:r>
              <a:rPr lang="en-US" sz="3600" b="1" u="sng" dirty="0">
                <a:latin typeface="+mj-lt"/>
              </a:rPr>
              <a:t>the lesson’s </a:t>
            </a:r>
            <a:r>
              <a:rPr lang="en-US" sz="3600" b="1" dirty="0">
                <a:latin typeface="+mj-lt"/>
              </a:rPr>
              <a:t>headline.</a:t>
            </a:r>
          </a:p>
        </p:txBody>
      </p:sp>
      <p:pic>
        <p:nvPicPr>
          <p:cNvPr id="15" name="Picture 14">
            <a:extLst>
              <a:ext uri="{FF2B5EF4-FFF2-40B4-BE49-F238E27FC236}">
                <a16:creationId xmlns="" xmlns:a16="http://schemas.microsoft.com/office/drawing/2014/main" id="{96617B61-E847-4047-9AA2-CE002E91D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1845" y="6051626"/>
            <a:ext cx="2838235" cy="727333"/>
          </a:xfrm>
          <a:prstGeom prst="rect">
            <a:avLst/>
          </a:prstGeom>
        </p:spPr>
      </p:pic>
      <p:pic>
        <p:nvPicPr>
          <p:cNvPr id="16" name="Picture 15">
            <a:extLst>
              <a:ext uri="{FF2B5EF4-FFF2-40B4-BE49-F238E27FC236}">
                <a16:creationId xmlns="" xmlns:a16="http://schemas.microsoft.com/office/drawing/2014/main" id="{96617B61-E847-4047-9AA2-CE002E91D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3560" y="6051626"/>
            <a:ext cx="2738285" cy="781542"/>
          </a:xfrm>
          <a:prstGeom prst="rect">
            <a:avLst/>
          </a:prstGeom>
        </p:spPr>
      </p:pic>
      <p:pic>
        <p:nvPicPr>
          <p:cNvPr id="17" name="Picture 16">
            <a:extLst>
              <a:ext uri="{FF2B5EF4-FFF2-40B4-BE49-F238E27FC236}">
                <a16:creationId xmlns="" xmlns:a16="http://schemas.microsoft.com/office/drawing/2014/main" id="{96617B61-E847-4047-9AA2-CE002E91D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7786" y="5984714"/>
            <a:ext cx="3246062" cy="848454"/>
          </a:xfrm>
          <a:prstGeom prst="rect">
            <a:avLst/>
          </a:prstGeom>
        </p:spPr>
      </p:pic>
      <p:pic>
        <p:nvPicPr>
          <p:cNvPr id="18" name="Picture 17">
            <a:extLst>
              <a:ext uri="{FF2B5EF4-FFF2-40B4-BE49-F238E27FC236}">
                <a16:creationId xmlns="" xmlns:a16="http://schemas.microsoft.com/office/drawing/2014/main" id="{96617B61-E847-4047-9AA2-CE002E91D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90" y="5963240"/>
            <a:ext cx="3375775" cy="894759"/>
          </a:xfrm>
          <a:prstGeom prst="rect">
            <a:avLst/>
          </a:prstGeom>
        </p:spPr>
      </p:pic>
    </p:spTree>
    <p:extLst>
      <p:ext uri="{BB962C8B-B14F-4D97-AF65-F5344CB8AC3E}">
        <p14:creationId xmlns:p14="http://schemas.microsoft.com/office/powerpoint/2010/main" val="13611155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repeatCount="indefinite"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2000"/>
                                        <p:tgtEl>
                                          <p:spTgt spid="10"/>
                                        </p:tgtEl>
                                      </p:cBhvr>
                                    </p:animEffect>
                                  </p:childTnLst>
                                </p:cTn>
                              </p:par>
                              <p:par>
                                <p:cTn id="11" presetID="22" presetClass="entr" presetSubtype="4" repeatCount="indefinite"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2000"/>
                                        <p:tgtEl>
                                          <p:spTgt spid="9"/>
                                        </p:tgtEl>
                                      </p:cBhvr>
                                    </p:animEffect>
                                  </p:childTnLst>
                                </p:cTn>
                              </p:par>
                              <p:par>
                                <p:cTn id="14" presetID="22" presetClass="entr" presetSubtype="4" repeatCount="indefinite"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2000"/>
                                        <p:tgtEl>
                                          <p:spTgt spid="11"/>
                                        </p:tgtEl>
                                      </p:cBhvr>
                                    </p:animEffect>
                                  </p:childTnLst>
                                </p:cTn>
                              </p:par>
                              <p:par>
                                <p:cTn id="17" presetID="22" presetClass="entr" presetSubtype="4" repeatCount="indefinite"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2000"/>
                                        <p:tgtEl>
                                          <p:spTgt spid="13"/>
                                        </p:tgtEl>
                                      </p:cBhvr>
                                    </p:animEffect>
                                  </p:childTnLst>
                                </p:cTn>
                              </p:par>
                              <p:par>
                                <p:cTn id="20" presetID="22" presetClass="entr" presetSubtype="4" repeatCount="indefinite"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xit" presetSubtype="0" fill="hold" grpId="1" nodeType="clickEffect">
                                  <p:stCondLst>
                                    <p:cond delay="0"/>
                                  </p:stCondLst>
                                  <p:iterate type="lt">
                                    <p:tmPct val="0"/>
                                  </p:iterate>
                                  <p:childTnLst>
                                    <p:animEffect transition="out" filter="fade">
                                      <p:cBhvr>
                                        <p:cTn id="35" dur="1000"/>
                                        <p:tgtEl>
                                          <p:spTgt spid="6"/>
                                        </p:tgtEl>
                                      </p:cBhvr>
                                    </p:animEffect>
                                    <p:anim calcmode="lin" valueType="num">
                                      <p:cBhvr>
                                        <p:cTn id="36" dur="1000"/>
                                        <p:tgtEl>
                                          <p:spTgt spid="6"/>
                                        </p:tgtEl>
                                        <p:attrNameLst>
                                          <p:attrName>ppt_x</p:attrName>
                                        </p:attrNameLst>
                                      </p:cBhvr>
                                      <p:tavLst>
                                        <p:tav tm="0">
                                          <p:val>
                                            <p:strVal val="ppt_x"/>
                                          </p:val>
                                        </p:tav>
                                        <p:tav tm="100000">
                                          <p:val>
                                            <p:strVal val="ppt_x"/>
                                          </p:val>
                                        </p:tav>
                                      </p:tavLst>
                                    </p:anim>
                                    <p:anim calcmode="lin" valueType="num">
                                      <p:cBhvr>
                                        <p:cTn id="37" dur="1000"/>
                                        <p:tgtEl>
                                          <p:spTgt spid="6"/>
                                        </p:tgtEl>
                                        <p:attrNameLst>
                                          <p:attrName>ppt_y</p:attrName>
                                        </p:attrNameLst>
                                      </p:cBhvr>
                                      <p:tavLst>
                                        <p:tav tm="0">
                                          <p:val>
                                            <p:strVal val="ppt_y"/>
                                          </p:val>
                                        </p:tav>
                                        <p:tav tm="100000">
                                          <p:val>
                                            <p:strVal val="ppt_y-.1"/>
                                          </p:val>
                                        </p:tav>
                                      </p:tavLst>
                                    </p:anim>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by="(-#ppt_w*2)" calcmode="lin" valueType="num">
                                      <p:cBhvr rctx="PPT">
                                        <p:cTn id="43" dur="1000" autoRev="1" fill="hold">
                                          <p:stCondLst>
                                            <p:cond delay="0"/>
                                          </p:stCondLst>
                                        </p:cTn>
                                        <p:tgtEl>
                                          <p:spTgt spid="7"/>
                                        </p:tgtEl>
                                        <p:attrNameLst>
                                          <p:attrName>ppt_w</p:attrName>
                                        </p:attrNameLst>
                                      </p:cBhvr>
                                    </p:anim>
                                    <p:anim by="(#ppt_w*0.50)" calcmode="lin" valueType="num">
                                      <p:cBhvr>
                                        <p:cTn id="44" dur="1000" decel="50000" autoRev="1" fill="hold">
                                          <p:stCondLst>
                                            <p:cond delay="0"/>
                                          </p:stCondLst>
                                        </p:cTn>
                                        <p:tgtEl>
                                          <p:spTgt spid="7"/>
                                        </p:tgtEl>
                                        <p:attrNameLst>
                                          <p:attrName>ppt_x</p:attrName>
                                        </p:attrNameLst>
                                      </p:cBhvr>
                                    </p:anim>
                                    <p:anim from="(-#ppt_h/2)" to="(#ppt_y)" calcmode="lin" valueType="num">
                                      <p:cBhvr>
                                        <p:cTn id="45" dur="2000" fill="hold">
                                          <p:stCondLst>
                                            <p:cond delay="0"/>
                                          </p:stCondLst>
                                        </p:cTn>
                                        <p:tgtEl>
                                          <p:spTgt spid="7"/>
                                        </p:tgtEl>
                                        <p:attrNameLst>
                                          <p:attrName>ppt_y</p:attrName>
                                        </p:attrNameLst>
                                      </p:cBhvr>
                                    </p:anim>
                                    <p:animRot by="21600000">
                                      <p:cBhvr>
                                        <p:cTn id="46" dur="2000" fill="hold">
                                          <p:stCondLst>
                                            <p:cond delay="0"/>
                                          </p:stCondLst>
                                        </p:cTn>
                                        <p:tgtEl>
                                          <p:spTgt spid="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by="(-#ppt_w*2)" calcmode="lin" valueType="num">
                                      <p:cBhvr rctx="PPT">
                                        <p:cTn id="51" dur="250" autoRev="1" fill="hold">
                                          <p:stCondLst>
                                            <p:cond delay="0"/>
                                          </p:stCondLst>
                                        </p:cTn>
                                        <p:tgtEl>
                                          <p:spTgt spid="14"/>
                                        </p:tgtEl>
                                        <p:attrNameLst>
                                          <p:attrName>ppt_w</p:attrName>
                                        </p:attrNameLst>
                                      </p:cBhvr>
                                    </p:anim>
                                    <p:anim by="(#ppt_w*0.50)" calcmode="lin" valueType="num">
                                      <p:cBhvr>
                                        <p:cTn id="52" dur="250" decel="50000" autoRev="1" fill="hold">
                                          <p:stCondLst>
                                            <p:cond delay="0"/>
                                          </p:stCondLst>
                                        </p:cTn>
                                        <p:tgtEl>
                                          <p:spTgt spid="14"/>
                                        </p:tgtEl>
                                        <p:attrNameLst>
                                          <p:attrName>ppt_x</p:attrName>
                                        </p:attrNameLst>
                                      </p:cBhvr>
                                    </p:anim>
                                    <p:anim from="(-#ppt_h/2)" to="(#ppt_y)" calcmode="lin" valueType="num">
                                      <p:cBhvr>
                                        <p:cTn id="53" dur="500" fill="hold">
                                          <p:stCondLst>
                                            <p:cond delay="0"/>
                                          </p:stCondLst>
                                        </p:cTn>
                                        <p:tgtEl>
                                          <p:spTgt spid="14"/>
                                        </p:tgtEl>
                                        <p:attrNameLst>
                                          <p:attrName>ppt_y</p:attrName>
                                        </p:attrNameLst>
                                      </p:cBhvr>
                                    </p:anim>
                                    <p:animRot by="21600000">
                                      <p:cBhvr>
                                        <p:cTn id="54"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590" y="2598745"/>
            <a:ext cx="11836340" cy="4031873"/>
          </a:xfrm>
          <a:prstGeom prst="rect">
            <a:avLst/>
          </a:prstGeom>
        </p:spPr>
        <p:txBody>
          <a:bodyPr wrap="square">
            <a:spAutoFit/>
          </a:bodyPr>
          <a:lstStyle/>
          <a:p>
            <a:r>
              <a:rPr lang="en-US" sz="3200" b="1" dirty="0" smtClean="0">
                <a:solidFill>
                  <a:schemeClr val="tx1"/>
                </a:solidFill>
              </a:rPr>
              <a:t>After completing this lesson, students will be able to …..</a:t>
            </a:r>
          </a:p>
          <a:p>
            <a:pPr marL="285750" indent="-285750">
              <a:buFont typeface="Wingdings" pitchFamily="2" charset="2"/>
              <a:buChar char="Ø"/>
            </a:pPr>
            <a:r>
              <a:rPr lang="en-US" sz="3200" b="1" dirty="0" smtClean="0">
                <a:latin typeface="Times New Roman" panose="02020603050405020304" pitchFamily="18" charset="0"/>
                <a:cs typeface="Times New Roman" panose="02020603050405020304" pitchFamily="18" charset="0"/>
              </a:rPr>
              <a:t>Know about physical exercise.</a:t>
            </a:r>
          </a:p>
          <a:p>
            <a:pPr marL="285750" indent="-285750">
              <a:buFont typeface="Wingdings" pitchFamily="2" charset="2"/>
              <a:buChar char="Ø"/>
            </a:pPr>
            <a:r>
              <a:rPr lang="en-US" sz="3200" b="1" dirty="0" smtClean="0">
                <a:latin typeface="Times New Roman" panose="02020603050405020304" pitchFamily="18" charset="0"/>
                <a:cs typeface="Times New Roman" panose="02020603050405020304" pitchFamily="18" charset="0"/>
              </a:rPr>
              <a:t>Read and understand text through silent reading.</a:t>
            </a:r>
          </a:p>
          <a:p>
            <a:pPr marL="285750" indent="-285750">
              <a:buFont typeface="Wingdings" pitchFamily="2" charset="2"/>
              <a:buChar char="Ø"/>
            </a:pPr>
            <a:r>
              <a:rPr lang="en-US" sz="3200" b="1" dirty="0" smtClean="0">
                <a:latin typeface="Times New Roman" panose="02020603050405020304" pitchFamily="18" charset="0"/>
                <a:cs typeface="Times New Roman" panose="02020603050405020304" pitchFamily="18" charset="0"/>
              </a:rPr>
              <a:t>Learn </a:t>
            </a:r>
            <a:r>
              <a:rPr lang="en-US" sz="3200" b="1" dirty="0">
                <a:latin typeface="Times New Roman" panose="02020603050405020304" pitchFamily="18" charset="0"/>
                <a:cs typeface="Times New Roman" panose="02020603050405020304" pitchFamily="18" charset="0"/>
              </a:rPr>
              <a:t>some new </a:t>
            </a:r>
            <a:r>
              <a:rPr lang="en-US" sz="3200" b="1" dirty="0" smtClean="0">
                <a:latin typeface="Times New Roman" panose="02020603050405020304" pitchFamily="18" charset="0"/>
                <a:cs typeface="Times New Roman" panose="02020603050405020304" pitchFamily="18" charset="0"/>
              </a:rPr>
              <a:t>words.</a:t>
            </a:r>
          </a:p>
          <a:p>
            <a:pPr marL="285750" indent="-285750">
              <a:buFont typeface="Wingdings" pitchFamily="2" charset="2"/>
              <a:buChar char="Ø"/>
            </a:pPr>
            <a:r>
              <a:rPr lang="en-US" sz="3200" b="1" dirty="0">
                <a:latin typeface="Times New Roman" panose="02020603050405020304" pitchFamily="18" charset="0"/>
                <a:cs typeface="Times New Roman" panose="02020603050405020304" pitchFamily="18" charset="0"/>
              </a:rPr>
              <a:t>choose the correct  answer.</a:t>
            </a:r>
            <a:endParaRPr lang="en-US" sz="3200" b="1" dirty="0" smtClean="0">
              <a:solidFill>
                <a:schemeClr val="tx1"/>
              </a:solidFill>
            </a:endParaRPr>
          </a:p>
          <a:p>
            <a:pPr marL="285750" indent="-285750">
              <a:buFont typeface="Wingdings" pitchFamily="2" charset="2"/>
              <a:buChar char="Ø"/>
            </a:pPr>
            <a:r>
              <a:rPr lang="en-US" sz="3200" b="1" dirty="0">
                <a:latin typeface="Times New Roman" panose="02020603050405020304" pitchFamily="18" charset="0"/>
                <a:cs typeface="Times New Roman" panose="02020603050405020304" pitchFamily="18" charset="0"/>
              </a:rPr>
              <a:t>Fill in the blank </a:t>
            </a:r>
            <a:r>
              <a:rPr lang="en-US" sz="3200" b="1" dirty="0" smtClean="0">
                <a:latin typeface="Times New Roman" panose="02020603050405020304" pitchFamily="18" charset="0"/>
                <a:cs typeface="Times New Roman" panose="02020603050405020304" pitchFamily="18" charset="0"/>
              </a:rPr>
              <a:t>.</a:t>
            </a:r>
          </a:p>
          <a:p>
            <a:pPr marL="285750" indent="-285750">
              <a:buFont typeface="Wingdings" pitchFamily="2" charset="2"/>
              <a:buChar char="Ø"/>
            </a:pPr>
            <a:r>
              <a:rPr lang="en-US" sz="3200" b="1" dirty="0" smtClean="0">
                <a:solidFill>
                  <a:schemeClr val="tx1"/>
                </a:solidFill>
                <a:latin typeface="Times New Roman" panose="02020603050405020304" pitchFamily="18" charset="0"/>
                <a:cs typeface="Times New Roman" panose="02020603050405020304" pitchFamily="18" charset="0"/>
              </a:rPr>
              <a:t>Ask and answer questions.</a:t>
            </a:r>
          </a:p>
          <a:p>
            <a:pPr marL="285750" indent="-285750">
              <a:buFont typeface="Wingdings" pitchFamily="2" charset="2"/>
              <a:buChar char="Ø"/>
            </a:pPr>
            <a:r>
              <a:rPr lang="en-US" sz="3200" b="1" dirty="0" smtClean="0">
                <a:latin typeface="Times New Roman" panose="02020603050405020304" pitchFamily="18" charset="0"/>
                <a:cs typeface="Times New Roman" panose="02020603050405020304" pitchFamily="18" charset="0"/>
              </a:rPr>
              <a:t>Write a paragraph.</a:t>
            </a:r>
            <a:endParaRPr lang="en-US" sz="3200" b="1" dirty="0" smtClean="0">
              <a:solidFill>
                <a:schemeClr val="tx1"/>
              </a:solidFill>
            </a:endParaRPr>
          </a:p>
        </p:txBody>
      </p:sp>
      <p:sp>
        <p:nvSpPr>
          <p:cNvPr id="3" name="Rectangle 2"/>
          <p:cNvSpPr/>
          <p:nvPr/>
        </p:nvSpPr>
        <p:spPr>
          <a:xfrm>
            <a:off x="2762074" y="800250"/>
            <a:ext cx="6242927" cy="1015663"/>
          </a:xfrm>
          <a:prstGeom prst="rect">
            <a:avLst/>
          </a:prstGeom>
        </p:spPr>
        <p:txBody>
          <a:bodyPr wrap="none">
            <a:spAutoFit/>
          </a:bodyPr>
          <a:lstStyle/>
          <a:p>
            <a:pPr algn="r"/>
            <a:r>
              <a:rPr lang="en-US" sz="6000" b="1" dirty="0" smtClean="0">
                <a:solidFill>
                  <a:srgbClr val="002060"/>
                </a:solidFill>
              </a:rPr>
              <a:t>Learning outcomes</a:t>
            </a:r>
            <a:endParaRPr lang="en-US" sz="6000" b="1" dirty="0">
              <a:solidFill>
                <a:srgbClr val="002060"/>
              </a:solidFill>
            </a:endParaRPr>
          </a:p>
        </p:txBody>
      </p:sp>
    </p:spTree>
    <p:extLst>
      <p:ext uri="{BB962C8B-B14F-4D97-AF65-F5344CB8AC3E}">
        <p14:creationId xmlns:p14="http://schemas.microsoft.com/office/powerpoint/2010/main" val="430215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40" y="3971498"/>
            <a:ext cx="5304402" cy="264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images (38).jpg"/>
          <p:cNvPicPr>
            <a:picLocks noChangeAspect="1"/>
          </p:cNvPicPr>
          <p:nvPr/>
        </p:nvPicPr>
        <p:blipFill>
          <a:blip r:embed="rId3"/>
          <a:stretch>
            <a:fillRect/>
          </a:stretch>
        </p:blipFill>
        <p:spPr>
          <a:xfrm>
            <a:off x="6226830" y="3985145"/>
            <a:ext cx="5209994" cy="2648984"/>
          </a:xfrm>
          <a:prstGeom prst="rect">
            <a:avLst/>
          </a:prstGeom>
          <a:ln>
            <a:solidFill>
              <a:srgbClr val="C00000"/>
            </a:solidFill>
          </a:ln>
        </p:spPr>
      </p:pic>
      <p:sp>
        <p:nvSpPr>
          <p:cNvPr id="2" name="Rectangle 1"/>
          <p:cNvSpPr/>
          <p:nvPr/>
        </p:nvSpPr>
        <p:spPr>
          <a:xfrm>
            <a:off x="415998" y="1358652"/>
            <a:ext cx="11498498" cy="2585323"/>
          </a:xfrm>
          <a:prstGeom prst="rect">
            <a:avLst/>
          </a:prstGeom>
        </p:spPr>
        <p:txBody>
          <a:bodyPr wrap="square">
            <a:spAutoFit/>
          </a:bodyPr>
          <a:lstStyle/>
          <a:p>
            <a:r>
              <a:rPr lang="en-US" sz="5400" b="1" dirty="0" smtClean="0">
                <a:solidFill>
                  <a:srgbClr val="FFC000"/>
                </a:solidFill>
              </a:rPr>
              <a:t>Physical exercise means the movement of the limbs of our body according to rules.</a:t>
            </a:r>
            <a:endParaRPr lang="en-US" sz="5400" b="1" dirty="0">
              <a:solidFill>
                <a:srgbClr val="FFC000"/>
              </a:solidFill>
            </a:endParaRPr>
          </a:p>
        </p:txBody>
      </p:sp>
      <p:sp>
        <p:nvSpPr>
          <p:cNvPr id="3" name="Rectangle 2"/>
          <p:cNvSpPr/>
          <p:nvPr/>
        </p:nvSpPr>
        <p:spPr>
          <a:xfrm>
            <a:off x="536840" y="609596"/>
            <a:ext cx="9041578" cy="707886"/>
          </a:xfrm>
          <a:prstGeom prst="rect">
            <a:avLst/>
          </a:prstGeom>
        </p:spPr>
        <p:txBody>
          <a:bodyPr wrap="none">
            <a:spAutoFit/>
          </a:bodyPr>
          <a:lstStyle/>
          <a:p>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What do you mean by physical exercise?</a:t>
            </a:r>
            <a:endParaRPr 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3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Pictures\AL MAHMUD\EQUIPMENT FORPHYSICAL EXERCISE\stock-illustration-23352896-multiple-images-of-men-stretching-before-exercis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1384738"/>
            <a:ext cx="6248400" cy="36702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05800" y="3059668"/>
            <a:ext cx="1265796" cy="369332"/>
          </a:xfrm>
          <a:prstGeom prst="rect">
            <a:avLst/>
          </a:prstGeom>
        </p:spPr>
        <p:txBody>
          <a:bodyPr wrap="none">
            <a:spAutoFit/>
          </a:bodyPr>
          <a:lstStyle/>
          <a:p>
            <a:r>
              <a:rPr lang="en-US" dirty="0">
                <a:solidFill>
                  <a:srgbClr val="C00000"/>
                </a:solidFill>
              </a:rPr>
              <a:t>to lengthen</a:t>
            </a:r>
          </a:p>
        </p:txBody>
      </p:sp>
      <p:sp>
        <p:nvSpPr>
          <p:cNvPr id="4" name="Rectangle 3"/>
          <p:cNvSpPr/>
          <p:nvPr/>
        </p:nvSpPr>
        <p:spPr>
          <a:xfrm>
            <a:off x="8305801" y="1752600"/>
            <a:ext cx="872355" cy="369332"/>
          </a:xfrm>
          <a:prstGeom prst="rect">
            <a:avLst/>
          </a:prstGeom>
        </p:spPr>
        <p:txBody>
          <a:bodyPr wrap="none">
            <a:spAutoFit/>
          </a:bodyPr>
          <a:lstStyle/>
          <a:p>
            <a:r>
              <a:rPr lang="en-US" dirty="0">
                <a:solidFill>
                  <a:srgbClr val="C00000"/>
                </a:solidFill>
              </a:rPr>
              <a:t>widen</a:t>
            </a:r>
            <a:r>
              <a:rPr lang="en-US" dirty="0"/>
              <a:t>, </a:t>
            </a:r>
          </a:p>
        </p:txBody>
      </p:sp>
      <p:sp>
        <p:nvSpPr>
          <p:cNvPr id="5" name="Rectangle 4"/>
          <p:cNvSpPr/>
          <p:nvPr/>
        </p:nvSpPr>
        <p:spPr>
          <a:xfrm>
            <a:off x="3276600" y="1733472"/>
            <a:ext cx="933012" cy="369332"/>
          </a:xfrm>
          <a:prstGeom prst="rect">
            <a:avLst/>
          </a:prstGeom>
        </p:spPr>
        <p:txBody>
          <a:bodyPr wrap="none">
            <a:spAutoFit/>
          </a:bodyPr>
          <a:lstStyle/>
          <a:p>
            <a:r>
              <a:rPr lang="en-US" dirty="0">
                <a:solidFill>
                  <a:srgbClr val="C00000"/>
                </a:solidFill>
              </a:rPr>
              <a:t>distend</a:t>
            </a:r>
            <a:r>
              <a:rPr lang="en-US" dirty="0"/>
              <a:t> </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778668" y="139262"/>
            <a:ext cx="609600" cy="609600"/>
          </a:xfrm>
          <a:prstGeom prst="rect">
            <a:avLst/>
          </a:prstGeom>
        </p:spPr>
      </p:pic>
      <p:sp>
        <p:nvSpPr>
          <p:cNvPr id="8" name="TextBox 7"/>
          <p:cNvSpPr txBox="1"/>
          <p:nvPr/>
        </p:nvSpPr>
        <p:spPr>
          <a:xfrm>
            <a:off x="7724503" y="577334"/>
            <a:ext cx="511679" cy="369332"/>
          </a:xfrm>
          <a:prstGeom prst="rect">
            <a:avLst/>
          </a:prstGeom>
          <a:noFill/>
        </p:spPr>
        <p:txBody>
          <a:bodyPr wrap="none" rtlCol="0">
            <a:spAutoFit/>
          </a:bodyPr>
          <a:lstStyle/>
          <a:p>
            <a:r>
              <a:rPr lang="en-US" dirty="0" err="1"/>
              <a:t>u.s.</a:t>
            </a:r>
            <a:endParaRPr lang="en-US" dirty="0"/>
          </a:p>
        </p:txBody>
      </p:sp>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873355" y="125334"/>
            <a:ext cx="609600" cy="609600"/>
          </a:xfrm>
          <a:prstGeom prst="rect">
            <a:avLst/>
          </a:prstGeom>
        </p:spPr>
      </p:pic>
      <p:sp>
        <p:nvSpPr>
          <p:cNvPr id="10" name="TextBox 9"/>
          <p:cNvSpPr txBox="1"/>
          <p:nvPr/>
        </p:nvSpPr>
        <p:spPr>
          <a:xfrm>
            <a:off x="9441208" y="355092"/>
            <a:ext cx="526106" cy="369332"/>
          </a:xfrm>
          <a:prstGeom prst="rect">
            <a:avLst/>
          </a:prstGeom>
          <a:noFill/>
        </p:spPr>
        <p:txBody>
          <a:bodyPr wrap="none" rtlCol="0">
            <a:spAutoFit/>
          </a:bodyPr>
          <a:lstStyle/>
          <a:p>
            <a:r>
              <a:rPr lang="en-US" dirty="0" err="1"/>
              <a:t>u.k.</a:t>
            </a:r>
            <a:endParaRPr lang="en-US" dirty="0"/>
          </a:p>
        </p:txBody>
      </p:sp>
      <p:cxnSp>
        <p:nvCxnSpPr>
          <p:cNvPr id="12" name="Straight Arrow Connector 11"/>
          <p:cNvCxnSpPr/>
          <p:nvPr/>
        </p:nvCxnSpPr>
        <p:spPr>
          <a:xfrm>
            <a:off x="3505200" y="1752600"/>
            <a:ext cx="1219200" cy="3502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 idx="1"/>
          </p:cNvCxnSpPr>
          <p:nvPr/>
        </p:nvCxnSpPr>
        <p:spPr>
          <a:xfrm>
            <a:off x="6324600" y="1937266"/>
            <a:ext cx="19812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086601" y="3347390"/>
            <a:ext cx="1261553" cy="430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791200" y="3124200"/>
            <a:ext cx="609600" cy="609600"/>
          </a:xfrm>
          <a:prstGeom prst="rect">
            <a:avLst/>
          </a:prstGeom>
        </p:spPr>
      </p:pic>
      <p:sp>
        <p:nvSpPr>
          <p:cNvPr id="17" name="TextBox 16"/>
          <p:cNvSpPr txBox="1"/>
          <p:nvPr/>
        </p:nvSpPr>
        <p:spPr>
          <a:xfrm>
            <a:off x="1524000" y="5502244"/>
            <a:ext cx="9144000" cy="584775"/>
          </a:xfrm>
          <a:prstGeom prst="rect">
            <a:avLst/>
          </a:prstGeom>
          <a:solidFill>
            <a:schemeClr val="bg1">
              <a:lumMod val="95000"/>
            </a:schemeClr>
          </a:solidFill>
          <a:ln w="76200">
            <a:solidFill>
              <a:srgbClr val="C00000"/>
            </a:solidFill>
          </a:ln>
        </p:spPr>
        <p:txBody>
          <a:bodyPr wrap="square" rtlCol="0">
            <a:spAutoFit/>
          </a:bodyPr>
          <a:lstStyle/>
          <a:p>
            <a:pPr algn="ctr"/>
            <a:r>
              <a:rPr lang="en-US" sz="3200" dirty="0">
                <a:latin typeface="Times New Roman" pitchFamily="18" charset="0"/>
                <a:cs typeface="Times New Roman" pitchFamily="18" charset="0"/>
              </a:rPr>
              <a:t>to lengthen, widen, or distend shape</a:t>
            </a:r>
            <a:endParaRPr lang="en-US" sz="3200" b="1" dirty="0">
              <a:latin typeface="Times New Roman" pitchFamily="18" charset="0"/>
              <a:cs typeface="Times New Roman" pitchFamily="18" charset="0"/>
            </a:endParaRPr>
          </a:p>
        </p:txBody>
      </p:sp>
      <p:sp>
        <p:nvSpPr>
          <p:cNvPr id="20" name="TextBox 19"/>
          <p:cNvSpPr txBox="1"/>
          <p:nvPr/>
        </p:nvSpPr>
        <p:spPr>
          <a:xfrm>
            <a:off x="18612" y="2627255"/>
            <a:ext cx="2467914" cy="707886"/>
          </a:xfrm>
          <a:prstGeom prst="rect">
            <a:avLst/>
          </a:prstGeom>
          <a:ln>
            <a:solidFill>
              <a:srgbClr val="C00000"/>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4000" b="1">
                <a:latin typeface="Times New Roman" pitchFamily="18" charset="0"/>
                <a:cs typeface="Times New Roman" pitchFamily="18" charset="0"/>
              </a:rPr>
              <a:t> </a:t>
            </a:r>
            <a:r>
              <a:rPr lang="en-US" sz="4000" b="1" smtClean="0">
                <a:latin typeface="Times New Roman" pitchFamily="18" charset="0"/>
                <a:cs typeface="Times New Roman" pitchFamily="18" charset="0"/>
              </a:rPr>
              <a:t>Stretch </a:t>
            </a:r>
            <a:endParaRPr lang="en-US" sz="4000" dirty="0">
              <a:latin typeface="Times New Roman" pitchFamily="18" charset="0"/>
              <a:cs typeface="Times New Roman" pitchFamily="18" charset="0"/>
            </a:endParaRPr>
          </a:p>
        </p:txBody>
      </p:sp>
      <p:sp>
        <p:nvSpPr>
          <p:cNvPr id="21" name="TextBox 20"/>
          <p:cNvSpPr txBox="1"/>
          <p:nvPr/>
        </p:nvSpPr>
        <p:spPr>
          <a:xfrm>
            <a:off x="1710777" y="187886"/>
            <a:ext cx="9144000" cy="923330"/>
          </a:xfrm>
          <a:prstGeom prst="rect">
            <a:avLst/>
          </a:prstGeom>
          <a:solidFill>
            <a:schemeClr val="bg1">
              <a:lumMod val="9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dirty="0" smtClean="0">
                <a:solidFill>
                  <a:schemeClr val="tx1">
                    <a:lumMod val="85000"/>
                    <a:lumOff val="15000"/>
                  </a:schemeClr>
                </a:solidFill>
                <a:latin typeface="Elephant" pitchFamily="18" charset="0"/>
              </a:rPr>
              <a:t>Introduce with new word</a:t>
            </a:r>
            <a:endParaRPr lang="en-US" sz="5400" dirty="0">
              <a:solidFill>
                <a:schemeClr val="tx1">
                  <a:lumMod val="85000"/>
                  <a:lumOff val="15000"/>
                </a:schemeClr>
              </a:solidFill>
              <a:latin typeface="Elephant" pitchFamily="18" charset="0"/>
            </a:endParaRPr>
          </a:p>
        </p:txBody>
      </p:sp>
    </p:spTree>
    <p:extLst>
      <p:ext uri="{BB962C8B-B14F-4D97-AF65-F5344CB8AC3E}">
        <p14:creationId xmlns:p14="http://schemas.microsoft.com/office/powerpoint/2010/main" val="206418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nodeType="clickEffect">
                                  <p:stCondLst>
                                    <p:cond delay="0"/>
                                  </p:stCondLst>
                                  <p:childTnLst>
                                    <p:animClr clrSpc="hsl" dir="cw">
                                      <p:cBhvr override="childStyle">
                                        <p:cTn id="18" dur="500" fill="hold"/>
                                        <p:tgtEl>
                                          <p:spTgt spid="18"/>
                                        </p:tgtEl>
                                        <p:attrNameLst>
                                          <p:attrName>style.color</p:attrName>
                                        </p:attrNameLst>
                                      </p:cBhvr>
                                      <p:by>
                                        <p:hsl h="7200000" s="0" l="0"/>
                                      </p:by>
                                    </p:animClr>
                                    <p:animClr clrSpc="hsl" dir="cw">
                                      <p:cBhvr>
                                        <p:cTn id="19" dur="500" fill="hold"/>
                                        <p:tgtEl>
                                          <p:spTgt spid="18"/>
                                        </p:tgtEl>
                                        <p:attrNameLst>
                                          <p:attrName>fillcolor</p:attrName>
                                        </p:attrNameLst>
                                      </p:cBhvr>
                                      <p:by>
                                        <p:hsl h="7200000" s="0" l="0"/>
                                      </p:by>
                                    </p:animClr>
                                    <p:animClr clrSpc="hsl" dir="cw">
                                      <p:cBhvr>
                                        <p:cTn id="20" dur="500" fill="hold"/>
                                        <p:tgtEl>
                                          <p:spTgt spid="18"/>
                                        </p:tgtEl>
                                        <p:attrNameLst>
                                          <p:attrName>stroke.color</p:attrName>
                                        </p:attrNameLst>
                                      </p:cBhvr>
                                      <p:by>
                                        <p:hsl h="7200000" s="0" l="0"/>
                                      </p:by>
                                    </p:animClr>
                                    <p:set>
                                      <p:cBhvr>
                                        <p:cTn id="21" dur="500" fill="hold"/>
                                        <p:tgtEl>
                                          <p:spTgt spid="18"/>
                                        </p:tgtEl>
                                        <p:attrNameLst>
                                          <p:attrName>fill.type</p:attrName>
                                        </p:attrNameLst>
                                      </p:cBhvr>
                                      <p:to>
                                        <p:strVal val="solid"/>
                                      </p:to>
                                    </p:se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nodeType="clickEffect">
                                  <p:stCondLst>
                                    <p:cond delay="0"/>
                                  </p:stCondLst>
                                  <p:childTnLst>
                                    <p:animClr clrSpc="hsl" dir="cw">
                                      <p:cBhvr override="childStyle">
                                        <p:cTn id="30" dur="500" fill="hold"/>
                                        <p:tgtEl>
                                          <p:spTgt spid="12"/>
                                        </p:tgtEl>
                                        <p:attrNameLst>
                                          <p:attrName>style.color</p:attrName>
                                        </p:attrNameLst>
                                      </p:cBhvr>
                                      <p:by>
                                        <p:hsl h="7200000" s="0" l="0"/>
                                      </p:by>
                                    </p:animClr>
                                    <p:animClr clrSpc="hsl" dir="cw">
                                      <p:cBhvr>
                                        <p:cTn id="31" dur="500" fill="hold"/>
                                        <p:tgtEl>
                                          <p:spTgt spid="12"/>
                                        </p:tgtEl>
                                        <p:attrNameLst>
                                          <p:attrName>fillcolor</p:attrName>
                                        </p:attrNameLst>
                                      </p:cBhvr>
                                      <p:by>
                                        <p:hsl h="7200000" s="0" l="0"/>
                                      </p:by>
                                    </p:animClr>
                                    <p:animClr clrSpc="hsl" dir="cw">
                                      <p:cBhvr>
                                        <p:cTn id="32" dur="500" fill="hold"/>
                                        <p:tgtEl>
                                          <p:spTgt spid="12"/>
                                        </p:tgtEl>
                                        <p:attrNameLst>
                                          <p:attrName>stroke.color</p:attrName>
                                        </p:attrNameLst>
                                      </p:cBhvr>
                                      <p:by>
                                        <p:hsl h="7200000" s="0" l="0"/>
                                      </p:by>
                                    </p:animClr>
                                    <p:set>
                                      <p:cBhvr>
                                        <p:cTn id="33" dur="500" fill="hold"/>
                                        <p:tgtEl>
                                          <p:spTgt spid="12"/>
                                        </p:tgtEl>
                                        <p:attrNameLst>
                                          <p:attrName>fill.type</p:attrName>
                                        </p:attrNameLst>
                                      </p:cBhvr>
                                      <p:to>
                                        <p:strVal val="solid"/>
                                      </p:to>
                                    </p:se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5015" fill="hold"/>
                                        <p:tgtEl>
                                          <p:spTgt spid="7"/>
                                        </p:tgtEl>
                                      </p:cBhvr>
                                    </p:cmd>
                                  </p:childTnLst>
                                </p:cTn>
                              </p:par>
                            </p:childTnLst>
                          </p:cTn>
                        </p:par>
                      </p:childTnLst>
                    </p:cTn>
                  </p:par>
                </p:childTnLst>
              </p:cTn>
              <p:nextCondLst>
                <p:cond evt="onClick" delay="0">
                  <p:tgtEl>
                    <p:spTgt spid="7"/>
                  </p:tgtEl>
                </p:cond>
              </p:nextCondLst>
            </p:seq>
            <p:audio>
              <p:cMediaNode vol="80000">
                <p:cTn id="56" fill="hold" display="0">
                  <p:stCondLst>
                    <p:cond delay="indefinite"/>
                  </p:stCondLst>
                  <p:endCondLst>
                    <p:cond evt="onStopAudio" delay="0">
                      <p:tgtEl>
                        <p:sldTgt/>
                      </p:tgtEl>
                    </p:cond>
                  </p:endCondLst>
                </p:cTn>
                <p:tgtEl>
                  <p:spTgt spid="7"/>
                </p:tgtEl>
              </p:cMediaNode>
            </p:audio>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056" fill="hold"/>
                                        <p:tgtEl>
                                          <p:spTgt spid="9"/>
                                        </p:tgtEl>
                                      </p:cBhvr>
                                    </p:cmd>
                                  </p:childTnLst>
                                </p:cTn>
                              </p:par>
                            </p:childTnLst>
                          </p:cTn>
                        </p:par>
                      </p:childTnLst>
                    </p:cTn>
                  </p:par>
                </p:childTnLst>
              </p:cTn>
              <p:nextCondLst>
                <p:cond evt="onClick" delay="0">
                  <p:tgtEl>
                    <p:spTgt spid="9"/>
                  </p:tgtEl>
                </p:cond>
              </p:nextCondLst>
            </p:seq>
            <p:audio>
              <p:cMediaNode vol="80000">
                <p:cTn id="62" fill="hold" display="0">
                  <p:stCondLst>
                    <p:cond delay="indefinite"/>
                  </p:stCondLst>
                  <p:endCondLst>
                    <p:cond evt="onStopAudio" delay="0">
                      <p:tgtEl>
                        <p:sldTgt/>
                      </p:tgtEl>
                    </p:cond>
                  </p:endCondLst>
                </p:cTn>
                <p:tgtEl>
                  <p:spTgt spid="9"/>
                </p:tgtEl>
              </p:cMediaNode>
            </p:audio>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12086" fill="hold"/>
                                        <p:tgtEl>
                                          <p:spTgt spid="11"/>
                                        </p:tgtEl>
                                      </p:cBhvr>
                                    </p:cmd>
                                  </p:childTnLst>
                                </p:cTn>
                              </p:par>
                            </p:childTnLst>
                          </p:cTn>
                        </p:par>
                      </p:childTnLst>
                    </p:cTn>
                  </p:par>
                </p:childTnLst>
              </p:cTn>
              <p:nextCondLst>
                <p:cond evt="onClick" delay="0">
                  <p:tgtEl>
                    <p:spTgt spid="11"/>
                  </p:tgtEl>
                </p:cond>
              </p:nextCondLst>
            </p:seq>
            <p:audio>
              <p:cMediaNode vol="80000">
                <p:cTn id="68" fill="hold" display="0">
                  <p:stCondLst>
                    <p:cond delay="indefinite"/>
                  </p:stCondLst>
                  <p:endCondLst>
                    <p:cond evt="onStopAudio" delay="0">
                      <p:tgtEl>
                        <p:sldTgt/>
                      </p:tgtEl>
                    </p:cond>
                  </p:endCondLst>
                </p:cTn>
                <p:tgtEl>
                  <p:spTgt spid="11"/>
                </p:tgtEl>
              </p:cMediaNode>
            </p:audio>
          </p:childTnLst>
        </p:cTn>
      </p:par>
    </p:tnLst>
    <p:bldLst>
      <p:bldP spid="3" grpId="0"/>
      <p:bldP spid="4" grpId="0"/>
      <p:bldP spid="5" grpId="0"/>
      <p:bldP spid="1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77044"/>
            <a:ext cx="4026794" cy="76944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Benefit</a:t>
            </a:r>
            <a:endParaRPr lang="en-US" sz="440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6" name="TextBox 5"/>
          <p:cNvSpPr txBox="1"/>
          <p:nvPr/>
        </p:nvSpPr>
        <p:spPr>
          <a:xfrm>
            <a:off x="1524000" y="5791200"/>
            <a:ext cx="9144000" cy="646331"/>
          </a:xfrm>
          <a:prstGeom prst="rect">
            <a:avLst/>
          </a:prstGeom>
          <a:solidFill>
            <a:schemeClr val="bg1"/>
          </a:solidFill>
          <a:ln w="76200">
            <a:solidFill>
              <a:srgbClr val="002060"/>
            </a:solidFill>
          </a:ln>
        </p:spPr>
        <p:txBody>
          <a:bodyPr wrap="square" rtlCol="0">
            <a:spAutoFit/>
          </a:bodyPr>
          <a:lstStyle/>
          <a:p>
            <a:pPr algn="ctr"/>
            <a:r>
              <a:rPr lang="en-US" sz="3600" dirty="0" smtClean="0">
                <a:latin typeface="Times New Roman" pitchFamily="18" charset="0"/>
                <a:cs typeface="Times New Roman" pitchFamily="18" charset="0"/>
              </a:rPr>
              <a:t>Getting advantages by doing something.</a:t>
            </a:r>
            <a:endParaRPr lang="en-US" dirty="0"/>
          </a:p>
        </p:txBody>
      </p:sp>
      <p:pic>
        <p:nvPicPr>
          <p:cNvPr id="9" name="Picture 8">
            <a:extLst>
              <a:ext uri="{FF2B5EF4-FFF2-40B4-BE49-F238E27FC236}">
                <a16:creationId xmlns="" xmlns:a16="http://schemas.microsoft.com/office/drawing/2014/main" id="{7FED842B-2368-4EA2-B73B-6D547A4891CD}"/>
              </a:ext>
            </a:extLst>
          </p:cNvPr>
          <p:cNvPicPr>
            <a:picLocks noChangeAspect="1"/>
          </p:cNvPicPr>
          <p:nvPr/>
        </p:nvPicPr>
        <p:blipFill rotWithShape="1">
          <a:blip r:embed="rId2">
            <a:extLst>
              <a:ext uri="{28A0092B-C50C-407E-A947-70E740481C1C}">
                <a14:useLocalDpi xmlns:a14="http://schemas.microsoft.com/office/drawing/2010/main" val="0"/>
              </a:ext>
            </a:extLst>
          </a:blip>
          <a:srcRect b="17191"/>
          <a:stretch/>
        </p:blipFill>
        <p:spPr>
          <a:xfrm>
            <a:off x="1524001" y="1299411"/>
            <a:ext cx="9144000" cy="4138863"/>
          </a:xfrm>
          <a:prstGeom prst="rect">
            <a:avLst/>
          </a:prstGeom>
          <a:ln>
            <a:noFill/>
          </a:ln>
          <a:effectLst/>
        </p:spPr>
      </p:pic>
    </p:spTree>
    <p:extLst>
      <p:ext uri="{BB962C8B-B14F-4D97-AF65-F5344CB8AC3E}">
        <p14:creationId xmlns:p14="http://schemas.microsoft.com/office/powerpoint/2010/main" val="13728451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6" presetClass="entr" presetSubtype="32" fill="hold"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954</Words>
  <Application>Microsoft Office PowerPoint</Application>
  <PresentationFormat>Widescreen</PresentationFormat>
  <Paragraphs>158</Paragraphs>
  <Slides>24</Slides>
  <Notes>7</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Aldhabi</vt:lpstr>
      <vt:lpstr>Arial</vt:lpstr>
      <vt:lpstr>Arial Black</vt:lpstr>
      <vt:lpstr>Bahnschrift</vt:lpstr>
      <vt:lpstr>Book Antiqua</vt:lpstr>
      <vt:lpstr>Calibri</vt:lpstr>
      <vt:lpstr>Calibri Light</vt:lpstr>
      <vt:lpstr>Elephant</vt:lpstr>
      <vt:lpstr>Tahoma</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A.Sukur Ali Khan</dc:creator>
  <cp:lastModifiedBy>A.Sukur Ali Khan</cp:lastModifiedBy>
  <cp:revision>45</cp:revision>
  <dcterms:created xsi:type="dcterms:W3CDTF">2020-09-04T05:49:52Z</dcterms:created>
  <dcterms:modified xsi:type="dcterms:W3CDTF">2020-09-06T16:56:28Z</dcterms:modified>
</cp:coreProperties>
</file>