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47714-D059-4B05-8B87-F74556C5DE5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4447E-6EA9-40ED-A863-3CCC72F2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5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09B02-0D65-44C1-A903-20E16E5D07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09B02-0D65-44C1-A903-20E16E5D07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2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9AD-DCB0-4637-9BF9-EDFBC1F7783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CF65-7739-4BD2-9EE5-0484329B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9AD-DCB0-4637-9BF9-EDFBC1F7783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CF65-7739-4BD2-9EE5-0484329B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5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9AD-DCB0-4637-9BF9-EDFBC1F7783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CF65-7739-4BD2-9EE5-0484329B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9AD-DCB0-4637-9BF9-EDFBC1F7783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CF65-7739-4BD2-9EE5-0484329B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9AD-DCB0-4637-9BF9-EDFBC1F7783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CF65-7739-4BD2-9EE5-0484329B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8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9AD-DCB0-4637-9BF9-EDFBC1F7783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CF65-7739-4BD2-9EE5-0484329B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9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9AD-DCB0-4637-9BF9-EDFBC1F7783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CF65-7739-4BD2-9EE5-0484329B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9AD-DCB0-4637-9BF9-EDFBC1F7783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CF65-7739-4BD2-9EE5-0484329B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9AD-DCB0-4637-9BF9-EDFBC1F7783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CF65-7739-4BD2-9EE5-0484329B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1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9AD-DCB0-4637-9BF9-EDFBC1F7783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CF65-7739-4BD2-9EE5-0484329B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9AD-DCB0-4637-9BF9-EDFBC1F7783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CF65-7739-4BD2-9EE5-0484329B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7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799AD-DCB0-4637-9BF9-EDFBC1F7783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CF65-7739-4BD2-9EE5-0484329B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9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-142875"/>
            <a:ext cx="9437688" cy="714533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676400" y="-76200"/>
            <a:ext cx="8915400" cy="15696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</a:t>
            </a:r>
            <a:endParaRPr lang="en-US" sz="6000" b="1" cap="all" dirty="0">
              <a:ln w="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91440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5206" y="3714065"/>
            <a:ext cx="129653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২মিঃ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05000" y="533400"/>
            <a:ext cx="8382000" cy="61722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200" b="1" dirty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24200" y="914400"/>
            <a:ext cx="1752600" cy="10668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 rot="5400000">
            <a:off x="2591594" y="1447006"/>
            <a:ext cx="1066006" cy="79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>
            <a:off x="3124200" y="1981200"/>
            <a:ext cx="1752600" cy="158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>
            <a:off x="6781800" y="838200"/>
            <a:ext cx="1752600" cy="10668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5" name="Straight Connector 24"/>
          <p:cNvCxnSpPr/>
          <p:nvPr/>
        </p:nvCxnSpPr>
        <p:spPr>
          <a:xfrm rot="5400000">
            <a:off x="6249194" y="1370806"/>
            <a:ext cx="1066006" cy="79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1" name="Straight Connector 30"/>
          <p:cNvCxnSpPr/>
          <p:nvPr/>
        </p:nvCxnSpPr>
        <p:spPr>
          <a:xfrm>
            <a:off x="6781800" y="1905000"/>
            <a:ext cx="1752600" cy="158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4" name="Straight Connector 33"/>
          <p:cNvCxnSpPr/>
          <p:nvPr/>
        </p:nvCxnSpPr>
        <p:spPr>
          <a:xfrm>
            <a:off x="6781800" y="1600200"/>
            <a:ext cx="381000" cy="3048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2743200" y="762000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43200" y="1828800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B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53000" y="1905000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C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400800" y="609600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400800" y="1828800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610600" y="1905000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F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05000" y="2667000"/>
            <a:ext cx="8382000" cy="36576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প্রমাণঃ 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DEF –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এর  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E=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এক সমকোণ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lvl="0"/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সুতারাং পীথাগোরাসের উপপাদ্যের সাহায্যে পাই , </a:t>
            </a:r>
          </a:p>
          <a:p>
            <a:pPr lvl="0"/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DF</a:t>
            </a:r>
            <a:r>
              <a:rPr lang="en-US" sz="4000" b="1" dirty="0">
                <a:solidFill>
                  <a:srgbClr val="0070C0"/>
                </a:solidFill>
                <a:latin typeface="Swis721 BlkCn BT"/>
                <a:cs typeface="NikoshBAN" pitchFamily="2" charset="0"/>
                <a:sym typeface="Symbol"/>
              </a:rPr>
              <a:t>²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=DE</a:t>
            </a:r>
            <a:r>
              <a:rPr lang="en-US" sz="4000" b="1" dirty="0">
                <a:solidFill>
                  <a:srgbClr val="0070C0"/>
                </a:solidFill>
                <a:latin typeface="Swis721 BlkCn BT"/>
                <a:cs typeface="NikoshBAN" pitchFamily="2" charset="0"/>
                <a:sym typeface="Symbol"/>
              </a:rPr>
              <a:t>²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+EF</a:t>
            </a:r>
            <a:r>
              <a:rPr lang="en-US" sz="4000" b="1" dirty="0">
                <a:solidFill>
                  <a:srgbClr val="0070C0"/>
                </a:solidFill>
                <a:latin typeface="Swis721 BlkCn BT"/>
                <a:cs typeface="NikoshBAN" pitchFamily="2" charset="0"/>
                <a:sym typeface="Symbol"/>
              </a:rPr>
              <a:t>²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lvl="0"/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=AB</a:t>
            </a:r>
            <a:r>
              <a:rPr lang="en-US" sz="4000" b="1" dirty="0">
                <a:solidFill>
                  <a:srgbClr val="0070C0"/>
                </a:solidFill>
                <a:latin typeface="Swis721 BlkCn BT"/>
                <a:cs typeface="NikoshBAN" pitchFamily="2" charset="0"/>
                <a:sym typeface="Symbol"/>
              </a:rPr>
              <a:t>²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+BC</a:t>
            </a:r>
            <a:r>
              <a:rPr lang="en-US" sz="4000" b="1" dirty="0">
                <a:solidFill>
                  <a:srgbClr val="0070C0"/>
                </a:solidFill>
                <a:latin typeface="Swis721 BlkCn BT"/>
                <a:cs typeface="NikoshBAN" pitchFamily="2" charset="0"/>
                <a:sym typeface="Symbol"/>
              </a:rPr>
              <a:t>²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 [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অঙ্কন অনুসারে 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]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lvl="0"/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AC</a:t>
            </a:r>
            <a:r>
              <a:rPr lang="en-US" sz="4000" b="1" dirty="0">
                <a:solidFill>
                  <a:srgbClr val="0070C0"/>
                </a:solidFill>
                <a:latin typeface="Swis721 BlkCn BT"/>
                <a:cs typeface="NikoshBAN" pitchFamily="2" charset="0"/>
                <a:sym typeface="Symbol"/>
              </a:rPr>
              <a:t>²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[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দেওয়া আছে  ] </a:t>
            </a:r>
          </a:p>
          <a:p>
            <a:pPr lvl="0"/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DF=AC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5009" y="762000"/>
            <a:ext cx="1197591" cy="646331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7" grpId="1"/>
      <p:bldP spid="39" grpId="0"/>
      <p:bldP spid="42" grpId="0"/>
      <p:bldP spid="43" grpId="0"/>
      <p:bldP spid="44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05000" y="533400"/>
            <a:ext cx="8382000" cy="6172200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200" b="1" dirty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24200" y="914400"/>
            <a:ext cx="1752600" cy="10668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 rot="5400000">
            <a:off x="2591594" y="1447006"/>
            <a:ext cx="1066006" cy="79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>
            <a:off x="3124200" y="1981200"/>
            <a:ext cx="1752600" cy="158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>
            <a:off x="6781800" y="838200"/>
            <a:ext cx="1752600" cy="10668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5" name="Straight Connector 24"/>
          <p:cNvCxnSpPr/>
          <p:nvPr/>
        </p:nvCxnSpPr>
        <p:spPr>
          <a:xfrm rot="5400000">
            <a:off x="6249194" y="1370806"/>
            <a:ext cx="1066006" cy="79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1" name="Straight Connector 30"/>
          <p:cNvCxnSpPr/>
          <p:nvPr/>
        </p:nvCxnSpPr>
        <p:spPr>
          <a:xfrm>
            <a:off x="6781800" y="1905000"/>
            <a:ext cx="1752600" cy="158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3" name="Straight Connector 32"/>
          <p:cNvCxnSpPr/>
          <p:nvPr/>
        </p:nvCxnSpPr>
        <p:spPr>
          <a:xfrm>
            <a:off x="3124200" y="1676400"/>
            <a:ext cx="381000" cy="3048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4" name="Straight Connector 33"/>
          <p:cNvCxnSpPr/>
          <p:nvPr/>
        </p:nvCxnSpPr>
        <p:spPr>
          <a:xfrm>
            <a:off x="6781800" y="1600200"/>
            <a:ext cx="381000" cy="3048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2743200" y="762000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43200" y="1828800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B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53000" y="1905000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C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400800" y="609600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400800" y="1828800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610600" y="1905000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F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05000" y="2667000"/>
            <a:ext cx="8382000" cy="36576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800" b="1" dirty="0">
                <a:solidFill>
                  <a:prstClr val="black"/>
                </a:solidFill>
                <a:latin typeface="Calibri"/>
                <a:sym typeface="Symbol"/>
              </a:rPr>
              <a:t>   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এখন , 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 ABC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এবং 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 DEF –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এ </a:t>
            </a:r>
          </a:p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     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AB=DE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      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BC=EF  [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অঙ্কন অনুসারে ] </a:t>
            </a:r>
          </a:p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এবং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AC=DF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       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 ABC  DEF</a:t>
            </a:r>
          </a:p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    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B=E</a:t>
            </a:r>
          </a:p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কিন্তু 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 E =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এক সমকোণ ।</a:t>
            </a:r>
          </a:p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   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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B =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এক সমকোণ ।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প্রমাণিত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)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9726" y="762001"/>
            <a:ext cx="1146412" cy="646331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800" decel="100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42" grpId="0"/>
      <p:bldP spid="43" grpId="0"/>
      <p:bldP spid="44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2600" y="228600"/>
            <a:ext cx="8686800" cy="6477000"/>
          </a:xfrm>
          <a:prstGeom prst="rect">
            <a:avLst/>
          </a:prstGeom>
          <a:solidFill>
            <a:srgbClr val="FFFF00"/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27174" y="498764"/>
            <a:ext cx="3124200" cy="1066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181286"/>
            <a:ext cx="8686800" cy="4524315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সমকোণী ত্রিভূজে সমকোণ সংলগ্ন কোনটির পরিমান কত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১৮০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খ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২৭০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     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৯০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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সমকাণী ত্রিভুজের,ভুমি ৩সে.মি এবংলম্ব ৪ সে.মি হলে অতিভূজ কত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 সে.মি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 সে.মি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 সে.মি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সে.মি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সমকোণী ত্রিভূজে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সমকোণ সংলগ্ন কোনটির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সমকোণ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খ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স্থুলকোণ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গ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সুক্ষ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ণকোন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সরলকোণ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803" y="223591"/>
            <a:ext cx="770742" cy="5780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717344"/>
            <a:ext cx="770742" cy="5780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439" y="1603229"/>
            <a:ext cx="770742" cy="578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9224" y="498764"/>
            <a:ext cx="1323833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3033 L -1.38889E-6 0.15995 C -1.38889E-6 0.24537 0.25643 0.35046 0.46493 0.35046 L 0.93021 0.35046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2.5E-6 0.27106 C 2.5E-6 0.39236 0.14896 0.54213 0.27031 0.54213 L 0.54114 0.54213 " pathEditMode="relative" rAng="0" ptsTypes="FfFF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49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1.94444E-6 0.32314 C -1.94444E-6 0.46759 0.21129 0.64629 0.38351 0.64629 L 0.76754 0.64629 " pathEditMode="relative" rAng="0" ptsTypes="FfFF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68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2600" y="228600"/>
            <a:ext cx="8686800" cy="6477000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00550" y="228601"/>
            <a:ext cx="3390900" cy="1015663"/>
          </a:xfrm>
          <a:prstGeom prst="rect">
            <a:avLst/>
          </a:prstGeom>
          <a:ln w="76200">
            <a:solidFill>
              <a:srgbClr val="92D05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2133601"/>
            <a:ext cx="8686800" cy="4555093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।বর্গক্ষেত্রের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বাহূর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দৈঘ্য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  ক) ১০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খ) ১০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গ) ২৫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ঘ) ২৫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১০সে.মি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ক)৪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খ) ৮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গ)৩৬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  ঘ) ১০০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সমকাণী ত্রিভুজের,ভুমি ৪ সে.মি এবংঅতিভূজ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ক্ষেত্রফলর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ক)৬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বঃ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খ)১২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বঃ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গ) ১৫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বঃ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ঘ) ২০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বঃ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304801"/>
            <a:ext cx="779484" cy="5846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786988"/>
            <a:ext cx="779484" cy="5846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945" y="1548988"/>
            <a:ext cx="779484" cy="584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47964" y="573206"/>
            <a:ext cx="120100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৫মিঃ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66667E-6 0.16759 C -1.66667E-6 0.24259 0.18577 0.33518 0.33698 0.33518 L 0.67396 0.33518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1.66667E-6 0.23796 C -1.66667E-6 0.34444 0.12604 0.47592 0.22865 0.47592 L 0.45729 0.47592 " pathEditMode="relative" rAng="0" ptsTypes="FfFF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28241 C -4.16667E-6 0.40879 0.05903 0.56481 0.10695 0.56481 L 0.21407 0.56481 " pathEditMode="relative" rAng="0" ptsTypes="FfFF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200" y="228600"/>
            <a:ext cx="8305800" cy="6096000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19550" y="519682"/>
            <a:ext cx="4229100" cy="1094237"/>
          </a:xfrm>
          <a:prstGeom prst="roundRect">
            <a:avLst/>
          </a:prstGeom>
          <a:solidFill>
            <a:srgbClr val="7030A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995055" y="1905000"/>
                <a:ext cx="8305800" cy="4571998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685800" indent="-685800">
                  <a:buFont typeface="Wingdings" pitchFamily="2" charset="2"/>
                  <a:buChar char="v"/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ত্রিভূজের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&lt;A =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D,AC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উপরস্থ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48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4800" b="1" dirty="0" smtClean="0">
                    <a:latin typeface="NikoshBAN" pitchFamily="2" charset="0"/>
                    <a:cs typeface="NikoshBAN" pitchFamily="2" charset="0"/>
                  </a:rPr>
                  <a:t>+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4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55" y="1905000"/>
                <a:ext cx="8305800" cy="4571998"/>
              </a:xfrm>
              <a:prstGeom prst="rect">
                <a:avLst/>
              </a:prstGeom>
              <a:blipFill rotWithShape="0">
                <a:blip r:embed="rId2"/>
                <a:stretch>
                  <a:fillRect l="-2391" r="-2609"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761863" y="641445"/>
            <a:ext cx="1255594" cy="707886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547446" y="0"/>
            <a:ext cx="9144000" cy="6858000"/>
          </a:xfrm>
          <a:prstGeom prst="bevel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bn-BD" kern="0" dirty="0">
              <a:solidFill>
                <a:sysClr val="windowText" lastClr="000000"/>
              </a:solidFill>
              <a:latin typeface="Calibri"/>
              <a:cs typeface="Vrinda"/>
            </a:endParaRPr>
          </a:p>
          <a:p>
            <a:pPr algn="ctr">
              <a:defRPr/>
            </a:pPr>
            <a:endParaRPr lang="bn-BD" kern="0" dirty="0">
              <a:solidFill>
                <a:sysClr val="windowText" lastClr="000000"/>
              </a:solidFill>
              <a:latin typeface="Calibri"/>
              <a:cs typeface="Vrinda"/>
            </a:endParaRPr>
          </a:p>
          <a:p>
            <a:pPr algn="ctr">
              <a:defRPr/>
            </a:pPr>
            <a:endParaRPr lang="bn-BD" kern="0" dirty="0">
              <a:solidFill>
                <a:sysClr val="windowText" lastClr="000000"/>
              </a:solidFill>
              <a:latin typeface="Calibri"/>
              <a:cs typeface="Vrinda"/>
            </a:endParaRPr>
          </a:p>
          <a:p>
            <a:pPr algn="ctr">
              <a:defRPr/>
            </a:pPr>
            <a:endParaRPr lang="bn-BD" kern="0" dirty="0">
              <a:solidFill>
                <a:sysClr val="windowText" lastClr="000000"/>
              </a:solidFill>
              <a:latin typeface="Calibri"/>
              <a:cs typeface="Vrinda"/>
            </a:endParaRPr>
          </a:p>
          <a:p>
            <a:pPr algn="ctr">
              <a:defRPr/>
            </a:pPr>
            <a:endParaRPr lang="bn-BD" kern="0" dirty="0">
              <a:solidFill>
                <a:sysClr val="windowText" lastClr="000000"/>
              </a:solidFill>
              <a:latin typeface="Calibri"/>
              <a:cs typeface="Vrinda"/>
            </a:endParaRPr>
          </a:p>
          <a:p>
            <a:pPr lvl="0" algn="ctr">
              <a:defRPr/>
            </a:pPr>
            <a:endParaRPr lang="bn-BD" sz="8800" kern="0" dirty="0">
              <a:solidFill>
                <a:sysClr val="windowText" lastClr="000000"/>
              </a:solidFill>
              <a:latin typeface="Calibri"/>
            </a:endParaRPr>
          </a:p>
          <a:p>
            <a:pPr algn="ctr">
              <a:defRPr/>
            </a:pPr>
            <a:endParaRPr lang="en-US" sz="12800" kern="0" dirty="0">
              <a:solidFill>
                <a:sysClr val="windowText" lastClr="000000"/>
              </a:solidFill>
              <a:latin typeface="Calibri"/>
            </a:endParaRPr>
          </a:p>
          <a:p>
            <a:pPr algn="ctr">
              <a:defRPr/>
            </a:pPr>
            <a:endParaRPr lang="bn-BD" sz="8800" kern="0" dirty="0">
              <a:solidFill>
                <a:sysClr val="windowText" lastClr="000000"/>
              </a:solidFill>
              <a:latin typeface="Calibri"/>
              <a:cs typeface="Vrinda"/>
            </a:endParaRPr>
          </a:p>
          <a:p>
            <a:pPr algn="ctr">
              <a:defRPr/>
            </a:pPr>
            <a:endParaRPr lang="bn-BD" kern="0" dirty="0">
              <a:solidFill>
                <a:sysClr val="windowText" lastClr="000000"/>
              </a:solidFill>
              <a:latin typeface="Calibri"/>
              <a:cs typeface="Vrinda"/>
            </a:endParaRPr>
          </a:p>
          <a:p>
            <a:pPr algn="ctr">
              <a:defRPr/>
            </a:pPr>
            <a:endParaRPr lang="en-US" sz="4800" kern="0" dirty="0">
              <a:solidFill>
                <a:sysClr val="windowText" lastClr="000000"/>
              </a:solidFill>
              <a:latin typeface="Calibri"/>
            </a:endParaRPr>
          </a:p>
          <a:p>
            <a:pPr algn="ctr">
              <a:defRPr/>
            </a:pPr>
            <a:endParaRPr lang="en-US" sz="4800" kern="0" dirty="0">
              <a:solidFill>
                <a:sysClr val="windowText" lastClr="000000"/>
              </a:solidFill>
              <a:latin typeface="Calibri"/>
            </a:endParaRPr>
          </a:p>
          <a:p>
            <a:pPr algn="ctr">
              <a:defRPr/>
            </a:pPr>
            <a:endParaRPr lang="en-US" sz="4800" kern="0" dirty="0">
              <a:solidFill>
                <a:sysClr val="windowText" lastClr="000000"/>
              </a:solidFill>
              <a:latin typeface="Calibri"/>
            </a:endParaRPr>
          </a:p>
          <a:p>
            <a:pPr algn="ctr">
              <a:defRPr/>
            </a:pPr>
            <a:endParaRPr lang="bn-BD" sz="4800" kern="0" dirty="0">
              <a:solidFill>
                <a:sysClr val="windowText" lastClr="000000"/>
              </a:solidFill>
              <a:latin typeface="Calibri"/>
              <a:cs typeface="Vrinda"/>
            </a:endParaRPr>
          </a:p>
          <a:p>
            <a:pPr algn="ctr">
              <a:defRPr/>
            </a:pPr>
            <a:endParaRPr lang="bn-BD" sz="4800" kern="0" dirty="0">
              <a:solidFill>
                <a:sysClr val="windowText" lastClr="000000"/>
              </a:solidFill>
              <a:latin typeface="Calibri"/>
              <a:cs typeface="Vrinda"/>
            </a:endParaRPr>
          </a:p>
          <a:p>
            <a:pPr algn="ctr">
              <a:defRPr/>
            </a:pPr>
            <a:r>
              <a:rPr lang="bn-BD" sz="72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72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4800" kern="0" dirty="0">
              <a:solidFill>
                <a:sysClr val="windowText" lastClr="000000"/>
              </a:solidFill>
              <a:latin typeface="Calibri"/>
            </a:endParaRPr>
          </a:p>
          <a:p>
            <a:pPr algn="ctr">
              <a:defRPr/>
            </a:pPr>
            <a:endParaRPr lang="en-US" sz="4800" kern="0" dirty="0">
              <a:solidFill>
                <a:sysClr val="windowText" lastClr="000000"/>
              </a:solidFill>
              <a:latin typeface="Calibri"/>
            </a:endParaRPr>
          </a:p>
          <a:p>
            <a:pPr algn="ctr">
              <a:defRPr/>
            </a:pPr>
            <a:endParaRPr lang="en-US" sz="4800" kern="0" dirty="0">
              <a:solidFill>
                <a:sysClr val="windowText" lastClr="000000"/>
              </a:solidFill>
              <a:latin typeface="Calibri"/>
            </a:endParaRPr>
          </a:p>
          <a:p>
            <a:pPr algn="ctr">
              <a:defRPr/>
            </a:pPr>
            <a:endParaRPr lang="en-US" sz="4800" kern="0" dirty="0">
              <a:solidFill>
                <a:sysClr val="windowText" lastClr="000000"/>
              </a:solidFill>
              <a:latin typeface="Calibri"/>
            </a:endParaRPr>
          </a:p>
          <a:p>
            <a:pPr algn="ctr">
              <a:defRPr/>
            </a:pPr>
            <a:endParaRPr lang="en-US" sz="4800" kern="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46" y="830943"/>
            <a:ext cx="7467600" cy="518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46" y="869043"/>
            <a:ext cx="7467600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53000" y="4267200"/>
            <a:ext cx="2133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8406" y="996287"/>
            <a:ext cx="140571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তারিখ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381000"/>
            <a:ext cx="8305800" cy="6172200"/>
          </a:xfrm>
          <a:prstGeom prst="rect">
            <a:avLst/>
          </a:prstGeom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5867400" y="2452255"/>
            <a:ext cx="4352472" cy="4114800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slope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(৯.৩)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828801" y="2452255"/>
            <a:ext cx="3962399" cy="4114800"/>
          </a:xfrm>
          <a:prstGeom prst="rect">
            <a:avLst/>
          </a:prstGeom>
          <a:ln w="76200">
            <a:solidFill>
              <a:schemeClr val="accent2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সুদীপ্ত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সহকারী শিক্ষক (গণিত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কালীরহাট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পাটগ্রাম,লালমনিরহাট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০১৭১৭২৯২১২৮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8200" y="381000"/>
            <a:ext cx="2438400" cy="12954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264" y="536324"/>
            <a:ext cx="1283915" cy="17118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580564" y="641446"/>
            <a:ext cx="1131627" cy="6642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304800"/>
            <a:ext cx="8534400" cy="62484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1200" y="457200"/>
            <a:ext cx="8229600" cy="594360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609600"/>
            <a:ext cx="7924800" cy="563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10000" y="533400"/>
            <a:ext cx="4953000" cy="806354"/>
          </a:xfrm>
          <a:prstGeom prst="round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গুলোর দিকে দেখ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statue_pythagor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14" y="3790950"/>
            <a:ext cx="3592286" cy="2457450"/>
          </a:xfrm>
          <a:prstGeom prst="rect">
            <a:avLst/>
          </a:prstGeom>
        </p:spPr>
      </p:pic>
      <p:pic>
        <p:nvPicPr>
          <p:cNvPr id="13" name="Picture 12" descr="image_772_976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790950"/>
            <a:ext cx="4038600" cy="2457450"/>
          </a:xfrm>
          <a:prstGeom prst="rect">
            <a:avLst/>
          </a:prstGeom>
        </p:spPr>
      </p:pic>
      <p:pic>
        <p:nvPicPr>
          <p:cNvPr id="14" name="Picture 13" descr="image_597_1756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0" y="1371600"/>
            <a:ext cx="3556000" cy="2330196"/>
          </a:xfrm>
          <a:prstGeom prst="rect">
            <a:avLst/>
          </a:prstGeom>
        </p:spPr>
      </p:pic>
      <p:pic>
        <p:nvPicPr>
          <p:cNvPr id="15" name="Picture 14" descr="CAQ4A1F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492154"/>
            <a:ext cx="4038600" cy="22733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45504" y="457200"/>
            <a:ext cx="94169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2মিঃ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3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0" y="304800"/>
            <a:ext cx="8382000" cy="6248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57400" y="491836"/>
            <a:ext cx="8077200" cy="5943600"/>
          </a:xfrm>
          <a:prstGeom prst="round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93270" y="0"/>
            <a:ext cx="4374131" cy="1905000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ছবিগুলো থেকে কি পেলাম</a:t>
            </a:r>
          </a:p>
        </p:txBody>
      </p:sp>
      <p:pic>
        <p:nvPicPr>
          <p:cNvPr id="9" name="Picture 8" descr="image_597_1756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98" y="2339004"/>
            <a:ext cx="8077200" cy="421419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21402093">
            <a:off x="4972145" y="3703466"/>
            <a:ext cx="2401090" cy="1281873"/>
            <a:chOff x="3429000" y="3200400"/>
            <a:chExt cx="1905000" cy="1066800"/>
          </a:xfrm>
        </p:grpSpPr>
        <p:cxnSp>
          <p:nvCxnSpPr>
            <p:cNvPr id="11" name="Straight Connector 10"/>
            <p:cNvCxnSpPr/>
            <p:nvPr/>
          </p:nvCxnSpPr>
          <p:spPr>
            <a:xfrm rot="10800000">
              <a:off x="3429000" y="3886200"/>
              <a:ext cx="1905000" cy="381000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tailEnd type="non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 flipV="1">
              <a:off x="3429000" y="3200400"/>
              <a:ext cx="1066800" cy="685800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tailEnd type="none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4381500" y="3314700"/>
              <a:ext cx="1066800" cy="838200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tailEnd type="none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6769290" y="655093"/>
            <a:ext cx="1310185" cy="769441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0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0.19444 C -3.33333E-6 -0.28194 0.06181 -0.38889 0.1125 -0.38889 L 0.225 -0.38889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0" y="304800"/>
            <a:ext cx="8382000" cy="62484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57400" y="491836"/>
            <a:ext cx="8077200" cy="5943600"/>
          </a:xfrm>
          <a:prstGeom prst="round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24000" y="-1"/>
            <a:ext cx="4724400" cy="1377579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ছবি গুলো  থেকে    </a:t>
            </a:r>
          </a:p>
          <a:p>
            <a:pPr>
              <a:defRPr/>
            </a:pPr>
            <a:r>
              <a:rPr lang="bn-BD" sz="44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কি পেলাম</a:t>
            </a:r>
          </a:p>
        </p:txBody>
      </p:sp>
      <p:pic>
        <p:nvPicPr>
          <p:cNvPr id="11" name="Picture 10" descr="statue_pythagor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15" y="1377580"/>
            <a:ext cx="8038559" cy="517562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419601" y="2133600"/>
            <a:ext cx="1657079" cy="3581400"/>
            <a:chOff x="2286000" y="1333500"/>
            <a:chExt cx="1171575" cy="4038600"/>
          </a:xfrm>
        </p:grpSpPr>
        <p:cxnSp>
          <p:nvCxnSpPr>
            <p:cNvPr id="16" name="Straight Connector 15"/>
            <p:cNvCxnSpPr/>
            <p:nvPr/>
          </p:nvCxnSpPr>
          <p:spPr>
            <a:xfrm rot="16200000" flipH="1">
              <a:off x="890588" y="2728914"/>
              <a:ext cx="3962400" cy="1171575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342900" y="3276600"/>
              <a:ext cx="4038600" cy="15240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 flipV="1">
              <a:off x="2438400" y="5295900"/>
              <a:ext cx="990600" cy="7620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7066696" y="586523"/>
            <a:ext cx="1201003" cy="707886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0" y="304800"/>
            <a:ext cx="8382000" cy="6248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78182" y="526472"/>
            <a:ext cx="8077200" cy="5943600"/>
          </a:xfrm>
          <a:prstGeom prst="round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-1"/>
            <a:ext cx="6096000" cy="132310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ছবি গুলো থেকে কি    </a:t>
            </a:r>
          </a:p>
          <a:p>
            <a:pPr>
              <a:defRPr/>
            </a:pPr>
            <a:r>
              <a:rPr lang="bn-BD" sz="44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পেলাম</a:t>
            </a:r>
          </a:p>
        </p:txBody>
      </p:sp>
      <p:pic>
        <p:nvPicPr>
          <p:cNvPr id="13" name="Picture 12" descr="image_772_976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23109"/>
            <a:ext cx="8077200" cy="514003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096000" y="2209801"/>
            <a:ext cx="2590800" cy="2827121"/>
            <a:chOff x="2894806" y="2439194"/>
            <a:chExt cx="1677194" cy="2287588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1790700" y="3543300"/>
              <a:ext cx="2209800" cy="1588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2895600" y="4648994"/>
              <a:ext cx="1676400" cy="77788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2591197" y="2743597"/>
              <a:ext cx="2285206" cy="167640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8311487" y="1627908"/>
            <a:ext cx="1187355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0.1662 L 0.13333 -0.08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0" y="304800"/>
            <a:ext cx="8382000" cy="6248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57400" y="491836"/>
            <a:ext cx="8077200" cy="5943600"/>
          </a:xfrm>
          <a:prstGeom prst="round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38600" y="0"/>
            <a:ext cx="4114800" cy="11430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6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5676900" y="1143000"/>
            <a:ext cx="609600" cy="990600"/>
          </a:xfrm>
          <a:prstGeom prst="downArrow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57400" y="2133600"/>
            <a:ext cx="8077200" cy="430183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46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ত্রিভূজ কি তা বলতে  পারবে ?</a:t>
            </a:r>
          </a:p>
          <a:p>
            <a:pPr>
              <a:defRPr/>
            </a:pPr>
            <a:r>
              <a:rPr lang="en-US" sz="46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sz="4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সমকোণী ত্রিভূজ কি তা বলতে</a:t>
            </a:r>
            <a:r>
              <a:rPr lang="en-US" sz="4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পারবে?</a:t>
            </a:r>
          </a:p>
          <a:p>
            <a:pPr lvl="0">
              <a:defRPr/>
            </a:pPr>
            <a:r>
              <a:rPr lang="en-US" sz="46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bn-BD" sz="4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সমকোণী ত্রিভূজ </a:t>
            </a:r>
            <a:r>
              <a:rPr lang="bn-BD" sz="46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সর্ম্পকিত</a:t>
            </a:r>
            <a:r>
              <a:rPr lang="en-US" sz="46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পীথাগোরাসের</a:t>
            </a:r>
            <a:r>
              <a:rPr lang="en-US" sz="46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6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6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উপপাদ্য </a:t>
            </a:r>
            <a:r>
              <a:rPr lang="bn-BD" sz="46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প্রমান</a:t>
            </a:r>
            <a:r>
              <a:rPr lang="en-US" sz="46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6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6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en-US" sz="46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6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2872" y="1330036"/>
            <a:ext cx="1282889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57400" y="290945"/>
            <a:ext cx="8382000" cy="6248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38600" y="304800"/>
            <a:ext cx="3886200" cy="838200"/>
          </a:xfrm>
          <a:prstGeom prst="roundRect">
            <a:avLst/>
          </a:prstGeom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57400" y="2133600"/>
            <a:ext cx="8382000" cy="4343400"/>
          </a:xfrm>
          <a:prstGeom prst="roundRect">
            <a:avLst/>
          </a:prstGeom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উপপাদ্যের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উপপাদ্যঃ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প্রমাণ </a:t>
            </a:r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 যে ,যদি কোন ত্রিভুজের একটি বাহুর উপর অঙ্কিত বর্গক্ষেত্রের ক্ষেত্রফল ওপর  দুইটি বাহুর উপর অঙ্কিত বর্গক্ষেত্র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দ্বয়ের ক্ষেত্রফলের সমষ্টির সমান হয়,তবে   শেষোক্ত বাহুদ্বয়ের অন্তর্ভুক্ত কোণটি  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সমকোণ হবে ।</a:t>
            </a:r>
          </a:p>
        </p:txBody>
      </p:sp>
      <p:sp>
        <p:nvSpPr>
          <p:cNvPr id="9" name="Down Arrow 8"/>
          <p:cNvSpPr/>
          <p:nvPr/>
        </p:nvSpPr>
        <p:spPr>
          <a:xfrm>
            <a:off x="5638800" y="1219200"/>
            <a:ext cx="457200" cy="91440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70794" y="504967"/>
            <a:ext cx="1514902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2600" y="228600"/>
            <a:ext cx="8686800" cy="640080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57400" y="457200"/>
            <a:ext cx="8153400" cy="6019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05200" y="838200"/>
            <a:ext cx="1752600" cy="11430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rot="5400000">
            <a:off x="2919295" y="1424107"/>
            <a:ext cx="1172607" cy="794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05200" y="1981200"/>
            <a:ext cx="1752600" cy="1588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075709" y="817418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75709" y="1828800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0" y="1905000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C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6249194" y="1447006"/>
            <a:ext cx="1066006" cy="79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81800" y="914400"/>
            <a:ext cx="1752600" cy="106680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81800" y="1981200"/>
            <a:ext cx="1752600" cy="1588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400800" y="810491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77000" y="1980406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610600" y="2010808"/>
            <a:ext cx="3048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</a:rPr>
              <a:t>F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505995" y="1636424"/>
            <a:ext cx="381000" cy="34398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>
            <a:off x="6782595" y="1636424"/>
            <a:ext cx="411379" cy="344776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8" name="Rounded Rectangle 37"/>
          <p:cNvSpPr/>
          <p:nvPr/>
        </p:nvSpPr>
        <p:spPr>
          <a:xfrm>
            <a:off x="2057400" y="2667000"/>
            <a:ext cx="8077200" cy="35052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 নির্বচনঃমনে করি , 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ABC-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এ ,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                  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AC</a:t>
            </a:r>
            <a:r>
              <a:rPr lang="en-US" sz="3600" b="1" dirty="0">
                <a:solidFill>
                  <a:srgbClr val="00B050"/>
                </a:solidFill>
                <a:latin typeface="Swis721 BlkCn BT"/>
                <a:cs typeface="NikoshBAN" pitchFamily="2" charset="0"/>
                <a:sym typeface="TechnicBold"/>
              </a:rPr>
              <a:t>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=AB</a:t>
            </a:r>
            <a:r>
              <a:rPr lang="en-US" sz="3600" b="1" dirty="0">
                <a:solidFill>
                  <a:srgbClr val="00B050"/>
                </a:solidFill>
                <a:latin typeface="Swis721 BlkCn BT"/>
                <a:cs typeface="NikoshBAN" pitchFamily="2" charset="0"/>
                <a:sym typeface="Symbol"/>
              </a:rPr>
              <a:t>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+BC</a:t>
            </a:r>
            <a:r>
              <a:rPr lang="en-US" sz="3600" b="1" dirty="0">
                <a:solidFill>
                  <a:srgbClr val="00B050"/>
                </a:solidFill>
                <a:latin typeface="Swis721 BlkCn BT"/>
                <a:cs typeface="NikoshBAN" pitchFamily="2" charset="0"/>
                <a:sym typeface="Symbol"/>
              </a:rPr>
              <a:t>²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lvl="0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প্রমাণ করতে হবে যে ,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B=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এক সমকোণ ।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lvl="0"/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  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অঙ্কনঃ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DEF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একটি ত্রিভুজ আঁকি, </a:t>
            </a:r>
          </a:p>
          <a:p>
            <a:pPr lvl="0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    যার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E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 = এক সমকোণ , 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lvl="0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    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DE=AB 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এবং 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EF=BC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, 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  <a:sym typeface="Symbo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5952" y="668740"/>
            <a:ext cx="1255594" cy="707886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8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3" grpId="0"/>
      <p:bldP spid="24" grpId="0"/>
      <p:bldP spid="25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513</Words>
  <Application>Microsoft Office PowerPoint</Application>
  <PresentationFormat>Widescreen</PresentationFormat>
  <Paragraphs>127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Swis721 BlkCn BT</vt:lpstr>
      <vt:lpstr>Symbol</vt:lpstr>
      <vt:lpstr>TechnicBold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</cp:revision>
  <dcterms:created xsi:type="dcterms:W3CDTF">2020-09-04T05:28:14Z</dcterms:created>
  <dcterms:modified xsi:type="dcterms:W3CDTF">2020-09-04T23:42:04Z</dcterms:modified>
</cp:coreProperties>
</file>