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64" r:id="rId3"/>
    <p:sldId id="287" r:id="rId4"/>
    <p:sldId id="291" r:id="rId5"/>
    <p:sldId id="288" r:id="rId6"/>
    <p:sldId id="289" r:id="rId7"/>
    <p:sldId id="290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89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72" d="100"/>
          <a:sy n="72" d="100"/>
        </p:scale>
        <p:origin x="-114" y="-420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EEFFFAD-7D2D-4823-9F18-FFCF6CF4B06F}" type="datetimeFigureOut">
              <a:rPr lang="en-US" smtClean="0"/>
              <a:t>9/6/2020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0C2D1AB-AE85-4975-A97C-C674FB69854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delwara1979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91547" y="248479"/>
            <a:ext cx="11661913" cy="6361042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291547" y="248479"/>
            <a:ext cx="11661913" cy="6361042"/>
          </a:xfrm>
          <a:prstGeom prst="frame">
            <a:avLst>
              <a:gd name="adj1" fmla="val 2772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Image\Autumn-Winter-seasonal-Special-Poppie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704" y="1638299"/>
            <a:ext cx="9801532" cy="411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592" y="583096"/>
            <a:ext cx="10880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" pitchFamily="2" charset="0"/>
                <a:cs typeface="Nikosh" pitchFamily="2" charset="0"/>
              </a:rPr>
              <a:t>আজকের মাল্টিমিডিয়া ক্লাস রুমে সবাইকে স্বাগতম 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235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88904" y="436456"/>
            <a:ext cx="4518992" cy="6104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জোড়ায় কাজ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2816" y="1934816"/>
            <a:ext cx="56984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১০% লাভে বিক্রয় মূল্য ১০০+১০= ১১০ টাকা </a:t>
            </a:r>
          </a:p>
          <a:p>
            <a:endParaRPr lang="bn-IN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বিক্রয় মূল্য ১১০ টাকা হলে ক্রয়মূল্য ১০০ টাকা </a:t>
            </a:r>
          </a:p>
          <a:p>
            <a:r>
              <a:rPr lang="bn-IN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”      ” </a:t>
            </a:r>
            <a:r>
              <a:rPr lang="bn-IN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    ১   ”    ”      ”       ১০০ </a:t>
            </a:r>
          </a:p>
          <a:p>
            <a:endParaRPr lang="bn-IN" sz="2800" dirty="0">
              <a:latin typeface="Nikosh" pitchFamily="2" charset="0"/>
              <a:cs typeface="Nikosh" pitchFamily="2" charset="0"/>
            </a:endParaRPr>
          </a:p>
          <a:p>
            <a:endParaRPr lang="bn-IN" sz="2800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”      ”      ৪৪  ”      ”       ”  </a:t>
            </a:r>
          </a:p>
        </p:txBody>
      </p:sp>
      <p:sp>
        <p:nvSpPr>
          <p:cNvPr id="6" name="Oval 5"/>
          <p:cNvSpPr/>
          <p:nvPr/>
        </p:nvSpPr>
        <p:spPr>
          <a:xfrm>
            <a:off x="4801205" y="4781749"/>
            <a:ext cx="48700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>
            <a:off x="4670869" y="5065224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68800" y="5043359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8673547" y="3691279"/>
            <a:ext cx="1007165" cy="132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06068" y="3094382"/>
            <a:ext cx="967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১১০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8852452" y="5020500"/>
            <a:ext cx="1272209" cy="228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806068" y="4341863"/>
            <a:ext cx="200107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১০০    ৪৪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Multiply 16"/>
          <p:cNvSpPr/>
          <p:nvPr/>
        </p:nvSpPr>
        <p:spPr>
          <a:xfrm>
            <a:off x="9404071" y="4424965"/>
            <a:ext cx="228600" cy="338682"/>
          </a:xfrm>
          <a:prstGeom prst="mathMultiply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844167" y="5082450"/>
            <a:ext cx="152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১১০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92208" y="5605670"/>
            <a:ext cx="1577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= ৪০ টাকা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670869" y="365881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518991" y="383716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V="1">
            <a:off x="4778345" y="383716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505199" y="400590"/>
            <a:ext cx="4479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জোড়ায় কাজের সমাধান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1" name="Picture 3" descr="C:\Users\i\Downloads\download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29" y="1331013"/>
            <a:ext cx="4989144" cy="301084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206593" y="4867006"/>
            <a:ext cx="81615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একজন দোকানদার ৪৪ টাকা কেজি দরে চাল বিক্রয় করল। ফলে দেখা গেল তার ১০% লাভ হলো।  কেজি প্রতি চালের ক্রয়মূল্য কত?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2" name="Picture 4" descr="C:\Users\i\Downloads\download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931" y="1601840"/>
            <a:ext cx="5182572" cy="303198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30" name="TextBox 29"/>
          <p:cNvSpPr txBox="1"/>
          <p:nvPr/>
        </p:nvSpPr>
        <p:spPr>
          <a:xfrm>
            <a:off x="233677" y="1995504"/>
            <a:ext cx="2443262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একজন দোকানদার ৪৪ টাকা কেজি দরে চাল বিক্রয় করল। ফলে দেখা গেল তার ১০% লাভ হলো।  কেজি প্রতি চালের ক্রয়মূল্য কত? 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8" grpId="0" animBg="1"/>
      <p:bldP spid="9" grpId="0" animBg="1"/>
      <p:bldP spid="13" grpId="0"/>
      <p:bldP spid="16" grpId="0"/>
      <p:bldP spid="17" grpId="0" animBg="1"/>
      <p:bldP spid="18" grpId="0"/>
      <p:bldP spid="19" grpId="0"/>
      <p:bldP spid="20" grpId="0" animBg="1"/>
      <p:bldP spid="22" grpId="0" animBg="1"/>
      <p:bldP spid="23" grpId="0" animBg="1"/>
      <p:bldP spid="21" grpId="0"/>
      <p:bldP spid="25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7356" y="318052"/>
            <a:ext cx="4797287" cy="6096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দলগত কাজ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461" y="2173357"/>
            <a:ext cx="1056198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একজন কৃষকের তরমুজ চাষে মোট ৪০০০ টাকা ব্যয় হলো। উৎপাদিত তরমুজগুলো একজন ব্যবসায়ীর কাছে ৬০০০ টাকা বিক্রির চুক্তি হলো।কিন্তু শিলা বৃষ্টির কারণে উৎপাদিত তরমুজগুলো ঐ ব্যবসায়ীর নিকট ৫০০০ টাকায় বিক্রি করতে হলো।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84243" y="4015409"/>
            <a:ext cx="95548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 শিলা বৃষ্টি না হলে কৃষকের শতকরা লাভের পরিমান কত হতো?</a:t>
            </a:r>
          </a:p>
          <a:p>
            <a:endParaRPr lang="bn-IN" sz="2800" b="1" dirty="0">
              <a:latin typeface="Nikosh" pitchFamily="2" charset="0"/>
              <a:cs typeface="Nikosh" pitchFamily="2" charset="0"/>
            </a:endParaRP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 শিলা বৃষ্টি হওয়ার কারণে কৃষকের শতকরা লাভের পরিমান কতহলো? </a:t>
            </a:r>
          </a:p>
          <a:p>
            <a:endParaRPr lang="bn-IN" sz="2800" b="1" dirty="0">
              <a:latin typeface="Nikosh" pitchFamily="2" charset="0"/>
              <a:cs typeface="Nikosh" pitchFamily="2" charset="0"/>
            </a:endParaRP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 শিলা বৃষ্টির কারণে চুক্তি অনুযায়ী কৃষকের শতকরা ক্ষতির পরিমান কত হলো </a:t>
            </a:r>
            <a:r>
              <a:rPr lang="bn-IN" dirty="0" smtClean="0"/>
              <a:t>?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05877" y="265045"/>
            <a:ext cx="787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দলগত কাজের সমাধান মিলিয়ে নাও 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2209" y="1868556"/>
            <a:ext cx="75139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  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এখানে, তরমুজ চাষে মোট ব্যয় ৪০০০ টাকা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  শিলা বৃষ্টি না হলে তরমুজের বিক্রয় মূল্য হতো ৬০০০ টাকা </a:t>
            </a:r>
          </a:p>
          <a:p>
            <a:endParaRPr lang="bn-IN" sz="2800" dirty="0">
              <a:latin typeface="Nikosh" pitchFamily="2" charset="0"/>
              <a:cs typeface="Nikosh" pitchFamily="2" charset="0"/>
            </a:endParaRP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  লাভ হতো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৬০০০-৪০০০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= ২০০০ টাকা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endParaRPr lang="bn-IN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4134678"/>
            <a:ext cx="1895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শতকরা লাভ =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>
            <a:off x="3419061" y="4396288"/>
            <a:ext cx="14974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19061" y="3784768"/>
            <a:ext cx="1736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২০০০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92558" y="4485620"/>
            <a:ext cx="152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৪০০০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6" name="Multiply 15"/>
          <p:cNvSpPr/>
          <p:nvPr/>
        </p:nvSpPr>
        <p:spPr>
          <a:xfrm>
            <a:off x="4934778" y="4221332"/>
            <a:ext cx="419100" cy="436565"/>
          </a:xfrm>
          <a:prstGeom prst="mathMultiply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314120" y="4134678"/>
            <a:ext cx="1182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 ১০০%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81739" y="5221357"/>
            <a:ext cx="3515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= ৫০%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19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11965" y="1497495"/>
            <a:ext cx="613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শিলা  বৃষ্টি হওয়ার কারণে কৃষকের শতকরা লাভ =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>
            <a:off x="7447722" y="1759105"/>
            <a:ext cx="272994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235687" y="1139687"/>
            <a:ext cx="3154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৫০০০- ৪০০০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7722" y="1921565"/>
            <a:ext cx="25179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৪০০০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Multiply 10"/>
          <p:cNvSpPr/>
          <p:nvPr/>
        </p:nvSpPr>
        <p:spPr>
          <a:xfrm>
            <a:off x="10184294" y="1547070"/>
            <a:ext cx="510209" cy="424070"/>
          </a:xfrm>
          <a:prstGeom prst="mathMultiply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694503" y="1547070"/>
            <a:ext cx="1099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১০০%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29671" y="2835965"/>
            <a:ext cx="3180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=</a:t>
            </a:r>
            <a:r>
              <a:rPr lang="bn-IN" dirty="0" smtClean="0"/>
              <a:t> 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7620000" y="3061252"/>
            <a:ext cx="2014330" cy="265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39270" y="2623930"/>
            <a:ext cx="141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১০০০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739270" y="3236074"/>
            <a:ext cx="20673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৪০০০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9634330" y="2789175"/>
            <a:ext cx="457200" cy="544154"/>
          </a:xfrm>
          <a:prstGeom prst="mathMultiply">
            <a:avLst>
              <a:gd name="adj1" fmla="val 332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0177670" y="2789175"/>
            <a:ext cx="940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১০০%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49548" y="4002157"/>
            <a:ext cx="2941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=    ২৫%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1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47762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8547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 উৎপাদিত তরমুজগুলো বিক্রয়ের চুক্তি হয় ৬০০০ টাকা। </a:t>
            </a:r>
          </a:p>
          <a:p>
            <a:r>
              <a:rPr lang="bn-IN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   কিন্তু শিলা বৃষ্টির কারণে বিক্রয় করতে হয় ৫০০০ টাকা।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     ক্ষতি হয় ( ৬০০০-৫০০০) = ১০০০ টাকা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3633" y="3591339"/>
            <a:ext cx="5751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৪০০০ টাকায় ক্ষতি হয়          ১০০০      টাকা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268" y="4542061"/>
            <a:ext cx="3074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     ”       ”      ”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53338" y="4803671"/>
            <a:ext cx="17890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18991" y="4320209"/>
            <a:ext cx="1577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১০০০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59355" y="4846380"/>
            <a:ext cx="1577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৪০০০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268" y="5857461"/>
            <a:ext cx="2292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১০০ ”    ”     ”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cxnSp>
        <p:nvCxnSpPr>
          <p:cNvPr id="13" name="Straight Connector 12"/>
          <p:cNvCxnSpPr>
            <a:stCxn id="11" idx="3"/>
          </p:cNvCxnSpPr>
          <p:nvPr/>
        </p:nvCxnSpPr>
        <p:spPr>
          <a:xfrm>
            <a:off x="3935896" y="6119071"/>
            <a:ext cx="201101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28050" y="5450076"/>
            <a:ext cx="1749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১০০০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66152" y="6171115"/>
            <a:ext cx="1550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" pitchFamily="2" charset="0"/>
                <a:cs typeface="Nikosh" pitchFamily="2" charset="0"/>
              </a:rPr>
              <a:t>৪০০০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7" name="Multiply 16"/>
          <p:cNvSpPr/>
          <p:nvPr/>
        </p:nvSpPr>
        <p:spPr>
          <a:xfrm>
            <a:off x="4903305" y="5570820"/>
            <a:ext cx="569842" cy="296459"/>
          </a:xfrm>
          <a:prstGeom prst="mathMultiply">
            <a:avLst>
              <a:gd name="adj1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13511" y="5457439"/>
            <a:ext cx="1066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১০০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30885" y="5846195"/>
            <a:ext cx="1550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= ২৫%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1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9269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31096" y="490330"/>
            <a:ext cx="4015408" cy="58309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মূল্যায়ন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21564" y="2795580"/>
            <a:ext cx="96475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২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 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লাভ বা ক্ষতিকে তুলনা করতে কি প্রকাশ করতে হয়? </a:t>
            </a:r>
          </a:p>
          <a:p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7583" y="2252870"/>
            <a:ext cx="53008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লাভ এবং ক্ষতি কাকে বলে?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1564" y="3839791"/>
            <a:ext cx="95945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৩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একটি শড়ির বিক্রয় মূল্য ১৫৫০ টাকা। শাড়িটিতে ২৫০ টাকা লাভ হলে শাড়িটিড় ক্রয় মূল্য কত?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0835" y="5049079"/>
            <a:ext cx="82693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৪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রাজু বাজার থেকে ৬০০ টাকায় একটি শার্ট কিনে এনে সে তার বন্ধু শাকিলের কেছে ৭৫০ টাকায় বিক্রয় করল। এতে তার শতকরা কত লাভ হলো?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81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26296" y="490330"/>
            <a:ext cx="4625008" cy="75537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বাড়ির কাজ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6278" y="2451652"/>
            <a:ext cx="89849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একজন ফল বিক্রেতা  প্রতি হালি ৬০ টাকা দরে ৫ ডজন কমলা কিনে প্রতি হালি ৫০ টাকা দরে বিক্রয় করল।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9617" y="3829878"/>
            <a:ext cx="8666922" cy="2226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ক) প্রতিটি কমলার ক্রয়মূল্য কত? </a:t>
            </a:r>
          </a:p>
          <a:p>
            <a:endParaRPr lang="bn-IN" sz="2800" dirty="0">
              <a:latin typeface="Nikosh" pitchFamily="2" charset="0"/>
              <a:cs typeface="Nikosh" pitchFamily="2" charset="0"/>
            </a:endParaRP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(খ) মোট কত লাভ বা ক্ষতি হয়েছে?</a:t>
            </a:r>
          </a:p>
          <a:p>
            <a:endParaRPr lang="bn-IN" sz="2800" dirty="0">
              <a:latin typeface="Nikosh" pitchFamily="2" charset="0"/>
              <a:cs typeface="Nikosh" pitchFamily="2" charset="0"/>
            </a:endParaRP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(গ) প্রতি হালি ৭৫ টাকা বিক্রয় করলে কত লাভ বা ক্ষতি হবে</a:t>
            </a:r>
            <a:r>
              <a:rPr lang="bn-IN" dirty="0" smtClean="0"/>
              <a:t>?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11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15513" y="248479"/>
            <a:ext cx="11661913" cy="6361042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ame 4"/>
          <p:cNvSpPr/>
          <p:nvPr/>
        </p:nvSpPr>
        <p:spPr>
          <a:xfrm>
            <a:off x="291547" y="248479"/>
            <a:ext cx="11661913" cy="6361042"/>
          </a:xfrm>
          <a:prstGeom prst="frame">
            <a:avLst>
              <a:gd name="adj1" fmla="val 2772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Image\Autumn-Winter-seasonal-Special-Poppie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704" y="1638299"/>
            <a:ext cx="9801532" cy="411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56592" y="583096"/>
            <a:ext cx="10880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" pitchFamily="2" charset="0"/>
                <a:cs typeface="Nikosh" pitchFamily="2" charset="0"/>
              </a:rPr>
              <a:t>You should good luck</a:t>
            </a:r>
            <a:endParaRPr lang="en-US" sz="4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3183" y="4333461"/>
            <a:ext cx="6069495" cy="1258956"/>
          </a:xfrm>
          <a:prstGeom prst="rect">
            <a:avLst/>
          </a:prstGeom>
          <a:noFill/>
          <a:scene3d>
            <a:camera prst="perspectiveRelaxedModerately"/>
            <a:lightRig rig="threePt" dir="t"/>
          </a:scene3d>
        </p:spPr>
        <p:txBody>
          <a:bodyPr wrap="square" rtlCol="0">
            <a:prstTxWarp prst="textTriangleInverted">
              <a:avLst/>
            </a:prstTxWarp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Thanks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204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2887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7078" y="2199862"/>
            <a:ext cx="498281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দেলওয়ারা  বেগম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সহকারী শিক্ষক বি, এসসি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আলতাদীঘি স্নাতক মাদরাসা, শেরপুর,বগুড়া।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মোবাইলঃ ০১৭২৮২৪৭৯১০ </a:t>
            </a:r>
          </a:p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ই-মেইল- </a:t>
            </a:r>
            <a:r>
              <a:rPr lang="en-US" dirty="0" smtClean="0">
                <a:latin typeface="Nikosh" pitchFamily="2" charset="0"/>
                <a:cs typeface="Nikosh" pitchFamily="2" charset="0"/>
                <a:hlinkClick r:id="rId2"/>
              </a:rPr>
              <a:t>delwara1979@gmail.com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03095" y="2199862"/>
            <a:ext cx="34058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শ্রেণিঃ ৭ম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বিষয়ঃ গণিত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অধ্যায়ঃ ২য়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সময়ঃ ৪৫ মিনিট </a:t>
            </a:r>
          </a:p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তারিখঃ ০২/০৯/২০২০ ইং 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D:\Image\69313623_394064328211875_7177835227241250816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6111">
            <a:off x="4744278" y="1811683"/>
            <a:ext cx="3028247" cy="227118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32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C:\Users\i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1" y="1692106"/>
            <a:ext cx="4829624" cy="21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loth sh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922" y="1631731"/>
            <a:ext cx="3297481" cy="216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4" descr="ri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1" y="3793607"/>
            <a:ext cx="38100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7" name="Picture 3" descr="C:\Users\i\Downloads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521" y="3792054"/>
            <a:ext cx="3211038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ownloads\images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484" y="3792054"/>
            <a:ext cx="4905919" cy="252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\Downloads\images (1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145" y="1661143"/>
            <a:ext cx="3704777" cy="21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22783" y="304800"/>
            <a:ext cx="9700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" pitchFamily="2" charset="0"/>
                <a:cs typeface="Nikosh" pitchFamily="2" charset="0"/>
              </a:rPr>
              <a:t>চিত্র গুলোদেখে বলতো এখানে আমরা কী দেখতে পাচ্ছি?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2784" y="627965"/>
            <a:ext cx="95945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latin typeface="Nikosh" pitchFamily="2" charset="0"/>
                <a:cs typeface="Nikosh" pitchFamily="2" charset="0"/>
              </a:rPr>
              <a:t>হ্যাঁ ঠিক বলেছো। এখানে আমরা বিভিন্ন নিত্যপ্রয়োজনীয় জিনিসের কিনা বেচার চিত্র দেখতে পাচ্ছি । </a:t>
            </a:r>
            <a:endParaRPr lang="en-US" sz="32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2" descr="C:\Users\i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981" y="811061"/>
            <a:ext cx="6467061" cy="2813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42158" y="3650619"/>
            <a:ext cx="59767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আবার একজন ফল বিক্রেতা কিছু সংখ্যাক ফল যে দামে  ক্রয় করে সমস্ত ফল তার চেয়ে কম দামে বিক্রয় করে।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9303" y="3954211"/>
            <a:ext cx="66624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একজন ফল বিক্রেতা কিছু সংখ্যক ফল যে দামে ক্রয় করে তার থেকে বেশি দামে বিক্রয় করে।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2860" y="4908318"/>
            <a:ext cx="5383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এখানে আমরা কি পেলাম 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48013" y="5577336"/>
            <a:ext cx="3873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এখানে ক্রয় মূল্যের চেয়ে বিক্রয়  মূল্য বেশি।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02293" y="1970377"/>
            <a:ext cx="19993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এই বেশি মূল্যটাকে কি বলা হয়?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2746" y="5553405"/>
            <a:ext cx="501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এখানে ক্রয় মূল্যের চেয়ে বিক্রয়  মূল্য কম 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92097" y="1694838"/>
            <a:ext cx="103236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ক্ষতি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86037" y="2218058"/>
            <a:ext cx="1444487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লাভ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141" y="2185820"/>
            <a:ext cx="24931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এই কম মূল্যটাকে কি বলা হয়?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7" grpId="1"/>
      <p:bldP spid="7" grpId="2"/>
      <p:bldP spid="8" grpId="0"/>
      <p:bldP spid="8" grpId="1"/>
      <p:bldP spid="9" grpId="0"/>
      <p:bldP spid="9" grpId="1"/>
      <p:bldP spid="10" grpId="0"/>
      <p:bldP spid="11" grpId="0" animBg="1"/>
      <p:bldP spid="12" grpId="0" animBg="1"/>
      <p:bldP spid="12" grpId="1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03443" y="2067338"/>
            <a:ext cx="6056244" cy="116619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লাভ ও ক্ষতি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34816" y="1656522"/>
            <a:ext cx="46382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" pitchFamily="2" charset="0"/>
                <a:cs typeface="Nikosh" pitchFamily="2" charset="0"/>
              </a:rPr>
              <a:t>পাঠ শেষে শিক্ষার্থীরা ............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5965" y="2663687"/>
            <a:ext cx="6308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লাভ -ক্ষতি কি তা ব্যাখ্যা করতে পারবে;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35965" y="3429000"/>
            <a:ext cx="6652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.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লাভ-ক্ষতি সংক্রান্ত সমস্যার সমাধান করতে পারবে।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 descr="C:\Users\i\Downloads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33" y="1407989"/>
            <a:ext cx="1450809" cy="151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ownloads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33" y="1218025"/>
            <a:ext cx="1341783" cy="195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94991" y="242406"/>
            <a:ext cx="5645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" pitchFamily="2" charset="0"/>
                <a:cs typeface="Nikosh" pitchFamily="2" charset="0"/>
              </a:rPr>
              <a:t>এবার বলতো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64633" y="1502374"/>
            <a:ext cx="5512905" cy="1815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এই মোরগটির  ক্রয়মূল্য ৩০০ টাকা এবং বিক্রয় মূল্য ৩৫০ টাকা হলে অতিরিক্ত কত টাকা পাওয়া যাবে? এই অতিরিক্ত টাকাকে কি বলে ? শতকরা কত টাকা লাভ বা ক্ষতি হবে?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64633" y="1448967"/>
            <a:ext cx="5777947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এই মুরগী ২৫০ টাকায় ক্রয় করে ২১০ টাকা বিক্রয় করলে কত টাকা কম পাওয়া যাবে? যে টাকা কম পাব সেটাকে কি বলে ? শতকরা কতটাকা লাভ বা ক্ষতি হবে?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1791" y="1502374"/>
            <a:ext cx="40816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লাভ =  বিক্রয় মূল্য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-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ক্রয়মূল্য </a:t>
            </a:r>
          </a:p>
          <a:p>
            <a:r>
              <a:rPr lang="bn-IN" sz="2800" b="1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= 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৩৫০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৩০০ </a:t>
            </a:r>
          </a:p>
          <a:p>
            <a:r>
              <a:rPr lang="bn-IN" sz="2800" b="1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= ৫০ টাকা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610060" y="2819935"/>
            <a:ext cx="3574775" cy="1136615"/>
            <a:chOff x="7610060" y="2819935"/>
            <a:chExt cx="3574775" cy="1136615"/>
          </a:xfrm>
        </p:grpSpPr>
        <p:sp>
          <p:nvSpPr>
            <p:cNvPr id="8" name="TextBox 7"/>
            <p:cNvSpPr txBox="1"/>
            <p:nvPr/>
          </p:nvSpPr>
          <p:spPr>
            <a:xfrm>
              <a:off x="7610060" y="3171720"/>
              <a:ext cx="311094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শতকরা লাভ=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9409043" y="3433330"/>
              <a:ext cx="16697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9409043" y="2819935"/>
              <a:ext cx="17757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৫০     ১০০ 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3" name="Multiply 12"/>
            <p:cNvSpPr/>
            <p:nvPr/>
          </p:nvSpPr>
          <p:spPr>
            <a:xfrm>
              <a:off x="9912626" y="2898240"/>
              <a:ext cx="331304" cy="366609"/>
            </a:xfrm>
            <a:prstGeom prst="mathMultiply">
              <a:avLst>
                <a:gd name="adj1" fmla="val 332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303026" y="3433330"/>
              <a:ext cx="15505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৩০০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024730" y="3814209"/>
            <a:ext cx="2584174" cy="1046440"/>
            <a:chOff x="9024730" y="3814209"/>
            <a:chExt cx="2584174" cy="1046440"/>
          </a:xfrm>
        </p:grpSpPr>
        <p:sp>
          <p:nvSpPr>
            <p:cNvPr id="15" name="TextBox 14"/>
            <p:cNvSpPr txBox="1"/>
            <p:nvPr/>
          </p:nvSpPr>
          <p:spPr>
            <a:xfrm>
              <a:off x="9024730" y="4068417"/>
              <a:ext cx="25841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=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9409043" y="4330027"/>
              <a:ext cx="144448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9587947" y="3814209"/>
              <a:ext cx="9806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৫০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508433" y="4337429"/>
              <a:ext cx="11396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৩</a:t>
              </a:r>
              <a:r>
                <a:rPr lang="bn-IN" dirty="0" smtClean="0"/>
                <a:t> 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006507" y="4734994"/>
            <a:ext cx="2377110" cy="1175638"/>
            <a:chOff x="9006507" y="4734994"/>
            <a:chExt cx="2377110" cy="1175638"/>
          </a:xfrm>
        </p:grpSpPr>
        <p:sp>
          <p:nvSpPr>
            <p:cNvPr id="22" name="TextBox 21"/>
            <p:cNvSpPr txBox="1"/>
            <p:nvPr/>
          </p:nvSpPr>
          <p:spPr>
            <a:xfrm>
              <a:off x="9006507" y="5072740"/>
              <a:ext cx="131031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= ১৬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9833112" y="5334350"/>
              <a:ext cx="65598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793356" y="4734994"/>
              <a:ext cx="6957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২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833112" y="5387412"/>
              <a:ext cx="6559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৩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568608" y="5125802"/>
              <a:ext cx="8150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%</a:t>
              </a:r>
              <a:r>
                <a:rPr lang="bn-IN" dirty="0" smtClean="0"/>
                <a:t> </a:t>
              </a:r>
              <a:endParaRPr lang="en-US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973024" y="4330027"/>
            <a:ext cx="40230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ক্ষতি= ক্রয়মূল্য- বিক্রয়মুল্য </a:t>
            </a:r>
          </a:p>
          <a:p>
            <a:r>
              <a:rPr lang="bn-IN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 = ২৫০ – ২১০ </a:t>
            </a:r>
          </a:p>
          <a:p>
            <a:r>
              <a:rPr lang="bn-IN" sz="2800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  = ৪০ টাকা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2058" name="Group 2057"/>
          <p:cNvGrpSpPr/>
          <p:nvPr/>
        </p:nvGrpSpPr>
        <p:grpSpPr>
          <a:xfrm>
            <a:off x="5446642" y="3834077"/>
            <a:ext cx="3508515" cy="1186189"/>
            <a:chOff x="4721085" y="3343155"/>
            <a:chExt cx="3508515" cy="1186189"/>
          </a:xfrm>
        </p:grpSpPr>
        <p:sp>
          <p:nvSpPr>
            <p:cNvPr id="2048" name="TextBox 2047"/>
            <p:cNvSpPr txBox="1"/>
            <p:nvPr/>
          </p:nvSpPr>
          <p:spPr>
            <a:xfrm>
              <a:off x="4721085" y="3694940"/>
              <a:ext cx="31507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শতকরা ক্ষতি=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cxnSp>
          <p:nvCxnSpPr>
            <p:cNvPr id="2052" name="Straight Connector 2051"/>
            <p:cNvCxnSpPr/>
            <p:nvPr/>
          </p:nvCxnSpPr>
          <p:spPr>
            <a:xfrm>
              <a:off x="6626087" y="3956550"/>
              <a:ext cx="160351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5" name="TextBox 2054"/>
            <p:cNvSpPr txBox="1"/>
            <p:nvPr/>
          </p:nvSpPr>
          <p:spPr>
            <a:xfrm>
              <a:off x="6626087" y="3343155"/>
              <a:ext cx="14709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৪০    ১০০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056" name="Multiply 2055"/>
            <p:cNvSpPr/>
            <p:nvPr/>
          </p:nvSpPr>
          <p:spPr>
            <a:xfrm>
              <a:off x="7040219" y="3465376"/>
              <a:ext cx="321363" cy="397565"/>
            </a:xfrm>
            <a:prstGeom prst="mathMultiply">
              <a:avLst>
                <a:gd name="adj1" fmla="val 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57" name="TextBox 2056"/>
            <p:cNvSpPr txBox="1"/>
            <p:nvPr/>
          </p:nvSpPr>
          <p:spPr>
            <a:xfrm>
              <a:off x="6626086" y="4006124"/>
              <a:ext cx="14709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২৫০</a:t>
              </a:r>
              <a:r>
                <a:rPr lang="bn-IN" dirty="0" smtClean="0"/>
                <a:t> </a:t>
              </a:r>
              <a:endParaRPr lang="en-US" dirty="0"/>
            </a:p>
          </p:txBody>
        </p:sp>
      </p:grpSp>
      <p:sp>
        <p:nvSpPr>
          <p:cNvPr id="2059" name="TextBox 2058"/>
          <p:cNvSpPr txBox="1"/>
          <p:nvPr/>
        </p:nvSpPr>
        <p:spPr>
          <a:xfrm>
            <a:off x="6559826" y="5258214"/>
            <a:ext cx="1669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= ১৬ % 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7" grpId="1"/>
      <p:bldP spid="31" grpId="0"/>
      <p:bldP spid="20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1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39548" y="476239"/>
            <a:ext cx="4333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লাভ ও  ক্ষতি নির্ণয়ের সূত্র 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69704" y="1591224"/>
            <a:ext cx="466476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লাভ = বিক্রয়মূল্য – ক্রয়মূল্য </a:t>
            </a:r>
          </a:p>
          <a:p>
            <a:pPr marL="457200" indent="-457200">
              <a:buFont typeface="Wingdings" pitchFamily="2" charset="2"/>
              <a:buChar char="§"/>
            </a:pPr>
            <a:endParaRPr lang="bn-IN" sz="2800" dirty="0">
              <a:latin typeface="Nikosh" pitchFamily="2" charset="0"/>
              <a:cs typeface="Nikosh" pitchFamily="2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ক্ষতি= ক্রয়মূল্য – বিক্রয়মূল্য </a:t>
            </a:r>
          </a:p>
          <a:p>
            <a:pPr marL="457200" indent="-457200">
              <a:buFont typeface="Wingdings" pitchFamily="2" charset="2"/>
              <a:buChar char="§"/>
            </a:pPr>
            <a:endParaRPr lang="bn-IN" sz="2800" dirty="0">
              <a:latin typeface="Nikosh" pitchFamily="2" charset="0"/>
              <a:cs typeface="Nikosh" pitchFamily="2" charset="0"/>
            </a:endParaRP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17304" y="3187389"/>
            <a:ext cx="6268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dirty="0" smtClean="0">
                <a:latin typeface="Nikosh" pitchFamily="2" charset="0"/>
                <a:cs typeface="Nikosh" pitchFamily="2" charset="0"/>
              </a:rPr>
              <a:t>লাভ বা ক্ষতিকে  তুলনা  করতে শতকরা প্রকাশ করা হয়।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837622" y="3855572"/>
            <a:ext cx="6516755" cy="1206330"/>
            <a:chOff x="2239619" y="3929510"/>
            <a:chExt cx="6516755" cy="1206330"/>
          </a:xfrm>
        </p:grpSpPr>
        <p:sp>
          <p:nvSpPr>
            <p:cNvPr id="8" name="TextBox 7"/>
            <p:cNvSpPr txBox="1"/>
            <p:nvPr/>
          </p:nvSpPr>
          <p:spPr>
            <a:xfrm>
              <a:off x="2239619" y="4250995"/>
              <a:ext cx="25444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Wingdings" pitchFamily="2" charset="2"/>
                <a:buChar char="§"/>
              </a:pP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শতকরা লাভ=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4373218" y="4535677"/>
              <a:ext cx="2941983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373218" y="3929510"/>
              <a:ext cx="23191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বিক্রয়মূল্য- ক্রয়মূল্য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664764" y="4612620"/>
              <a:ext cx="188180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ক্রয়মূল্য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17" name="Multiply 16"/>
            <p:cNvSpPr/>
            <p:nvPr/>
          </p:nvSpPr>
          <p:spPr>
            <a:xfrm>
              <a:off x="7315201" y="4250995"/>
              <a:ext cx="228600" cy="523220"/>
            </a:xfrm>
            <a:prstGeom prst="mathMultiply">
              <a:avLst>
                <a:gd name="adj1" fmla="val 332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543801" y="4250995"/>
              <a:ext cx="121257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১০০%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837622" y="5135840"/>
            <a:ext cx="6162262" cy="1209542"/>
            <a:chOff x="2332382" y="5135840"/>
            <a:chExt cx="6162262" cy="1209542"/>
          </a:xfrm>
        </p:grpSpPr>
        <p:sp>
          <p:nvSpPr>
            <p:cNvPr id="19" name="TextBox 18"/>
            <p:cNvSpPr txBox="1"/>
            <p:nvPr/>
          </p:nvSpPr>
          <p:spPr>
            <a:xfrm>
              <a:off x="2332382" y="5473148"/>
              <a:ext cx="24516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Wingdings" pitchFamily="2" charset="2"/>
                <a:buChar char="§"/>
              </a:pPr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শতকরা ক্ষতি=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492486" y="5734758"/>
              <a:ext cx="249141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664764" y="5135840"/>
              <a:ext cx="23191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ক্রয়মূল্য- বিক্রয়মূল্য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552121" y="5822162"/>
              <a:ext cx="219986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ক্রয়মূল্য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30" name="Multiply 29"/>
            <p:cNvSpPr/>
            <p:nvPr/>
          </p:nvSpPr>
          <p:spPr>
            <a:xfrm>
              <a:off x="6983897" y="5588483"/>
              <a:ext cx="424068" cy="233680"/>
            </a:xfrm>
            <a:prstGeom prst="mathMultiply">
              <a:avLst>
                <a:gd name="adj1" fmla="val 178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504045" y="5473148"/>
              <a:ext cx="9905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800" dirty="0" smtClean="0">
                  <a:latin typeface="Nikosh" pitchFamily="2" charset="0"/>
                  <a:cs typeface="Nikosh" pitchFamily="2" charset="0"/>
                </a:rPr>
                <a:t>১০০% </a:t>
              </a:r>
              <a:endParaRPr lang="en-US" sz="2800" dirty="0">
                <a:latin typeface="Nikosh" pitchFamily="2" charset="0"/>
                <a:cs typeface="Nikosh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08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739"/>
            </a:avLst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2520" y="129209"/>
            <a:ext cx="11926957" cy="6599582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96139" y="490330"/>
            <a:ext cx="5035826" cy="36933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dirty="0" smtClean="0">
                <a:latin typeface="Nikosh" pitchFamily="2" charset="0"/>
                <a:cs typeface="Nikosh" pitchFamily="2" charset="0"/>
              </a:rPr>
              <a:t>একক কাজ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i\Downloads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2" y="993657"/>
            <a:ext cx="4953419" cy="304825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ownloads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014" y="1218944"/>
            <a:ext cx="4113037" cy="28229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5" name="TextBox 4"/>
          <p:cNvSpPr txBox="1"/>
          <p:nvPr/>
        </p:nvSpPr>
        <p:spPr>
          <a:xfrm>
            <a:off x="298174" y="4265694"/>
            <a:ext cx="11595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হাণিফ মরিচ চাষে মোট ৫০০০ টাকা করচ করলেন। ক্ষেতের সব মরিচ ৭৫০০ টাকায় বিক্রয় করলেন।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9774" y="4939676"/>
            <a:ext cx="82163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১। এতে তার কত টাকা লাভ বা ক্ষতি হবে। </a:t>
            </a:r>
          </a:p>
          <a:p>
            <a:endParaRPr lang="bn-IN" sz="2800" b="1" dirty="0">
              <a:latin typeface="Nikosh" pitchFamily="2" charset="0"/>
              <a:cs typeface="Nikosh" pitchFamily="2" charset="0"/>
            </a:endParaRPr>
          </a:p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২। শতকরা লাভ বা ক্ষতির পরিমাণ নির্ণয় কর</a:t>
            </a:r>
            <a:r>
              <a:rPr lang="bn-IN" sz="28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54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1442</TotalTime>
  <Words>779</Words>
  <Application>Microsoft Office PowerPoint</Application>
  <PresentationFormat>Custom</PresentationFormat>
  <Paragraphs>139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i</cp:lastModifiedBy>
  <cp:revision>254</cp:revision>
  <dcterms:created xsi:type="dcterms:W3CDTF">2020-03-28T14:15:40Z</dcterms:created>
  <dcterms:modified xsi:type="dcterms:W3CDTF">2020-09-06T02:42:39Z</dcterms:modified>
</cp:coreProperties>
</file>