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1" r:id="rId3"/>
    <p:sldId id="281" r:id="rId4"/>
    <p:sldId id="256" r:id="rId5"/>
    <p:sldId id="283" r:id="rId6"/>
    <p:sldId id="282" r:id="rId7"/>
    <p:sldId id="293" r:id="rId8"/>
    <p:sldId id="296" r:id="rId9"/>
    <p:sldId id="294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5" r:id="rId18"/>
    <p:sldId id="304" r:id="rId19"/>
    <p:sldId id="292" r:id="rId20"/>
    <p:sldId id="303" r:id="rId21"/>
    <p:sldId id="302" r:id="rId22"/>
    <p:sldId id="2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FB6B3-08E3-4E55-BD9B-8D37176EE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888581-F874-41D0-9564-CF4688D80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64673-5E36-4A36-BB20-56845CA48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8406-D34C-478A-9D64-111983860600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59352-A027-41C7-B47C-A7E721624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92F83-B1C9-4641-A27E-5F5CD317E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4272-A6DF-443D-9538-A0E81545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76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5FEB5-32ED-4F00-A74E-EFDA9596D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4BECEA-29F0-44CA-9384-2BCA213EB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9C514-95FB-457F-9EB3-90D76774D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8406-D34C-478A-9D64-111983860600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8A791-9914-46E3-9098-BFE9D6B67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9E96B-D903-4935-9F8F-50E9840DC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4272-A6DF-443D-9538-A0E81545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1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51A224-8DA4-4C58-8A93-B11C80133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235076-9644-41AD-B95A-57266CD41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17A1C-ECD8-4894-B82C-1DD49003A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8406-D34C-478A-9D64-111983860600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1174B-B90D-485A-86AF-CBB3AF9B1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AC0EF-BC23-4F0A-874D-213AB5EB2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4272-A6DF-443D-9538-A0E81545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6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16F1-1427-49DF-8300-E7B90C1CA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35076-6256-4DDA-99B9-C2F3B1768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BDBF1-5637-4B40-84FA-A13D9DE68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8406-D34C-478A-9D64-111983860600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96997-0BF7-42E2-B015-322ACCEC3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D7AEB-BF87-4A02-A711-9EE3733FC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4272-A6DF-443D-9538-A0E81545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0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5716C-BEB7-40F7-8651-D17AB7FCC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2D26F-FA22-4EC3-AFEE-C014F5658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B1490-FC02-407F-B729-176895150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8406-D34C-478A-9D64-111983860600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CFB75-AA8A-4B25-831B-80FD3471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32C37-3930-43B4-A38C-A3E0D8823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4272-A6DF-443D-9538-A0E81545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86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E550C-4070-4DF2-BFB7-525A73EE0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47254-FEFF-4DAB-8E54-AFC6CFBBF7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2444FC-49B5-4B7D-9EDB-0C9333A66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F62E9-263D-4A10-8917-2D61C3F7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8406-D34C-478A-9D64-111983860600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BFD4E-93D2-4C14-A6B1-6E16186CA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D3830-CB15-49E3-9511-C88405C94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4272-A6DF-443D-9538-A0E81545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2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0C96-BA28-41E3-86C8-07E212E77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C8ABD-F107-4320-A7C8-5AC9E9224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2EFB3C-A055-4832-8FF1-4AC3106B9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AEAA7C-3E64-4A9E-AC05-BE1ED2D51F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554FB1-57D0-467A-A795-48DAA7557F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0B31C7-CBC8-463F-B01A-BCB510F5A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8406-D34C-478A-9D64-111983860600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9C5B05-F440-41A7-B513-9E96034FD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1DEE63-3A0D-4AB5-865F-7D77A418A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4272-A6DF-443D-9538-A0E81545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3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8A0F8-0C36-43D0-A008-BBEB93D80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4F8A8-A267-4EF5-B831-B3C47CD1A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8406-D34C-478A-9D64-111983860600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4380F-1847-4509-9734-344995400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348342-6E8F-4DE0-BF00-1213939A2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4272-A6DF-443D-9538-A0E81545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4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04B03A-7AD7-4707-8B5C-A14E1F0C3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8406-D34C-478A-9D64-111983860600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37F4C2-0A36-4F16-A6AD-CD7DBB66E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A53F8-6FB9-4779-BE26-271FC6E20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4272-A6DF-443D-9538-A0E81545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02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A6054-C807-407F-9A45-7292EDB18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E3673-F1E6-429A-8FC6-F00F31E1D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8643C-B3F4-41D2-BE68-792841CBB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94BD1-CC2B-45FD-96D3-7A8299071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8406-D34C-478A-9D64-111983860600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91BB9-1DE2-4A3D-A499-CBC76E35C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5DA86D-7811-49F6-BEF6-3A95D86D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4272-A6DF-443D-9538-A0E81545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3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8227D-D42D-45E4-AE31-01D0E9F4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3104AA-32F9-428E-8AC2-98DB3D1B86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60238-E8CF-4F68-8B68-69FD30CCD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C4149-D315-44DD-901F-0DCB5FB22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8406-D34C-478A-9D64-111983860600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8F24C-795A-4A06-9282-7B3E6596F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1BD75-6C15-4D8A-96A0-77B13949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4272-A6DF-443D-9538-A0E81545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8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577B47-6898-47E9-B306-2879B4257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C67AC-2E8E-43B8-A3DE-8E8D82F6B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A0724-9626-4033-9834-E7D45CF8E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68406-D34C-478A-9D64-111983860600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E3905-5F90-47E0-9495-075F75B82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72FC9-20E9-4FD4-B5E4-A45877EC3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C4272-A6DF-443D-9538-A0E81545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8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vector-images/diverse-group-of-students-working-on-project-vector-clipart.png.php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new-educ.com/%D8%A7%D8%B3%D8%AA%D8%B1%D8%A7%D8%AA%D9%8A%D8%AC%D9%8A%D8%A7%D8%AA-%D8%A7%D9%84%D8%AA%D8%B9%D9%84%D9%85-%D8%A7%D9%84%D8%AA%D8%B4%D8%A7%D8%B1%D9%83%D9%8A" TargetMode="Externa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&#2439;-&#2478;&#2503;&#2439;&#2482;&#2435;nkcbiology11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nybates.ca/2016/07/15/online-learning-for-beginners-1-what-is-online-learning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en/roses-red-flowers-love-flower-1870947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hyperlink" Target="https://commons.wikimedia.org/wiki/File:C%2BO2%3DCO2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hyperlink" Target="https://pixabay.com/en/man-face-side-profile-side-33153/" TargetMode="External"/><Relationship Id="rId5" Type="http://schemas.openxmlformats.org/officeDocument/2006/relationships/hyperlink" Target="https://pixabay.com/en/isolated-deciduous-tree-summer-1007738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hyperlink" Target="https://en.wikipedia.org/wiki/Chai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E92C3C-ACFB-4324-A85F-E0A7AB0D6FBB}"/>
              </a:ext>
            </a:extLst>
          </p:cNvPr>
          <p:cNvSpPr txBox="1"/>
          <p:nvPr/>
        </p:nvSpPr>
        <p:spPr>
          <a:xfrm>
            <a:off x="4077325" y="479686"/>
            <a:ext cx="4512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বর্ণিল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778184-8CA6-4535-B379-9892920702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37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736" y="2039779"/>
            <a:ext cx="6096528" cy="4157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00552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FDF76D-9E4E-4692-9491-2B412837F887}"/>
              </a:ext>
            </a:extLst>
          </p:cNvPr>
          <p:cNvSpPr txBox="1"/>
          <p:nvPr/>
        </p:nvSpPr>
        <p:spPr>
          <a:xfrm>
            <a:off x="1993692" y="5430346"/>
            <a:ext cx="86618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লিপো-প্রোটিন দিয়ে তৈরী দ্বিস্তরী আবরন।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C4BD0F-7A29-443A-BD20-6A20746629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676" y="220388"/>
            <a:ext cx="5591331" cy="42842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BB29E9-40A9-4BF7-8D4B-E22928A215FC}"/>
              </a:ext>
            </a:extLst>
          </p:cNvPr>
          <p:cNvSpPr txBox="1"/>
          <p:nvPr/>
        </p:nvSpPr>
        <p:spPr>
          <a:xfrm>
            <a:off x="5688767" y="175418"/>
            <a:ext cx="2233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বহিঃস্তর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42B40C-346D-45C0-B331-498BF481B554}"/>
              </a:ext>
            </a:extLst>
          </p:cNvPr>
          <p:cNvSpPr txBox="1"/>
          <p:nvPr/>
        </p:nvSpPr>
        <p:spPr>
          <a:xfrm>
            <a:off x="5688767" y="819995"/>
            <a:ext cx="1514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অন্তঃস্তর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8B4F00-172E-49F2-BFA4-23A1C43ACB1B}"/>
              </a:ext>
            </a:extLst>
          </p:cNvPr>
          <p:cNvSpPr txBox="1"/>
          <p:nvPr/>
        </p:nvSpPr>
        <p:spPr>
          <a:xfrm>
            <a:off x="258581" y="5338013"/>
            <a:ext cx="17351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ঝিল্লীঃ</a:t>
            </a:r>
            <a:endParaRPr lang="en-US" sz="6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B13A64-A0C0-4886-8D1C-37BD0848CD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660" y="1790993"/>
            <a:ext cx="3867464" cy="247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8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DE0542-4065-4FAD-BAFD-49BC881102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381" y="485906"/>
            <a:ext cx="5426438" cy="29743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1C7DA3-F810-4DE9-9299-E877F1AF255C}"/>
              </a:ext>
            </a:extLst>
          </p:cNvPr>
          <p:cNvSpPr txBox="1"/>
          <p:nvPr/>
        </p:nvSpPr>
        <p:spPr>
          <a:xfrm>
            <a:off x="6228412" y="1203641"/>
            <a:ext cx="1319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স্ট্রোমা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E1E2D0-D2A2-4B6C-833F-E2779702868E}"/>
              </a:ext>
            </a:extLst>
          </p:cNvPr>
          <p:cNvSpPr txBox="1"/>
          <p:nvPr/>
        </p:nvSpPr>
        <p:spPr>
          <a:xfrm>
            <a:off x="494675" y="4727008"/>
            <a:ext cx="114674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স্ট্রোমাঃ </a:t>
            </a:r>
            <a:r>
              <a:rPr lang="bn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ক্লো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প্লাস্টের অভ্যন্তরে স্বচ্ছ,দানার মতো জলীয় পদার্থ।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3A078E-8CC8-46B3-9ACA-634DC3F783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547" y="1487305"/>
            <a:ext cx="4451741" cy="245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7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580FCF-D36C-429C-8DC3-90976082A1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684" y="824459"/>
            <a:ext cx="5486401" cy="3582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98BF9A-073C-4D4C-9167-1EE6E0F83F26}"/>
              </a:ext>
            </a:extLst>
          </p:cNvPr>
          <p:cNvSpPr txBox="1"/>
          <p:nvPr/>
        </p:nvSpPr>
        <p:spPr>
          <a:xfrm>
            <a:off x="2233535" y="439738"/>
            <a:ext cx="2488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থাইলাকয়েড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C9E604-B25B-4C19-A783-0ACBF4A4F618}"/>
              </a:ext>
            </a:extLst>
          </p:cNvPr>
          <p:cNvSpPr txBox="1"/>
          <p:nvPr/>
        </p:nvSpPr>
        <p:spPr>
          <a:xfrm>
            <a:off x="644578" y="4946755"/>
            <a:ext cx="1082289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৩। থাইলাকয়েডঃ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স্ট্রোমাতে অসংখ্যা থলে আকৃতির সজ্জা বিদ্যমান,একে থাইলাকয়েড বলে।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0113DF-D413-436D-ABA7-15AD1096C4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286" y="1599507"/>
            <a:ext cx="4179913" cy="229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7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D8A70F-DE79-462B-AAE1-EDA216C6A0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643" y="612605"/>
            <a:ext cx="5551357" cy="37585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F8F7FF-6A37-4813-B8E6-DC1715C3323D}"/>
              </a:ext>
            </a:extLst>
          </p:cNvPr>
          <p:cNvSpPr txBox="1"/>
          <p:nvPr/>
        </p:nvSpPr>
        <p:spPr>
          <a:xfrm>
            <a:off x="1971206" y="59963"/>
            <a:ext cx="1349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গ্রানাম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884F68-7579-4ED8-A57C-D155E87B5503}"/>
              </a:ext>
            </a:extLst>
          </p:cNvPr>
          <p:cNvSpPr txBox="1"/>
          <p:nvPr/>
        </p:nvSpPr>
        <p:spPr>
          <a:xfrm>
            <a:off x="675495" y="4923790"/>
            <a:ext cx="1043128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গ্রানামঃ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৬০-৮০ টি দ্বিস্তরী থাইলাকয়েড এক সাথে গ্রানাম গঠন করে।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439169-A6D8-40EC-BA95-2693000679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346" y="1343718"/>
            <a:ext cx="4194904" cy="229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8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1DCC43-4408-426B-8B6A-9BA3EB1117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358" y="860262"/>
            <a:ext cx="5591330" cy="33428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B42A3B-4A4D-4C2F-94AC-8B72546E0602}"/>
              </a:ext>
            </a:extLst>
          </p:cNvPr>
          <p:cNvSpPr txBox="1"/>
          <p:nvPr/>
        </p:nvSpPr>
        <p:spPr>
          <a:xfrm>
            <a:off x="1049312" y="268867"/>
            <a:ext cx="2593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স্ট্রোমা ল্যামেলী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053BC1-F97D-44BD-A613-1804E4AFC1A7}"/>
              </a:ext>
            </a:extLst>
          </p:cNvPr>
          <p:cNvSpPr txBox="1"/>
          <p:nvPr/>
        </p:nvSpPr>
        <p:spPr>
          <a:xfrm>
            <a:off x="217358" y="4527030"/>
            <a:ext cx="1172230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স্ট্রোমা ল্যামেলী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 গ্রানার কিছু সংখ্যক থাইলাকয়েডস সূক্ষ নালিকা দ্বারা সংযুক্ত থাকে।এই সংযুক্তকারী নালিকাকে স্ট্রোমা ল্যামেলী বলে।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5FE5E9-60DD-40A8-B1DF-57B4D6B1EF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473" y="1538167"/>
            <a:ext cx="4030011" cy="228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8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DB766B5-7444-4625-8BC2-8C95F5E18502}"/>
              </a:ext>
            </a:extLst>
          </p:cNvPr>
          <p:cNvSpPr txBox="1"/>
          <p:nvPr/>
        </p:nvSpPr>
        <p:spPr>
          <a:xfrm>
            <a:off x="4766871" y="286091"/>
            <a:ext cx="2283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রাইবোসোম</a:t>
            </a:r>
            <a:r>
              <a:rPr lang="bn-IN" dirty="0"/>
              <a:t> 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55E109B-C158-46FD-A31A-0E8C1C4C75DE}"/>
              </a:ext>
            </a:extLst>
          </p:cNvPr>
          <p:cNvCxnSpPr/>
          <p:nvPr/>
        </p:nvCxnSpPr>
        <p:spPr>
          <a:xfrm>
            <a:off x="11062741" y="157396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1AAA13-A1BE-45F4-9BF3-B499FB1E6DDC}"/>
              </a:ext>
            </a:extLst>
          </p:cNvPr>
          <p:cNvGrpSpPr/>
          <p:nvPr/>
        </p:nvGrpSpPr>
        <p:grpSpPr>
          <a:xfrm>
            <a:off x="397240" y="796701"/>
            <a:ext cx="5511382" cy="3318738"/>
            <a:chOff x="397240" y="796701"/>
            <a:chExt cx="5511382" cy="331873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7CD5D81-3213-4EF6-B5FC-9996E4A4E3B3}"/>
                </a:ext>
              </a:extLst>
            </p:cNvPr>
            <p:cNvGrpSpPr/>
            <p:nvPr/>
          </p:nvGrpSpPr>
          <p:grpSpPr>
            <a:xfrm flipV="1">
              <a:off x="397240" y="1103694"/>
              <a:ext cx="5511382" cy="3011745"/>
              <a:chOff x="989353" y="482184"/>
              <a:chExt cx="7135318" cy="3777521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04E42F00-D5C1-4902-B7E1-4A84B4C95C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89353" y="482184"/>
                <a:ext cx="7135318" cy="3777521"/>
              </a:xfrm>
              <a:prstGeom prst="rect">
                <a:avLst/>
              </a:prstGeom>
            </p:spPr>
          </p:pic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901759D-1972-4E25-B7B3-6D83CCC9CAA1}"/>
                  </a:ext>
                </a:extLst>
              </p:cNvPr>
              <p:cNvGrpSpPr/>
              <p:nvPr/>
            </p:nvGrpSpPr>
            <p:grpSpPr>
              <a:xfrm>
                <a:off x="5721245" y="3177915"/>
                <a:ext cx="749509" cy="412230"/>
                <a:chOff x="5651292" y="3316574"/>
                <a:chExt cx="749509" cy="412230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60B6026D-459F-4561-AF78-EC834ABAC8FB}"/>
                    </a:ext>
                  </a:extLst>
                </p:cNvPr>
                <p:cNvSpPr/>
                <p:nvPr/>
              </p:nvSpPr>
              <p:spPr>
                <a:xfrm>
                  <a:off x="5651292" y="3399020"/>
                  <a:ext cx="179882" cy="16489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4D82B198-3EFE-4B69-8FBA-8F8303EE68DC}"/>
                    </a:ext>
                  </a:extLst>
                </p:cNvPr>
                <p:cNvSpPr/>
                <p:nvPr/>
              </p:nvSpPr>
              <p:spPr>
                <a:xfrm>
                  <a:off x="5948597" y="3316574"/>
                  <a:ext cx="179882" cy="16489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5253E35A-7C29-43A5-8767-A28EA016E9AC}"/>
                    </a:ext>
                  </a:extLst>
                </p:cNvPr>
                <p:cNvSpPr/>
                <p:nvPr/>
              </p:nvSpPr>
              <p:spPr>
                <a:xfrm>
                  <a:off x="6220919" y="3481466"/>
                  <a:ext cx="179882" cy="16489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8A422603-C078-41AE-8272-77AD2A47FAF6}"/>
                    </a:ext>
                  </a:extLst>
                </p:cNvPr>
                <p:cNvSpPr/>
                <p:nvPr/>
              </p:nvSpPr>
              <p:spPr>
                <a:xfrm>
                  <a:off x="5838669" y="3563912"/>
                  <a:ext cx="179882" cy="164892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Cloud 10">
                <a:extLst>
                  <a:ext uri="{FF2B5EF4-FFF2-40B4-BE49-F238E27FC236}">
                    <a16:creationId xmlns:a16="http://schemas.microsoft.com/office/drawing/2014/main" id="{B0DCF8E3-AC30-417C-9165-94606B03A138}"/>
                  </a:ext>
                </a:extLst>
              </p:cNvPr>
              <p:cNvSpPr/>
              <p:nvPr/>
            </p:nvSpPr>
            <p:spPr>
              <a:xfrm>
                <a:off x="2876863" y="3282847"/>
                <a:ext cx="659567" cy="284812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17E5578-D49A-4C9B-B17B-D2412B9167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9454" y="914400"/>
              <a:ext cx="1041818" cy="7813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7FBFF60-3B36-446D-A43C-2CADE50618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63711" y="796701"/>
              <a:ext cx="119084" cy="84082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AB2E0EA-791E-471E-BB47-05295C93FB96}"/>
              </a:ext>
            </a:extLst>
          </p:cNvPr>
          <p:cNvSpPr txBox="1"/>
          <p:nvPr/>
        </p:nvSpPr>
        <p:spPr>
          <a:xfrm>
            <a:off x="1236689" y="180756"/>
            <a:ext cx="1454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ডিএনএ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CC5003-7D30-4B9C-BCB7-32F853AA0FA1}"/>
              </a:ext>
            </a:extLst>
          </p:cNvPr>
          <p:cNvSpPr txBox="1"/>
          <p:nvPr/>
        </p:nvSpPr>
        <p:spPr>
          <a:xfrm>
            <a:off x="435963" y="4714999"/>
            <a:ext cx="1094531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রাইবোজোম এবং ডিএনএঃ </a:t>
            </a:r>
            <a:r>
              <a:rPr lang="bn-IN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ক্লোরোপ্লাস্টের নিজস্ব রাইবোজোম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>
                <a:cs typeface="NikoshBAN" panose="02000000000000000000" pitchFamily="2" charset="0"/>
              </a:rPr>
              <a:t>70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s)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এবং ডিএনএ থাকে।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94DC1A0-189B-4E00-8E07-209385C0EF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8132" y="1475505"/>
            <a:ext cx="4106628" cy="226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3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A08589-BC7A-475E-88BC-0B77B017764D}"/>
              </a:ext>
            </a:extLst>
          </p:cNvPr>
          <p:cNvSpPr txBox="1"/>
          <p:nvPr/>
        </p:nvSpPr>
        <p:spPr>
          <a:xfrm>
            <a:off x="314793" y="4795897"/>
            <a:ext cx="1107773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ফটোসিনথেটিক ইউনিট এবং এটিপি সিন্থেজঃ</a:t>
            </a:r>
            <a:r>
              <a:rPr lang="as-IN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থাইলাকয়েড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মেমব্রেন বহু গোলাকার বস্তু বহন করে।এখানে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এটিপি তৈরীর সকল এনজাইম এবং বিভিন্ন ক্লোরোফিল থাকে।</a:t>
            </a:r>
            <a:endParaRPr lang="as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62A5AA-9941-469F-A830-A0A569DBE1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49" y="89580"/>
            <a:ext cx="4897297" cy="39450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4BDB56-5247-4D9B-AE25-8A6129890B8D}"/>
              </a:ext>
            </a:extLst>
          </p:cNvPr>
          <p:cNvSpPr txBox="1"/>
          <p:nvPr/>
        </p:nvSpPr>
        <p:spPr>
          <a:xfrm>
            <a:off x="5343176" y="475267"/>
            <a:ext cx="28076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সিন্থে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সেস 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253205-AA07-456B-88C2-4B2FA9CB96C6}"/>
              </a:ext>
            </a:extLst>
          </p:cNvPr>
          <p:cNvSpPr txBox="1"/>
          <p:nvPr/>
        </p:nvSpPr>
        <p:spPr>
          <a:xfrm>
            <a:off x="5127146" y="3157461"/>
            <a:ext cx="27169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ফটোসিনথেটিক ইউনিট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083FEB-1911-4FC7-AB94-B4704BF7C2DD}"/>
              </a:ext>
            </a:extLst>
          </p:cNvPr>
          <p:cNvSpPr txBox="1"/>
          <p:nvPr/>
        </p:nvSpPr>
        <p:spPr>
          <a:xfrm>
            <a:off x="5386642" y="1121598"/>
            <a:ext cx="13603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প্রকোষ্ঠ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AE8941-CCE7-4548-AC17-DA4F4DDC77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854" y="1187503"/>
            <a:ext cx="3595297" cy="204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7B2931A-B764-4FCF-BCCB-781E5F2C4D49}"/>
              </a:ext>
            </a:extLst>
          </p:cNvPr>
          <p:cNvSpPr txBox="1"/>
          <p:nvPr/>
        </p:nvSpPr>
        <p:spPr>
          <a:xfrm>
            <a:off x="3511446" y="143506"/>
            <a:ext cx="464781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ক্লো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প্লাস্টের সূক্ষ্ণ গঠন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22B1D1-F498-4F87-8517-4A3B6F5E0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526" y="1973982"/>
            <a:ext cx="5899864" cy="46066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001295-BF0F-4BF2-94C5-0EA5861D6E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67" t="17262" r="4357" b="34460"/>
          <a:stretch/>
        </p:blipFill>
        <p:spPr>
          <a:xfrm>
            <a:off x="5100094" y="3012115"/>
            <a:ext cx="5899865" cy="2927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B21B44-A79E-4EBB-8ADB-3BB4A2D45B0F}"/>
              </a:ext>
            </a:extLst>
          </p:cNvPr>
          <p:cNvSpPr txBox="1"/>
          <p:nvPr/>
        </p:nvSpPr>
        <p:spPr>
          <a:xfrm>
            <a:off x="5018613" y="2367263"/>
            <a:ext cx="3031414" cy="715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সিন্থে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সেস 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19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E2B845-8F2A-4D89-8DED-223483948FA7}"/>
              </a:ext>
            </a:extLst>
          </p:cNvPr>
          <p:cNvSpPr txBox="1"/>
          <p:nvPr/>
        </p:nvSpPr>
        <p:spPr>
          <a:xfrm>
            <a:off x="2011682" y="4489792"/>
            <a:ext cx="8693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ক-গ্রুপঃ ক্লোরোপ্লাস্টের ভৌত গঠনের উপাদান গুলো লিখ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খ-গ্রুপঃ ক্লোরোপ্লাস্টের সূক্ষগঠনের উপাদানগুলো লিখ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C3E5E-A7C2-4377-B7DB-D36ED5B8F4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2487" y="1164979"/>
            <a:ext cx="2863446" cy="2152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1A0886-A621-4E61-83AF-A1ED31D4B8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66855" y="1398712"/>
            <a:ext cx="3492658" cy="16848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A78953-A021-407F-98C6-231C14626726}"/>
              </a:ext>
            </a:extLst>
          </p:cNvPr>
          <p:cNvSpPr txBox="1"/>
          <p:nvPr/>
        </p:nvSpPr>
        <p:spPr>
          <a:xfrm>
            <a:off x="4416439" y="241649"/>
            <a:ext cx="2579077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A4229F-E732-4A45-A516-B2F69A50973C}"/>
              </a:ext>
            </a:extLst>
          </p:cNvPr>
          <p:cNvSpPr txBox="1"/>
          <p:nvPr/>
        </p:nvSpPr>
        <p:spPr>
          <a:xfrm>
            <a:off x="1780576" y="3217499"/>
            <a:ext cx="1367267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ক-গ্রুপঃ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FB2110-EF01-4618-B7C5-8C3FF6564A85}"/>
              </a:ext>
            </a:extLst>
          </p:cNvPr>
          <p:cNvSpPr txBox="1"/>
          <p:nvPr/>
        </p:nvSpPr>
        <p:spPr>
          <a:xfrm>
            <a:off x="8869819" y="3083602"/>
            <a:ext cx="1086729" cy="58477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খ-গ্রুপঃ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2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DA0EA0-1848-4689-A271-06660A19730F}"/>
              </a:ext>
            </a:extLst>
          </p:cNvPr>
          <p:cNvSpPr txBox="1"/>
          <p:nvPr/>
        </p:nvSpPr>
        <p:spPr>
          <a:xfrm>
            <a:off x="2893102" y="296056"/>
            <a:ext cx="5261548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ক্লোরোপ্লাস্টের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9A0137-49AB-44BD-9362-607F7BEF2E42}"/>
              </a:ext>
            </a:extLst>
          </p:cNvPr>
          <p:cNvSpPr txBox="1"/>
          <p:nvPr/>
        </p:nvSpPr>
        <p:spPr>
          <a:xfrm>
            <a:off x="1603946" y="2037627"/>
            <a:ext cx="5711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১।শর্করা জাতীয় খাদ্য প্রস্তু করা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3145A5-8C74-4BE8-A8CA-21C6978D876C}"/>
              </a:ext>
            </a:extLst>
          </p:cNvPr>
          <p:cNvSpPr txBox="1"/>
          <p:nvPr/>
        </p:nvSpPr>
        <p:spPr>
          <a:xfrm>
            <a:off x="1603946" y="2867189"/>
            <a:ext cx="4347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প্রোটিন সংশ্লেষ করা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76CF24-3F8F-4C1E-B9F8-0BEE2A807618}"/>
              </a:ext>
            </a:extLst>
          </p:cNvPr>
          <p:cNvSpPr txBox="1"/>
          <p:nvPr/>
        </p:nvSpPr>
        <p:spPr>
          <a:xfrm>
            <a:off x="1603946" y="3758545"/>
            <a:ext cx="5051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নিউক্লিক এসিড তৈরি করা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C152CD-BD36-470B-8F16-BF08B803EBF7}"/>
              </a:ext>
            </a:extLst>
          </p:cNvPr>
          <p:cNvSpPr txBox="1"/>
          <p:nvPr/>
        </p:nvSpPr>
        <p:spPr>
          <a:xfrm>
            <a:off x="1603946" y="4588107"/>
            <a:ext cx="5266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৪। ফটোফসফোরাইলেশন করা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24721B-195C-44EA-BDF8-196F34EAD876}"/>
              </a:ext>
            </a:extLst>
          </p:cNvPr>
          <p:cNvSpPr txBox="1"/>
          <p:nvPr/>
        </p:nvSpPr>
        <p:spPr>
          <a:xfrm>
            <a:off x="1603946" y="5479463"/>
            <a:ext cx="3717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৫। ফটোরেসপিরেশন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16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C5C2BB-BCB7-45F9-806E-04A0BAB8C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442" y="117313"/>
            <a:ext cx="2563319" cy="31205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AB565A-8827-4C75-9F69-98A3B28CF68B}"/>
              </a:ext>
            </a:extLst>
          </p:cNvPr>
          <p:cNvSpPr txBox="1"/>
          <p:nvPr/>
        </p:nvSpPr>
        <p:spPr>
          <a:xfrm>
            <a:off x="7500077" y="3474035"/>
            <a:ext cx="4502047" cy="3293209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 জীববিজ্ঞান ১ম পত্র</a:t>
            </a:r>
          </a:p>
          <a:p>
            <a:pPr algn="just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(উদ্ভিদবিজ্ঞান)</a:t>
            </a:r>
          </a:p>
          <a:p>
            <a:pPr algn="just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</a:p>
          <a:p>
            <a:pPr algn="just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১ম (কোষ ও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এর গঠন)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507EC1-711E-4185-AD33-6CB953DA4988}"/>
              </a:ext>
            </a:extLst>
          </p:cNvPr>
          <p:cNvSpPr txBox="1"/>
          <p:nvPr/>
        </p:nvSpPr>
        <p:spPr>
          <a:xfrm>
            <a:off x="189876" y="3429000"/>
            <a:ext cx="5246558" cy="3474720"/>
          </a:xfrm>
          <a:prstGeom prst="rect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জি এম শাহিনুর রহমান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প্রভাষক(উদ্ভিদবিজ্ঞান)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নর্থ খুলনা কলেজ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তেরখাদা,খুলনা।।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মোবাঃ০১৭২২৮০১৩৮১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ই-মেইলঃ</a:t>
            </a:r>
            <a:r>
              <a:rPr lang="en-US" sz="2400" dirty="0">
                <a:cs typeface="NikoshBAN" panose="02000000000000000000" pitchFamily="2" charset="0"/>
                <a:hlinkClick r:id="rId3"/>
              </a:rPr>
              <a:t>nkcbiology11@gmail.com</a:t>
            </a:r>
            <a:r>
              <a:rPr lang="en-US" sz="2400" dirty="0"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>
                <a:cs typeface="NikoshBAN" panose="02000000000000000000" pitchFamily="2" charset="0"/>
              </a:rPr>
              <a:t>You-tube:GM</a:t>
            </a:r>
            <a:r>
              <a:rPr lang="en-US" sz="2400" dirty="0">
                <a:cs typeface="NikoshBAN" panose="02000000000000000000" pitchFamily="2" charset="0"/>
              </a:rPr>
              <a:t> EDUCATION 2020</a:t>
            </a:r>
            <a:r>
              <a:rPr lang="bn-IN" sz="2400" dirty="0">
                <a:cs typeface="NikoshBAN" panose="02000000000000000000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75C3D9-01A3-453A-B389-D0A8A2D97C67}"/>
              </a:ext>
            </a:extLst>
          </p:cNvPr>
          <p:cNvSpPr txBox="1"/>
          <p:nvPr/>
        </p:nvSpPr>
        <p:spPr>
          <a:xfrm>
            <a:off x="5031197" y="296251"/>
            <a:ext cx="2468880" cy="9144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dirty="0"/>
              <a:t>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DD274B-071D-491B-979F-C1394F153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79" y="117313"/>
            <a:ext cx="2468880" cy="24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6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EC263A-5C67-47D2-B29A-225C759D0B21}"/>
              </a:ext>
            </a:extLst>
          </p:cNvPr>
          <p:cNvSpPr txBox="1"/>
          <p:nvPr/>
        </p:nvSpPr>
        <p:spPr>
          <a:xfrm>
            <a:off x="4304713" y="211015"/>
            <a:ext cx="2222695" cy="11079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A796E7-2652-4A24-9E08-8DE95CEF71EB}"/>
              </a:ext>
            </a:extLst>
          </p:cNvPr>
          <p:cNvSpPr txBox="1"/>
          <p:nvPr/>
        </p:nvSpPr>
        <p:spPr>
          <a:xfrm>
            <a:off x="393896" y="1601430"/>
            <a:ext cx="100842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1.  সালোকসংশ্লেষে উৎপন্ন অক্সিজেনের উৎস হল -  </a:t>
            </a: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a) CO2 (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ডাই-অক্সাইড)     (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b)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জল     (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c) SO2    (d)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গ্লুকোজ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D6C849-2C6C-4677-BA0F-4B2638D6440D}"/>
              </a:ext>
            </a:extLst>
          </p:cNvPr>
          <p:cNvSpPr txBox="1"/>
          <p:nvPr/>
        </p:nvSpPr>
        <p:spPr>
          <a:xfrm>
            <a:off x="393895" y="2664477"/>
            <a:ext cx="62741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সালোকসংশ্লেষের আদর্শ স্থল  -  </a:t>
            </a: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a)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কান্ড    (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b)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পাতা    (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c)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মূল    (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d)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ফুল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723CE6-D2C7-4C3B-8CEC-C8D75AAB9AEB}"/>
              </a:ext>
            </a:extLst>
          </p:cNvPr>
          <p:cNvSpPr txBox="1"/>
          <p:nvPr/>
        </p:nvSpPr>
        <p:spPr>
          <a:xfrm>
            <a:off x="393895" y="3727523"/>
            <a:ext cx="107617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সবুজ পাতার কোন কলায় সালোকসংশ্লেষ ঘটে -   </a:t>
            </a: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a)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ভাজক কলা    (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b)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মেসোফিল কলা      (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c)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স্থায়ী কলা     (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d)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জাইলেম কলা 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1D7152-7EDB-468D-B6A5-F56AF17B5EA6}"/>
              </a:ext>
            </a:extLst>
          </p:cNvPr>
          <p:cNvSpPr txBox="1"/>
          <p:nvPr/>
        </p:nvSpPr>
        <p:spPr>
          <a:xfrm>
            <a:off x="393895" y="5001689"/>
            <a:ext cx="7992209" cy="1463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৪।কোনটি সবুজ  প্লাস্টিড?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ক্রোমোটোপ্লাস্ট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ক্রোমোপ্লাস্ট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ক্লোরোপ্লাস্ট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লিউকোপ্লাস্ট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341FD2-3B0E-4FFC-A918-F048AA2B1FA9}"/>
              </a:ext>
            </a:extLst>
          </p:cNvPr>
          <p:cNvSpPr txBox="1"/>
          <p:nvPr/>
        </p:nvSpPr>
        <p:spPr>
          <a:xfrm>
            <a:off x="10415666" y="2032317"/>
            <a:ext cx="1776334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জল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36AFA0-981A-4393-8638-6DDDD3E7157E}"/>
              </a:ext>
            </a:extLst>
          </p:cNvPr>
          <p:cNvSpPr txBox="1"/>
          <p:nvPr/>
        </p:nvSpPr>
        <p:spPr>
          <a:xfrm>
            <a:off x="6639761" y="3142748"/>
            <a:ext cx="181381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পাতা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6C669F-49B1-4BD0-BE48-F884C5D1778C}"/>
              </a:ext>
            </a:extLst>
          </p:cNvPr>
          <p:cNvSpPr txBox="1"/>
          <p:nvPr/>
        </p:nvSpPr>
        <p:spPr>
          <a:xfrm>
            <a:off x="646181" y="4790570"/>
            <a:ext cx="3096363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মেসোফিল কলা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2BF9AB-C34D-4DEF-A392-B15351061E29}"/>
              </a:ext>
            </a:extLst>
          </p:cNvPr>
          <p:cNvSpPr txBox="1"/>
          <p:nvPr/>
        </p:nvSpPr>
        <p:spPr>
          <a:xfrm>
            <a:off x="8483992" y="6051049"/>
            <a:ext cx="2671688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ক্লোরোপ্লাস্ট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2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7B9E87-44C5-4B00-AEB4-BBD769AA4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08142" y="1098283"/>
            <a:ext cx="6175716" cy="36013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FE0D1E-DB1B-470B-BA39-066D95AA8C2D}"/>
              </a:ext>
            </a:extLst>
          </p:cNvPr>
          <p:cNvSpPr txBox="1"/>
          <p:nvPr/>
        </p:nvSpPr>
        <p:spPr>
          <a:xfrm>
            <a:off x="4515729" y="182880"/>
            <a:ext cx="2447779" cy="83099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বাডির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EDA91A-B77D-4AE0-A792-A983DDF3B1B9}"/>
              </a:ext>
            </a:extLst>
          </p:cNvPr>
          <p:cNvSpPr txBox="1"/>
          <p:nvPr/>
        </p:nvSpPr>
        <p:spPr>
          <a:xfrm>
            <a:off x="1749083" y="5148775"/>
            <a:ext cx="8693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ক্লোরোপ্লাস্টের রাসায়নিক গঠনের উপাদানগুলো খাতায় লিখে আনবে...।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32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10D803-A2D3-4885-A8F5-BEA366016A01}"/>
              </a:ext>
            </a:extLst>
          </p:cNvPr>
          <p:cNvSpPr txBox="1"/>
          <p:nvPr/>
        </p:nvSpPr>
        <p:spPr>
          <a:xfrm>
            <a:off x="1051810" y="235630"/>
            <a:ext cx="10088379" cy="212365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সামাজিক(১মিটার) দূরত্ব বজায় রাখি</a:t>
            </a:r>
          </a:p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করোনা ভাইরাস থেকে নিরাপদ থাকি।।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AFF479-42A0-4329-8A3D-B514C040AF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13119" y="2098623"/>
            <a:ext cx="4266775" cy="47593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E84CC2-A751-4496-AD3F-42A85B0D50FF}"/>
              </a:ext>
            </a:extLst>
          </p:cNvPr>
          <p:cNvSpPr txBox="1"/>
          <p:nvPr/>
        </p:nvSpPr>
        <p:spPr>
          <a:xfrm>
            <a:off x="707036" y="4743610"/>
            <a:ext cx="104331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                ধন্যবাদ</a:t>
            </a:r>
            <a:endParaRPr 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40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DE4443-ADB8-4129-B06C-E2F6D321A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7490">
            <a:off x="7179764" y="1313729"/>
            <a:ext cx="2536156" cy="17679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E81128-2C80-4824-BB76-F6B0C9BCC1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576" y="10815"/>
            <a:ext cx="2139881" cy="21459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F3E8E4-3C86-4142-934A-C6113E82BB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96176" y="2101460"/>
            <a:ext cx="4857383" cy="4701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8AD983-86A7-474B-891B-8562731881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66249" t="64293" r="9481" b="13367"/>
          <a:stretch/>
        </p:blipFill>
        <p:spPr>
          <a:xfrm>
            <a:off x="154337" y="226013"/>
            <a:ext cx="959372" cy="5979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0D67EBD-F382-4A27-89B5-21088A00B15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7145" t="61617" r="60806" b="12572"/>
          <a:stretch/>
        </p:blipFill>
        <p:spPr>
          <a:xfrm>
            <a:off x="9521576" y="5145767"/>
            <a:ext cx="809469" cy="960937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E857768F-0870-4231-A46E-0421FB3053B3}"/>
              </a:ext>
            </a:extLst>
          </p:cNvPr>
          <p:cNvGrpSpPr/>
          <p:nvPr/>
        </p:nvGrpSpPr>
        <p:grpSpPr>
          <a:xfrm rot="20922613">
            <a:off x="4644287" y="4925247"/>
            <a:ext cx="2398069" cy="774154"/>
            <a:chOff x="9110474" y="4077325"/>
            <a:chExt cx="1765811" cy="1298441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65AFDA6-6E6A-4DC8-BB42-BB18B8BC41FD}"/>
                </a:ext>
              </a:extLst>
            </p:cNvPr>
            <p:cNvCxnSpPr>
              <a:cxnSpLocks/>
            </p:cNvCxnSpPr>
            <p:nvPr/>
          </p:nvCxnSpPr>
          <p:spPr>
            <a:xfrm>
              <a:off x="9398833" y="4077325"/>
              <a:ext cx="325835" cy="1948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A05B8C85-89F0-44D2-BD35-08B3BA3F5411}"/>
                </a:ext>
              </a:extLst>
            </p:cNvPr>
            <p:cNvCxnSpPr>
              <a:cxnSpLocks/>
            </p:cNvCxnSpPr>
            <p:nvPr/>
          </p:nvCxnSpPr>
          <p:spPr>
            <a:xfrm>
              <a:off x="9191793" y="4139268"/>
              <a:ext cx="325835" cy="1948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D30E677-96B9-40F6-8D87-77BD3B783161}"/>
                </a:ext>
              </a:extLst>
            </p:cNvPr>
            <p:cNvCxnSpPr>
              <a:cxnSpLocks/>
            </p:cNvCxnSpPr>
            <p:nvPr/>
          </p:nvCxnSpPr>
          <p:spPr>
            <a:xfrm>
              <a:off x="9110474" y="4277194"/>
              <a:ext cx="325835" cy="1948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FE4B4220-93AE-4411-8BA4-A123F0FA0799}"/>
                </a:ext>
              </a:extLst>
            </p:cNvPr>
            <p:cNvCxnSpPr>
              <a:cxnSpLocks/>
            </p:cNvCxnSpPr>
            <p:nvPr/>
          </p:nvCxnSpPr>
          <p:spPr>
            <a:xfrm>
              <a:off x="9619213" y="4472066"/>
              <a:ext cx="325835" cy="1948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91CA84A7-F06F-4697-9BA8-5F6BBF03C8A8}"/>
                </a:ext>
              </a:extLst>
            </p:cNvPr>
            <p:cNvCxnSpPr>
              <a:cxnSpLocks/>
            </p:cNvCxnSpPr>
            <p:nvPr/>
          </p:nvCxnSpPr>
          <p:spPr>
            <a:xfrm>
              <a:off x="9782131" y="4374630"/>
              <a:ext cx="325835" cy="1948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5798093D-705C-4C48-A251-65B303586619}"/>
                </a:ext>
              </a:extLst>
            </p:cNvPr>
            <p:cNvCxnSpPr>
              <a:cxnSpLocks/>
            </p:cNvCxnSpPr>
            <p:nvPr/>
          </p:nvCxnSpPr>
          <p:spPr>
            <a:xfrm>
              <a:off x="9473784" y="4604479"/>
              <a:ext cx="325835" cy="1948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582DBCA-DDBD-4395-A56B-4C689A73A4EA}"/>
                </a:ext>
              </a:extLst>
            </p:cNvPr>
            <p:cNvCxnSpPr>
              <a:cxnSpLocks/>
            </p:cNvCxnSpPr>
            <p:nvPr/>
          </p:nvCxnSpPr>
          <p:spPr>
            <a:xfrm>
              <a:off x="10025838" y="4798644"/>
              <a:ext cx="325835" cy="1948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45B3A51-E3DA-4FDA-9D20-A4577581D462}"/>
                </a:ext>
              </a:extLst>
            </p:cNvPr>
            <p:cNvCxnSpPr>
              <a:cxnSpLocks/>
            </p:cNvCxnSpPr>
            <p:nvPr/>
          </p:nvCxnSpPr>
          <p:spPr>
            <a:xfrm>
              <a:off x="10188756" y="4701208"/>
              <a:ext cx="325835" cy="1948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BA416005-A238-4E95-8323-D3693F95FA39}"/>
                </a:ext>
              </a:extLst>
            </p:cNvPr>
            <p:cNvCxnSpPr>
              <a:cxnSpLocks/>
            </p:cNvCxnSpPr>
            <p:nvPr/>
          </p:nvCxnSpPr>
          <p:spPr>
            <a:xfrm>
              <a:off x="9885405" y="4866807"/>
              <a:ext cx="325835" cy="1948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C73F56F6-6C89-4979-B201-8F72F6496E11}"/>
                </a:ext>
              </a:extLst>
            </p:cNvPr>
            <p:cNvCxnSpPr>
              <a:cxnSpLocks/>
            </p:cNvCxnSpPr>
            <p:nvPr/>
          </p:nvCxnSpPr>
          <p:spPr>
            <a:xfrm>
              <a:off x="10550450" y="4971031"/>
              <a:ext cx="325835" cy="1948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8BBA1049-851A-43B6-A56B-CFE53F51ECDF}"/>
                </a:ext>
              </a:extLst>
            </p:cNvPr>
            <p:cNvCxnSpPr>
              <a:cxnSpLocks/>
            </p:cNvCxnSpPr>
            <p:nvPr/>
          </p:nvCxnSpPr>
          <p:spPr>
            <a:xfrm>
              <a:off x="10428598" y="5098855"/>
              <a:ext cx="325835" cy="1948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3B21D9E4-BA95-4E94-BCDF-29EAEBDC4AD3}"/>
                </a:ext>
              </a:extLst>
            </p:cNvPr>
            <p:cNvCxnSpPr>
              <a:cxnSpLocks/>
            </p:cNvCxnSpPr>
            <p:nvPr/>
          </p:nvCxnSpPr>
          <p:spPr>
            <a:xfrm>
              <a:off x="10233075" y="5180894"/>
              <a:ext cx="325835" cy="1948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D6C7CB2-55D2-4DB1-9B27-7A2AE3D5DD7B}"/>
              </a:ext>
            </a:extLst>
          </p:cNvPr>
          <p:cNvGrpSpPr/>
          <p:nvPr/>
        </p:nvGrpSpPr>
        <p:grpSpPr>
          <a:xfrm rot="1388498">
            <a:off x="743587" y="1033741"/>
            <a:ext cx="1233158" cy="810052"/>
            <a:chOff x="9110474" y="4077325"/>
            <a:chExt cx="1765811" cy="1298441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15927749-D51F-4EC0-97EB-DFE7AEE112A4}"/>
                </a:ext>
              </a:extLst>
            </p:cNvPr>
            <p:cNvCxnSpPr>
              <a:cxnSpLocks/>
            </p:cNvCxnSpPr>
            <p:nvPr/>
          </p:nvCxnSpPr>
          <p:spPr>
            <a:xfrm>
              <a:off x="9398833" y="4077325"/>
              <a:ext cx="325835" cy="1948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0832DF6A-BD61-4EA0-BEC0-A4DB49AC0145}"/>
                </a:ext>
              </a:extLst>
            </p:cNvPr>
            <p:cNvCxnSpPr>
              <a:cxnSpLocks/>
            </p:cNvCxnSpPr>
            <p:nvPr/>
          </p:nvCxnSpPr>
          <p:spPr>
            <a:xfrm>
              <a:off x="9191793" y="4139268"/>
              <a:ext cx="325835" cy="1948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E59ACA91-21BD-475A-B8AB-B4BB87613412}"/>
                </a:ext>
              </a:extLst>
            </p:cNvPr>
            <p:cNvCxnSpPr>
              <a:cxnSpLocks/>
            </p:cNvCxnSpPr>
            <p:nvPr/>
          </p:nvCxnSpPr>
          <p:spPr>
            <a:xfrm>
              <a:off x="9110474" y="4277194"/>
              <a:ext cx="325835" cy="1948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982B120-5F48-4181-BCD8-71CE2CDC89F7}"/>
                </a:ext>
              </a:extLst>
            </p:cNvPr>
            <p:cNvCxnSpPr>
              <a:cxnSpLocks/>
            </p:cNvCxnSpPr>
            <p:nvPr/>
          </p:nvCxnSpPr>
          <p:spPr>
            <a:xfrm>
              <a:off x="9619213" y="4472066"/>
              <a:ext cx="325835" cy="1948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0094CE6D-7678-4A4B-B1B8-ED8008CD409D}"/>
                </a:ext>
              </a:extLst>
            </p:cNvPr>
            <p:cNvCxnSpPr>
              <a:cxnSpLocks/>
            </p:cNvCxnSpPr>
            <p:nvPr/>
          </p:nvCxnSpPr>
          <p:spPr>
            <a:xfrm>
              <a:off x="9782131" y="4374630"/>
              <a:ext cx="325835" cy="1948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4B37719A-335E-4D22-8DAA-E6E3988A0168}"/>
                </a:ext>
              </a:extLst>
            </p:cNvPr>
            <p:cNvCxnSpPr>
              <a:cxnSpLocks/>
            </p:cNvCxnSpPr>
            <p:nvPr/>
          </p:nvCxnSpPr>
          <p:spPr>
            <a:xfrm>
              <a:off x="9473784" y="4604479"/>
              <a:ext cx="325835" cy="1948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2FFEBBC3-3799-4C58-9010-EFC993BF9436}"/>
                </a:ext>
              </a:extLst>
            </p:cNvPr>
            <p:cNvCxnSpPr>
              <a:cxnSpLocks/>
            </p:cNvCxnSpPr>
            <p:nvPr/>
          </p:nvCxnSpPr>
          <p:spPr>
            <a:xfrm>
              <a:off x="10025838" y="4798644"/>
              <a:ext cx="325835" cy="1948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DD31FB5C-2A52-415C-8907-393C097AAFF5}"/>
                </a:ext>
              </a:extLst>
            </p:cNvPr>
            <p:cNvCxnSpPr>
              <a:cxnSpLocks/>
            </p:cNvCxnSpPr>
            <p:nvPr/>
          </p:nvCxnSpPr>
          <p:spPr>
            <a:xfrm>
              <a:off x="10188756" y="4701208"/>
              <a:ext cx="325835" cy="1948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B891897-F97E-4C16-8867-6D2DB4FDDA26}"/>
                </a:ext>
              </a:extLst>
            </p:cNvPr>
            <p:cNvCxnSpPr>
              <a:cxnSpLocks/>
            </p:cNvCxnSpPr>
            <p:nvPr/>
          </p:nvCxnSpPr>
          <p:spPr>
            <a:xfrm>
              <a:off x="9885405" y="4866807"/>
              <a:ext cx="325835" cy="1948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51820047-E94D-4A12-9D75-5DCBC1E48B4E}"/>
                </a:ext>
              </a:extLst>
            </p:cNvPr>
            <p:cNvCxnSpPr>
              <a:cxnSpLocks/>
            </p:cNvCxnSpPr>
            <p:nvPr/>
          </p:nvCxnSpPr>
          <p:spPr>
            <a:xfrm>
              <a:off x="10550450" y="4971031"/>
              <a:ext cx="325835" cy="1948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D8FCBA12-5FF4-4123-8BF4-B9982BA2035F}"/>
                </a:ext>
              </a:extLst>
            </p:cNvPr>
            <p:cNvCxnSpPr>
              <a:cxnSpLocks/>
            </p:cNvCxnSpPr>
            <p:nvPr/>
          </p:nvCxnSpPr>
          <p:spPr>
            <a:xfrm>
              <a:off x="10428598" y="5098855"/>
              <a:ext cx="325835" cy="1948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260177D2-CE2E-4DB8-8520-AAFE755C7C16}"/>
                </a:ext>
              </a:extLst>
            </p:cNvPr>
            <p:cNvCxnSpPr>
              <a:cxnSpLocks/>
            </p:cNvCxnSpPr>
            <p:nvPr/>
          </p:nvCxnSpPr>
          <p:spPr>
            <a:xfrm>
              <a:off x="10233075" y="5180894"/>
              <a:ext cx="325835" cy="1948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49056F74-D081-4061-B9C1-71BBA414816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flipH="1">
            <a:off x="10549653" y="5220533"/>
            <a:ext cx="1664779" cy="159656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BE763170-7B7E-4F15-8CAD-FFBF5E1282A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701080" y="3297"/>
            <a:ext cx="959372" cy="1349445"/>
          </a:xfrm>
          <a:prstGeom prst="rect">
            <a:avLst/>
          </a:prstGeom>
        </p:spPr>
      </p:pic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EBF10F0-7FDF-4953-A68A-201D089611FC}"/>
              </a:ext>
            </a:extLst>
          </p:cNvPr>
          <p:cNvCxnSpPr>
            <a:cxnSpLocks/>
            <a:endCxn id="21" idx="3"/>
          </p:cNvCxnSpPr>
          <p:nvPr/>
        </p:nvCxnSpPr>
        <p:spPr>
          <a:xfrm flipH="1" flipV="1">
            <a:off x="1113709" y="525013"/>
            <a:ext cx="550672" cy="10707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F833C91-D002-42CA-9353-6964A349713D}"/>
              </a:ext>
            </a:extLst>
          </p:cNvPr>
          <p:cNvCxnSpPr>
            <a:cxnSpLocks/>
          </p:cNvCxnSpPr>
          <p:nvPr/>
        </p:nvCxnSpPr>
        <p:spPr>
          <a:xfrm flipV="1">
            <a:off x="10549653" y="5459787"/>
            <a:ext cx="590625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91912010-740C-4265-8AA0-B99E21D8B282}"/>
              </a:ext>
            </a:extLst>
          </p:cNvPr>
          <p:cNvSpPr txBox="1"/>
          <p:nvPr/>
        </p:nvSpPr>
        <p:spPr>
          <a:xfrm>
            <a:off x="10257520" y="1832521"/>
            <a:ext cx="64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bn-IN" sz="3600" dirty="0"/>
              <a:t> </a:t>
            </a:r>
            <a:endParaRPr lang="en-US" sz="36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9016238-DD2C-48C4-A731-35C8E3F4C303}"/>
              </a:ext>
            </a:extLst>
          </p:cNvPr>
          <p:cNvSpPr txBox="1"/>
          <p:nvPr/>
        </p:nvSpPr>
        <p:spPr>
          <a:xfrm>
            <a:off x="3606393" y="152647"/>
            <a:ext cx="4742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দ্বারা কী বুঝানো হয়েছে-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7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45833E-6 -3.7037E-7 L -0.22018 0.1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85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125E-6 2.96296E-6 L 0.19258 0.025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129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66667E-6 -2.22222E-6 L 0.08555 0.20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E89B370-D02F-475B-8547-E6090BBBA994}"/>
              </a:ext>
            </a:extLst>
          </p:cNvPr>
          <p:cNvSpPr txBox="1"/>
          <p:nvPr/>
        </p:nvSpPr>
        <p:spPr>
          <a:xfrm>
            <a:off x="4192172" y="225083"/>
            <a:ext cx="3657600" cy="12098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 শিখনফল</a:t>
            </a:r>
            <a:r>
              <a:rPr lang="bn-IN" dirty="0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1F8618-5C8C-4F80-908A-37A802BA71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05308"/>
            <a:ext cx="7849772" cy="425720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446BC32-6D23-48C4-96FD-6BE148EBB7BD}"/>
              </a:ext>
            </a:extLst>
          </p:cNvPr>
          <p:cNvGrpSpPr/>
          <p:nvPr/>
        </p:nvGrpSpPr>
        <p:grpSpPr>
          <a:xfrm>
            <a:off x="7849772" y="2644207"/>
            <a:ext cx="4032431" cy="1209822"/>
            <a:chOff x="7849772" y="2824089"/>
            <a:chExt cx="4032431" cy="120982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A34102-37BB-4751-BEF2-F796CAA4E6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214" t="29874" r="35154" b="53720"/>
            <a:stretch/>
          </p:blipFill>
          <p:spPr>
            <a:xfrm>
              <a:off x="7849772" y="2824089"/>
              <a:ext cx="4032431" cy="120982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3EB0C91-1D6B-46FC-8274-05FC3AEC7333}"/>
                </a:ext>
              </a:extLst>
            </p:cNvPr>
            <p:cNvSpPr/>
            <p:nvPr/>
          </p:nvSpPr>
          <p:spPr>
            <a:xfrm>
              <a:off x="8871640" y="2904978"/>
              <a:ext cx="2888105" cy="88900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90ABBF0-68B3-4483-B385-BD592061F1DB}"/>
                </a:ext>
              </a:extLst>
            </p:cNvPr>
            <p:cNvSpPr txBox="1"/>
            <p:nvPr/>
          </p:nvSpPr>
          <p:spPr>
            <a:xfrm>
              <a:off x="9019043" y="2904978"/>
              <a:ext cx="28631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ক্লোরোপ্লাস্ট</a:t>
              </a:r>
              <a:r>
                <a:rPr lang="bn-IN" dirty="0"/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1759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7326C8-10A7-43D8-BDA4-5E3DC2C14E67}"/>
              </a:ext>
            </a:extLst>
          </p:cNvPr>
          <p:cNvSpPr txBox="1"/>
          <p:nvPr/>
        </p:nvSpPr>
        <p:spPr>
          <a:xfrm>
            <a:off x="1818806" y="4521131"/>
            <a:ext cx="80297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ক্লোরোপ্লাস্টের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কী কী তা লিখতে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dirty="0"/>
              <a:t>।</a:t>
            </a:r>
            <a:endParaRPr lang="as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3B956F-3A5D-4B2F-A42C-67443FF2141E}"/>
              </a:ext>
            </a:extLst>
          </p:cNvPr>
          <p:cNvSpPr txBox="1"/>
          <p:nvPr/>
        </p:nvSpPr>
        <p:spPr>
          <a:xfrm>
            <a:off x="2479624" y="277674"/>
            <a:ext cx="5690016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961913-5EF5-4793-8832-4F01A01052D7}"/>
              </a:ext>
            </a:extLst>
          </p:cNvPr>
          <p:cNvSpPr txBox="1"/>
          <p:nvPr/>
        </p:nvSpPr>
        <p:spPr>
          <a:xfrm>
            <a:off x="1818807" y="1952148"/>
            <a:ext cx="6093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ক্লোরোপ্লাস্ট কি বলতে পারবে।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E813A9-4294-472C-B965-BADBEFA49EDA}"/>
              </a:ext>
            </a:extLst>
          </p:cNvPr>
          <p:cNvSpPr txBox="1"/>
          <p:nvPr/>
        </p:nvSpPr>
        <p:spPr>
          <a:xfrm>
            <a:off x="1818808" y="3234286"/>
            <a:ext cx="73239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ক্লোরোপ্লাস্টের গঠন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185522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F8D967-F04E-4BB8-9ED6-33F35F6FDF6B}"/>
              </a:ext>
            </a:extLst>
          </p:cNvPr>
          <p:cNvGrpSpPr/>
          <p:nvPr/>
        </p:nvGrpSpPr>
        <p:grpSpPr>
          <a:xfrm>
            <a:off x="1884149" y="1162924"/>
            <a:ext cx="6910466" cy="3144890"/>
            <a:chOff x="1926352" y="642420"/>
            <a:chExt cx="6910466" cy="314489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36B2C57-B4C5-4458-A73A-88ACAF12DC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26352" y="657097"/>
              <a:ext cx="6910466" cy="313021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AC81B42-0CF6-49D6-BB8D-0EA44327FC0A}"/>
                </a:ext>
              </a:extLst>
            </p:cNvPr>
            <p:cNvGrpSpPr/>
            <p:nvPr/>
          </p:nvGrpSpPr>
          <p:grpSpPr>
            <a:xfrm>
              <a:off x="3822491" y="642420"/>
              <a:ext cx="3700074" cy="1544638"/>
              <a:chOff x="3702570" y="319255"/>
              <a:chExt cx="3700074" cy="1544638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102C6F-76B1-49B2-BBA0-8246259DD03F}"/>
                  </a:ext>
                </a:extLst>
              </p:cNvPr>
              <p:cNvSpPr txBox="1"/>
              <p:nvPr/>
            </p:nvSpPr>
            <p:spPr>
              <a:xfrm>
                <a:off x="5079169" y="319255"/>
                <a:ext cx="23234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ক্লোরোপ্লাস্ট</a:t>
                </a:r>
                <a:r>
                  <a:rPr lang="bn-IN" dirty="0"/>
                  <a:t> </a:t>
                </a:r>
                <a:endParaRPr lang="en-US" dirty="0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E4789FB-1539-495E-BF28-25911107DD1B}"/>
                  </a:ext>
                </a:extLst>
              </p:cNvPr>
              <p:cNvCxnSpPr/>
              <p:nvPr/>
            </p:nvCxnSpPr>
            <p:spPr>
              <a:xfrm flipV="1">
                <a:off x="3702570" y="749508"/>
                <a:ext cx="2248525" cy="111438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78FCCEF-3F90-4E77-BFA4-A78B15443622}"/>
                  </a:ext>
                </a:extLst>
              </p:cNvPr>
              <p:cNvCxnSpPr/>
              <p:nvPr/>
            </p:nvCxnSpPr>
            <p:spPr>
              <a:xfrm>
                <a:off x="5951095" y="749508"/>
                <a:ext cx="1049312" cy="55719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3C58C9D-6F4A-497D-852C-A3C4416ED05A}"/>
              </a:ext>
            </a:extLst>
          </p:cNvPr>
          <p:cNvSpPr txBox="1"/>
          <p:nvPr/>
        </p:nvSpPr>
        <p:spPr>
          <a:xfrm>
            <a:off x="3392544" y="46483"/>
            <a:ext cx="4415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ক্লোরোপ্লাস্টের সংজ্ঞা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A77669-F6FA-409F-A2DE-C39C5961DDD8}"/>
              </a:ext>
            </a:extLst>
          </p:cNvPr>
          <p:cNvSpPr txBox="1"/>
          <p:nvPr/>
        </p:nvSpPr>
        <p:spPr>
          <a:xfrm>
            <a:off x="5596135" y="4723390"/>
            <a:ext cx="3900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যে অঙ্গানু (ক্লোরোপ্লাস্ট)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93599A-E3F4-41DD-B2A1-44FEC9F9B78B}"/>
              </a:ext>
            </a:extLst>
          </p:cNvPr>
          <p:cNvSpPr txBox="1"/>
          <p:nvPr/>
        </p:nvSpPr>
        <p:spPr>
          <a:xfrm>
            <a:off x="840585" y="4746373"/>
            <a:ext cx="47555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সবুজ উদ্ভিদের পাতায় অবস্থিত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A7F93B-8761-46B9-8E82-8221B07E13A6}"/>
              </a:ext>
            </a:extLst>
          </p:cNvPr>
          <p:cNvSpPr txBox="1"/>
          <p:nvPr/>
        </p:nvSpPr>
        <p:spPr>
          <a:xfrm>
            <a:off x="758290" y="5695076"/>
            <a:ext cx="77948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 খাদ্য তৈরী করে তাকে ক্লোরোপ্লাস্ট বলে</a:t>
            </a:r>
            <a:r>
              <a:rPr lang="bn-IN" dirty="0"/>
              <a:t>।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49CB62-B9AC-47BB-85F9-359BC539F73E}"/>
              </a:ext>
            </a:extLst>
          </p:cNvPr>
          <p:cNvSpPr txBox="1"/>
          <p:nvPr/>
        </p:nvSpPr>
        <p:spPr>
          <a:xfrm>
            <a:off x="9309295" y="4734882"/>
            <a:ext cx="2760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94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4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3D6082-C1D3-4D62-B332-BFEAB18508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4" t="20314" r="42214" b="19111"/>
          <a:stretch/>
        </p:blipFill>
        <p:spPr>
          <a:xfrm>
            <a:off x="329784" y="104931"/>
            <a:ext cx="11392524" cy="67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15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69CBAF-7C96-4E4C-B263-9E7CA5CB55AC}"/>
              </a:ext>
            </a:extLst>
          </p:cNvPr>
          <p:cNvSpPr txBox="1"/>
          <p:nvPr/>
        </p:nvSpPr>
        <p:spPr>
          <a:xfrm>
            <a:off x="389745" y="1394085"/>
            <a:ext cx="1180225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১।উদ্ভিদ কোষের অনন্য বৈশিষ্ট্য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২।উদ্ভিদকোষের সাইটোপ্লাজমের সর্ববৃহৎ কোষীয় অঙ্গানু।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৩.১৮৮৩ সালে বিজ্ঞানী শিম্পার সর্বপ্রথম উদ্ভিদকোষে ক্লোরোপ্লাস্ট আবিষ্কার করেন।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 নাম-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কোষের রান্নাঘর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শর্করা জাতীয় খাদ্য তৈরির কারখানা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শক্তি রূপান্তরের অঙ্গনু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790F9-BCD1-41D9-ACAB-5750C8FBCA3D}"/>
              </a:ext>
            </a:extLst>
          </p:cNvPr>
          <p:cNvSpPr txBox="1"/>
          <p:nvPr/>
        </p:nvSpPr>
        <p:spPr>
          <a:xfrm>
            <a:off x="3972394" y="314793"/>
            <a:ext cx="2878111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 dirty="0"/>
              <a:t>Basic info….</a:t>
            </a:r>
          </a:p>
        </p:txBody>
      </p:sp>
    </p:spTree>
    <p:extLst>
      <p:ext uri="{BB962C8B-B14F-4D97-AF65-F5344CB8AC3E}">
        <p14:creationId xmlns:p14="http://schemas.microsoft.com/office/powerpoint/2010/main" val="1327115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95698C-453F-40D1-85AC-94528554CB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60" y="1337873"/>
            <a:ext cx="11131732" cy="5606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F708B5-3F0C-49C5-B046-5B35ABA325F2}"/>
              </a:ext>
            </a:extLst>
          </p:cNvPr>
          <p:cNvSpPr txBox="1"/>
          <p:nvPr/>
        </p:nvSpPr>
        <p:spPr>
          <a:xfrm>
            <a:off x="2372962" y="109715"/>
            <a:ext cx="6081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ক্লোরোপ্লাস্টের ভৌত গঠন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84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472</Words>
  <Application>Microsoft Office PowerPoint</Application>
  <PresentationFormat>Widescreen</PresentationFormat>
  <Paragraphs>90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GM</dc:creator>
  <cp:lastModifiedBy>GM</cp:lastModifiedBy>
  <cp:revision>63</cp:revision>
  <dcterms:created xsi:type="dcterms:W3CDTF">2020-09-03T15:10:13Z</dcterms:created>
  <dcterms:modified xsi:type="dcterms:W3CDTF">2020-09-05T18:28:39Z</dcterms:modified>
</cp:coreProperties>
</file>