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 PC" initials="MP" lastIdx="1" clrIdx="0">
    <p:extLst>
      <p:ext uri="{19B8F6BF-5375-455C-9EA6-DF929625EA0E}">
        <p15:presenceInfo xmlns:p15="http://schemas.microsoft.com/office/powerpoint/2012/main" userId="My 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83B5F-DA0C-4BA0-8F41-33FA2134DA3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1EEDE0-2419-4E95-BEF1-988DA37CA526}">
      <dgm:prSet phldrT="[Text]"/>
      <dgm:spPr/>
      <dgm:t>
        <a:bodyPr/>
        <a:lstStyle/>
        <a:p>
          <a:r>
            <a:rPr lang="en-US" dirty="0" err="1" smtClean="0">
              <a:latin typeface="Nikosh ban"/>
            </a:rPr>
            <a:t>কঠিন</a:t>
          </a:r>
          <a:endParaRPr lang="en-US" dirty="0">
            <a:latin typeface="Nikosh ban"/>
          </a:endParaRPr>
        </a:p>
      </dgm:t>
    </dgm:pt>
    <dgm:pt modelId="{5B3C5261-45A1-44DD-A80F-2DC56A62DD2E}" type="parTrans" cxnId="{462E8088-9320-4443-A570-EF25D879DD3D}">
      <dgm:prSet/>
      <dgm:spPr/>
      <dgm:t>
        <a:bodyPr/>
        <a:lstStyle/>
        <a:p>
          <a:endParaRPr lang="en-US"/>
        </a:p>
      </dgm:t>
    </dgm:pt>
    <dgm:pt modelId="{BF98131C-8755-44E9-955F-D98229E3FA47}" type="sibTrans" cxnId="{462E8088-9320-4443-A570-EF25D879DD3D}">
      <dgm:prSet/>
      <dgm:spPr/>
      <dgm:t>
        <a:bodyPr/>
        <a:lstStyle/>
        <a:p>
          <a:endParaRPr lang="en-US"/>
        </a:p>
      </dgm:t>
    </dgm:pt>
    <dgm:pt modelId="{56627A5C-2D36-4F92-A964-BBC932C028A1}">
      <dgm:prSet phldrT="[Text]"/>
      <dgm:spPr/>
      <dgm:t>
        <a:bodyPr/>
        <a:lstStyle/>
        <a:p>
          <a:r>
            <a:rPr lang="en-US" dirty="0" err="1" smtClean="0"/>
            <a:t>বায়বীয়</a:t>
          </a:r>
          <a:r>
            <a:rPr lang="en-US" dirty="0" smtClean="0"/>
            <a:t>/</a:t>
          </a:r>
          <a:r>
            <a:rPr lang="en-US" dirty="0" err="1" smtClean="0"/>
            <a:t>গ্যাসীয়</a:t>
          </a:r>
          <a:endParaRPr lang="en-US" dirty="0"/>
        </a:p>
      </dgm:t>
    </dgm:pt>
    <dgm:pt modelId="{09992D26-DC31-4455-AAF3-A4919FF60E04}" type="parTrans" cxnId="{04BEEE68-14D4-4DD7-8E70-B8CA0D281B27}">
      <dgm:prSet/>
      <dgm:spPr/>
      <dgm:t>
        <a:bodyPr/>
        <a:lstStyle/>
        <a:p>
          <a:endParaRPr lang="en-US"/>
        </a:p>
      </dgm:t>
    </dgm:pt>
    <dgm:pt modelId="{5513F6C1-0BB7-4D47-8C88-482F99002FBE}" type="sibTrans" cxnId="{04BEEE68-14D4-4DD7-8E70-B8CA0D281B27}">
      <dgm:prSet/>
      <dgm:spPr/>
      <dgm:t>
        <a:bodyPr/>
        <a:lstStyle/>
        <a:p>
          <a:endParaRPr lang="en-US"/>
        </a:p>
      </dgm:t>
    </dgm:pt>
    <dgm:pt modelId="{9409428E-0B25-4CE6-8E49-C315F4B9453E}">
      <dgm:prSet phldrT="[Text]"/>
      <dgm:spPr/>
      <dgm:t>
        <a:bodyPr/>
        <a:lstStyle/>
        <a:p>
          <a:r>
            <a:rPr lang="en-US" dirty="0" err="1" smtClean="0"/>
            <a:t>তরল</a:t>
          </a:r>
          <a:endParaRPr lang="en-US" dirty="0"/>
        </a:p>
      </dgm:t>
    </dgm:pt>
    <dgm:pt modelId="{4AFD7A4B-8A74-41C6-843C-85B4118AD192}" type="parTrans" cxnId="{9CA1DE88-7F30-4A94-8D0A-ED7428701492}">
      <dgm:prSet/>
      <dgm:spPr/>
      <dgm:t>
        <a:bodyPr/>
        <a:lstStyle/>
        <a:p>
          <a:endParaRPr lang="en-US"/>
        </a:p>
      </dgm:t>
    </dgm:pt>
    <dgm:pt modelId="{50B4D821-FA04-464B-9584-721911FDD6E4}" type="sibTrans" cxnId="{9CA1DE88-7F30-4A94-8D0A-ED7428701492}">
      <dgm:prSet/>
      <dgm:spPr/>
      <dgm:t>
        <a:bodyPr/>
        <a:lstStyle/>
        <a:p>
          <a:endParaRPr lang="en-US"/>
        </a:p>
      </dgm:t>
    </dgm:pt>
    <dgm:pt modelId="{747E5551-50DA-4B9D-A799-40E534941A90}" type="pres">
      <dgm:prSet presAssocID="{2BB83B5F-DA0C-4BA0-8F41-33FA2134DA37}" presName="Name0" presStyleCnt="0">
        <dgm:presLayoutVars>
          <dgm:dir/>
          <dgm:resizeHandles val="exact"/>
        </dgm:presLayoutVars>
      </dgm:prSet>
      <dgm:spPr/>
    </dgm:pt>
    <dgm:pt modelId="{4D4BCB85-10A4-4960-AF69-45EB7D56EB4C}" type="pres">
      <dgm:prSet presAssocID="{161EEDE0-2419-4E95-BEF1-988DA37CA526}" presName="node" presStyleLbl="node1" presStyleIdx="0" presStyleCnt="3" custRadScaleRad="98944" custRadScaleInc="-3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EFEF4-8F0C-417E-9391-5C3853386E7C}" type="pres">
      <dgm:prSet presAssocID="{BF98131C-8755-44E9-955F-D98229E3FA47}" presName="sibTrans" presStyleLbl="sibTrans2D1" presStyleIdx="0" presStyleCnt="3"/>
      <dgm:spPr/>
    </dgm:pt>
    <dgm:pt modelId="{956F5572-E987-4182-9611-0673E30E4291}" type="pres">
      <dgm:prSet presAssocID="{BF98131C-8755-44E9-955F-D98229E3FA47}" presName="connectorText" presStyleLbl="sibTrans2D1" presStyleIdx="0" presStyleCnt="3"/>
      <dgm:spPr/>
    </dgm:pt>
    <dgm:pt modelId="{8AE9AD13-691B-478A-9B48-5750FB4DF66E}" type="pres">
      <dgm:prSet presAssocID="{56627A5C-2D36-4F92-A964-BBC932C028A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7E299-A434-410E-B5CF-36F8B7F8695E}" type="pres">
      <dgm:prSet presAssocID="{5513F6C1-0BB7-4D47-8C88-482F99002FBE}" presName="sibTrans" presStyleLbl="sibTrans2D1" presStyleIdx="1" presStyleCnt="3"/>
      <dgm:spPr/>
    </dgm:pt>
    <dgm:pt modelId="{8FB171C8-B5F5-4FBF-B93E-DEE8E6606B09}" type="pres">
      <dgm:prSet presAssocID="{5513F6C1-0BB7-4D47-8C88-482F99002FBE}" presName="connectorText" presStyleLbl="sibTrans2D1" presStyleIdx="1" presStyleCnt="3"/>
      <dgm:spPr/>
    </dgm:pt>
    <dgm:pt modelId="{B41572D8-BADF-44EF-A582-78FCCB5D6230}" type="pres">
      <dgm:prSet presAssocID="{9409428E-0B25-4CE6-8E49-C315F4B945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F386E-D7DF-45D1-8C18-B87DDEC30101}" type="pres">
      <dgm:prSet presAssocID="{50B4D821-FA04-464B-9584-721911FDD6E4}" presName="sibTrans" presStyleLbl="sibTrans2D1" presStyleIdx="2" presStyleCnt="3"/>
      <dgm:spPr/>
    </dgm:pt>
    <dgm:pt modelId="{F9BF270D-9948-4C66-A248-D288AEF41925}" type="pres">
      <dgm:prSet presAssocID="{50B4D821-FA04-464B-9584-721911FDD6E4}" presName="connectorText" presStyleLbl="sibTrans2D1" presStyleIdx="2" presStyleCnt="3"/>
      <dgm:spPr/>
    </dgm:pt>
  </dgm:ptLst>
  <dgm:cxnLst>
    <dgm:cxn modelId="{7D84B00D-C78E-4EB1-A2A5-E98FB3A3CB7D}" type="presOf" srcId="{161EEDE0-2419-4E95-BEF1-988DA37CA526}" destId="{4D4BCB85-10A4-4960-AF69-45EB7D56EB4C}" srcOrd="0" destOrd="0" presId="urn:microsoft.com/office/officeart/2005/8/layout/cycle7"/>
    <dgm:cxn modelId="{AA09D6CB-51FB-40C2-92D7-D20502B676EE}" type="presOf" srcId="{5513F6C1-0BB7-4D47-8C88-482F99002FBE}" destId="{8FB171C8-B5F5-4FBF-B93E-DEE8E6606B09}" srcOrd="1" destOrd="0" presId="urn:microsoft.com/office/officeart/2005/8/layout/cycle7"/>
    <dgm:cxn modelId="{04BEEE68-14D4-4DD7-8E70-B8CA0D281B27}" srcId="{2BB83B5F-DA0C-4BA0-8F41-33FA2134DA37}" destId="{56627A5C-2D36-4F92-A964-BBC932C028A1}" srcOrd="1" destOrd="0" parTransId="{09992D26-DC31-4455-AAF3-A4919FF60E04}" sibTransId="{5513F6C1-0BB7-4D47-8C88-482F99002FBE}"/>
    <dgm:cxn modelId="{A4532B36-0D54-460F-8A57-49613347E3E8}" type="presOf" srcId="{BF98131C-8755-44E9-955F-D98229E3FA47}" destId="{956F5572-E987-4182-9611-0673E30E4291}" srcOrd="1" destOrd="0" presId="urn:microsoft.com/office/officeart/2005/8/layout/cycle7"/>
    <dgm:cxn modelId="{81E15539-4341-46C5-A9D5-5165A26E5E25}" type="presOf" srcId="{50B4D821-FA04-464B-9584-721911FDD6E4}" destId="{F9BF270D-9948-4C66-A248-D288AEF41925}" srcOrd="1" destOrd="0" presId="urn:microsoft.com/office/officeart/2005/8/layout/cycle7"/>
    <dgm:cxn modelId="{C8B0C0FF-1B0D-49B5-B6B7-0DC2D9B81AF3}" type="presOf" srcId="{56627A5C-2D36-4F92-A964-BBC932C028A1}" destId="{8AE9AD13-691B-478A-9B48-5750FB4DF66E}" srcOrd="0" destOrd="0" presId="urn:microsoft.com/office/officeart/2005/8/layout/cycle7"/>
    <dgm:cxn modelId="{5D7DA799-96F9-4A2E-92C5-4A7611CE314A}" type="presOf" srcId="{5513F6C1-0BB7-4D47-8C88-482F99002FBE}" destId="{82C7E299-A434-410E-B5CF-36F8B7F8695E}" srcOrd="0" destOrd="0" presId="urn:microsoft.com/office/officeart/2005/8/layout/cycle7"/>
    <dgm:cxn modelId="{FEC34C07-F414-46FD-B8EA-391B2A2ECE0C}" type="presOf" srcId="{BF98131C-8755-44E9-955F-D98229E3FA47}" destId="{A00EFEF4-8F0C-417E-9391-5C3853386E7C}" srcOrd="0" destOrd="0" presId="urn:microsoft.com/office/officeart/2005/8/layout/cycle7"/>
    <dgm:cxn modelId="{A7D7CFF9-4AFB-46A4-B1A0-A9388F1623C0}" type="presOf" srcId="{9409428E-0B25-4CE6-8E49-C315F4B9453E}" destId="{B41572D8-BADF-44EF-A582-78FCCB5D6230}" srcOrd="0" destOrd="0" presId="urn:microsoft.com/office/officeart/2005/8/layout/cycle7"/>
    <dgm:cxn modelId="{B460DC66-BB2A-4AE2-9550-9623C9FA9011}" type="presOf" srcId="{50B4D821-FA04-464B-9584-721911FDD6E4}" destId="{F28F386E-D7DF-45D1-8C18-B87DDEC30101}" srcOrd="0" destOrd="0" presId="urn:microsoft.com/office/officeart/2005/8/layout/cycle7"/>
    <dgm:cxn modelId="{462E8088-9320-4443-A570-EF25D879DD3D}" srcId="{2BB83B5F-DA0C-4BA0-8F41-33FA2134DA37}" destId="{161EEDE0-2419-4E95-BEF1-988DA37CA526}" srcOrd="0" destOrd="0" parTransId="{5B3C5261-45A1-44DD-A80F-2DC56A62DD2E}" sibTransId="{BF98131C-8755-44E9-955F-D98229E3FA47}"/>
    <dgm:cxn modelId="{9CA1DE88-7F30-4A94-8D0A-ED7428701492}" srcId="{2BB83B5F-DA0C-4BA0-8F41-33FA2134DA37}" destId="{9409428E-0B25-4CE6-8E49-C315F4B9453E}" srcOrd="2" destOrd="0" parTransId="{4AFD7A4B-8A74-41C6-843C-85B4118AD192}" sibTransId="{50B4D821-FA04-464B-9584-721911FDD6E4}"/>
    <dgm:cxn modelId="{A7F60F42-919A-4585-8585-D2745D46F514}" type="presOf" srcId="{2BB83B5F-DA0C-4BA0-8F41-33FA2134DA37}" destId="{747E5551-50DA-4B9D-A799-40E534941A90}" srcOrd="0" destOrd="0" presId="urn:microsoft.com/office/officeart/2005/8/layout/cycle7"/>
    <dgm:cxn modelId="{F84224DA-91BF-4140-B8F4-D05584152EAA}" type="presParOf" srcId="{747E5551-50DA-4B9D-A799-40E534941A90}" destId="{4D4BCB85-10A4-4960-AF69-45EB7D56EB4C}" srcOrd="0" destOrd="0" presId="urn:microsoft.com/office/officeart/2005/8/layout/cycle7"/>
    <dgm:cxn modelId="{4E8CAEFC-4F6B-440F-A05C-E8B4D6B0D57B}" type="presParOf" srcId="{747E5551-50DA-4B9D-A799-40E534941A90}" destId="{A00EFEF4-8F0C-417E-9391-5C3853386E7C}" srcOrd="1" destOrd="0" presId="urn:microsoft.com/office/officeart/2005/8/layout/cycle7"/>
    <dgm:cxn modelId="{7BF698D5-3D25-4850-B902-14FB95429D16}" type="presParOf" srcId="{A00EFEF4-8F0C-417E-9391-5C3853386E7C}" destId="{956F5572-E987-4182-9611-0673E30E4291}" srcOrd="0" destOrd="0" presId="urn:microsoft.com/office/officeart/2005/8/layout/cycle7"/>
    <dgm:cxn modelId="{E6565624-0CA6-4980-9A6A-34A506AD8C47}" type="presParOf" srcId="{747E5551-50DA-4B9D-A799-40E534941A90}" destId="{8AE9AD13-691B-478A-9B48-5750FB4DF66E}" srcOrd="2" destOrd="0" presId="urn:microsoft.com/office/officeart/2005/8/layout/cycle7"/>
    <dgm:cxn modelId="{5C40168C-3130-4FF7-B290-D0DCB86D426E}" type="presParOf" srcId="{747E5551-50DA-4B9D-A799-40E534941A90}" destId="{82C7E299-A434-410E-B5CF-36F8B7F8695E}" srcOrd="3" destOrd="0" presId="urn:microsoft.com/office/officeart/2005/8/layout/cycle7"/>
    <dgm:cxn modelId="{01BE2FF7-8429-4D68-82C3-2742CEB8B994}" type="presParOf" srcId="{82C7E299-A434-410E-B5CF-36F8B7F8695E}" destId="{8FB171C8-B5F5-4FBF-B93E-DEE8E6606B09}" srcOrd="0" destOrd="0" presId="urn:microsoft.com/office/officeart/2005/8/layout/cycle7"/>
    <dgm:cxn modelId="{CD62D38C-B261-448F-B697-83D8CB4304A5}" type="presParOf" srcId="{747E5551-50DA-4B9D-A799-40E534941A90}" destId="{B41572D8-BADF-44EF-A582-78FCCB5D6230}" srcOrd="4" destOrd="0" presId="urn:microsoft.com/office/officeart/2005/8/layout/cycle7"/>
    <dgm:cxn modelId="{303EF313-7A4F-4673-BADB-DB690FEBF167}" type="presParOf" srcId="{747E5551-50DA-4B9D-A799-40E534941A90}" destId="{F28F386E-D7DF-45D1-8C18-B87DDEC30101}" srcOrd="5" destOrd="0" presId="urn:microsoft.com/office/officeart/2005/8/layout/cycle7"/>
    <dgm:cxn modelId="{BB81E798-4C32-4889-8339-99735FEFDF23}" type="presParOf" srcId="{F28F386E-D7DF-45D1-8C18-B87DDEC30101}" destId="{F9BF270D-9948-4C66-A248-D288AEF4192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BCB85-10A4-4960-AF69-45EB7D56EB4C}">
      <dsp:nvSpPr>
        <dsp:cNvPr id="0" name=""/>
        <dsp:cNvSpPr/>
      </dsp:nvSpPr>
      <dsp:spPr>
        <a:xfrm>
          <a:off x="2675144" y="29254"/>
          <a:ext cx="2611437" cy="1305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 ban"/>
            </a:rPr>
            <a:t>কঠিন</a:t>
          </a:r>
          <a:endParaRPr lang="en-US" sz="4000" kern="1200" dirty="0">
            <a:latin typeface="Nikosh ban"/>
          </a:endParaRPr>
        </a:p>
      </dsp:txBody>
      <dsp:txXfrm>
        <a:off x="2713387" y="67497"/>
        <a:ext cx="2534951" cy="1229232"/>
      </dsp:txXfrm>
    </dsp:sp>
    <dsp:sp modelId="{A00EFEF4-8F0C-417E-9391-5C3853386E7C}">
      <dsp:nvSpPr>
        <dsp:cNvPr id="0" name=""/>
        <dsp:cNvSpPr/>
      </dsp:nvSpPr>
      <dsp:spPr>
        <a:xfrm rot="3531857">
          <a:off x="4420087" y="2307259"/>
          <a:ext cx="1361086" cy="45700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557187" y="2398659"/>
        <a:ext cx="1086886" cy="274201"/>
      </dsp:txXfrm>
    </dsp:sp>
    <dsp:sp modelId="{8AE9AD13-691B-478A-9B48-5750FB4DF66E}">
      <dsp:nvSpPr>
        <dsp:cNvPr id="0" name=""/>
        <dsp:cNvSpPr/>
      </dsp:nvSpPr>
      <dsp:spPr>
        <a:xfrm>
          <a:off x="4914679" y="3736548"/>
          <a:ext cx="2611437" cy="1305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বায়বীয়</a:t>
          </a:r>
          <a:r>
            <a:rPr lang="en-US" sz="4000" kern="1200" dirty="0" smtClean="0"/>
            <a:t>/</a:t>
          </a:r>
          <a:r>
            <a:rPr lang="en-US" sz="4000" kern="1200" dirty="0" err="1" smtClean="0"/>
            <a:t>গ্যাসীয়</a:t>
          </a:r>
          <a:endParaRPr lang="en-US" sz="4000" kern="1200" dirty="0"/>
        </a:p>
      </dsp:txBody>
      <dsp:txXfrm>
        <a:off x="4952922" y="3774791"/>
        <a:ext cx="2534951" cy="1229232"/>
      </dsp:txXfrm>
    </dsp:sp>
    <dsp:sp modelId="{82C7E299-A434-410E-B5CF-36F8B7F8695E}">
      <dsp:nvSpPr>
        <dsp:cNvPr id="0" name=""/>
        <dsp:cNvSpPr/>
      </dsp:nvSpPr>
      <dsp:spPr>
        <a:xfrm rot="10800000">
          <a:off x="3383456" y="4160906"/>
          <a:ext cx="1361086" cy="45700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520556" y="4252306"/>
        <a:ext cx="1086886" cy="274201"/>
      </dsp:txXfrm>
    </dsp:sp>
    <dsp:sp modelId="{B41572D8-BADF-44EF-A582-78FCCB5D6230}">
      <dsp:nvSpPr>
        <dsp:cNvPr id="0" name=""/>
        <dsp:cNvSpPr/>
      </dsp:nvSpPr>
      <dsp:spPr>
        <a:xfrm>
          <a:off x="601883" y="3736548"/>
          <a:ext cx="2611437" cy="1305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তরল</a:t>
          </a:r>
          <a:endParaRPr lang="en-US" sz="4000" kern="1200" dirty="0"/>
        </a:p>
      </dsp:txBody>
      <dsp:txXfrm>
        <a:off x="640126" y="3774791"/>
        <a:ext cx="2534951" cy="1229232"/>
      </dsp:txXfrm>
    </dsp:sp>
    <dsp:sp modelId="{F28F386E-D7DF-45D1-8C18-B87DDEC30101}">
      <dsp:nvSpPr>
        <dsp:cNvPr id="0" name=""/>
        <dsp:cNvSpPr/>
      </dsp:nvSpPr>
      <dsp:spPr>
        <a:xfrm rot="17952936">
          <a:off x="2263688" y="2307259"/>
          <a:ext cx="1361086" cy="45700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400788" y="2398659"/>
        <a:ext cx="1086886" cy="274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7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9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82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80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1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9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18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9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1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5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2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24AEEBA-D1AD-4E45-9968-50AF6109EF2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83446C2-6E7E-43AB-ACFF-2ACA798AF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6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63" y="816276"/>
            <a:ext cx="7564582" cy="57092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2946" y="2733471"/>
            <a:ext cx="1870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Nikosh ban"/>
              </a:rPr>
              <a:t>স্বাগতম</a:t>
            </a:r>
            <a:endParaRPr lang="en-US" sz="6000" dirty="0">
              <a:solidFill>
                <a:srgbClr val="00B050"/>
              </a:solidFill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737" y="4512252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1316182"/>
            <a:ext cx="519545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 ban"/>
              </a:rPr>
              <a:t>কঠিন</a:t>
            </a:r>
            <a:r>
              <a:rPr lang="en-US" sz="48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 ban"/>
              </a:rPr>
              <a:t>পদার্থের</a:t>
            </a:r>
            <a:r>
              <a:rPr lang="en-US" sz="48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 ban"/>
              </a:rPr>
              <a:t>বৈশিষ্ট্যঃ</a:t>
            </a:r>
            <a:endParaRPr lang="en-US" sz="48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4400" dirty="0" smtClean="0">
                <a:latin typeface="Nikosh ban"/>
              </a:rPr>
              <a:t>১।নির্দিষ্ট </a:t>
            </a:r>
            <a:r>
              <a:rPr lang="en-US" sz="4400" dirty="0" err="1" smtClean="0">
                <a:latin typeface="Nikosh ban"/>
              </a:rPr>
              <a:t>আকার</a:t>
            </a:r>
            <a:r>
              <a:rPr lang="en-US" sz="4400" dirty="0" smtClean="0">
                <a:latin typeface="Nikosh ban"/>
              </a:rPr>
              <a:t> ও </a:t>
            </a:r>
            <a:r>
              <a:rPr lang="en-US" sz="4400" dirty="0" err="1" smtClean="0">
                <a:latin typeface="Nikosh ban"/>
              </a:rPr>
              <a:t>আয়তন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আছে</a:t>
            </a:r>
            <a:r>
              <a:rPr lang="en-US" sz="4400" dirty="0" smtClean="0">
                <a:latin typeface="Nikosh ban"/>
              </a:rPr>
              <a:t>|</a:t>
            </a:r>
          </a:p>
          <a:p>
            <a:r>
              <a:rPr lang="en-US" sz="4400" dirty="0" smtClean="0">
                <a:latin typeface="Nikosh ban"/>
              </a:rPr>
              <a:t>২।আকার ও </a:t>
            </a:r>
            <a:r>
              <a:rPr lang="en-US" sz="4400" dirty="0" err="1" smtClean="0">
                <a:latin typeface="Nikosh ban"/>
              </a:rPr>
              <a:t>আয়তন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সহজে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পরিবর্তন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করা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যায়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না</a:t>
            </a:r>
            <a:r>
              <a:rPr lang="en-US" sz="4400" dirty="0" smtClean="0">
                <a:latin typeface="Nikosh ban"/>
              </a:rPr>
              <a:t>|</a:t>
            </a:r>
          </a:p>
          <a:p>
            <a:r>
              <a:rPr lang="en-US" sz="4400" dirty="0" smtClean="0">
                <a:latin typeface="Nikosh ban"/>
              </a:rPr>
              <a:t>৩।যথেষ্ট </a:t>
            </a:r>
            <a:r>
              <a:rPr lang="en-US" sz="4400" dirty="0" err="1" smtClean="0">
                <a:latin typeface="Nikosh ban"/>
              </a:rPr>
              <a:t>দৃড়তা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বিদ্যমান</a:t>
            </a:r>
            <a:endParaRPr lang="en-US" sz="4400" dirty="0"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82" y="1279814"/>
            <a:ext cx="2752725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692" y="3906982"/>
            <a:ext cx="2798618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4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0873"/>
            <a:ext cx="471054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তরল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পদার্থের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বৈশিষ্ট্যঃ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  <a:latin typeface="Nikosh ban"/>
            </a:endParaRPr>
          </a:p>
          <a:p>
            <a:r>
              <a:rPr lang="en-US" sz="4000" dirty="0" smtClean="0">
                <a:latin typeface="Nikosh ban"/>
              </a:rPr>
              <a:t>১।নির্দিষ্ট </a:t>
            </a:r>
            <a:r>
              <a:rPr lang="en-US" sz="4000" dirty="0" err="1" smtClean="0">
                <a:latin typeface="Nikosh ban"/>
              </a:rPr>
              <a:t>আকার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নেই</a:t>
            </a:r>
            <a:r>
              <a:rPr lang="en-US" sz="4000" dirty="0" smtClean="0">
                <a:latin typeface="Nikosh ban"/>
              </a:rPr>
              <a:t>, </a:t>
            </a:r>
            <a:r>
              <a:rPr lang="en-US" sz="4000" dirty="0" err="1" smtClean="0">
                <a:latin typeface="Nikosh ban"/>
              </a:rPr>
              <a:t>তবে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আয়তন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আছে</a:t>
            </a:r>
            <a:r>
              <a:rPr lang="en-US" sz="4000" dirty="0" smtClean="0">
                <a:latin typeface="Nikosh ban"/>
              </a:rPr>
              <a:t>|</a:t>
            </a:r>
          </a:p>
          <a:p>
            <a:r>
              <a:rPr lang="en-US" sz="4000" dirty="0" smtClean="0">
                <a:latin typeface="Nikosh ban"/>
              </a:rPr>
              <a:t>২।পাত্র </a:t>
            </a:r>
            <a:r>
              <a:rPr lang="en-US" sz="4000" dirty="0" err="1" smtClean="0">
                <a:latin typeface="Nikosh ban"/>
              </a:rPr>
              <a:t>ভেদে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আকার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পরির্বতন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হয়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কিন্তু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আয়তন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একই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থাকে</a:t>
            </a:r>
            <a:r>
              <a:rPr lang="en-US" sz="4000" dirty="0" smtClean="0">
                <a:latin typeface="Nikosh ban"/>
              </a:rPr>
              <a:t>|</a:t>
            </a:r>
          </a:p>
          <a:p>
            <a:r>
              <a:rPr lang="en-US" sz="4000" dirty="0" smtClean="0">
                <a:latin typeface="Nikosh ban"/>
              </a:rPr>
              <a:t>৩।তরল </a:t>
            </a:r>
            <a:r>
              <a:rPr lang="en-US" sz="4000" dirty="0" err="1" smtClean="0">
                <a:latin typeface="Nikosh ban"/>
              </a:rPr>
              <a:t>পদার্থের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দৃড়তা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নেই</a:t>
            </a:r>
            <a:r>
              <a:rPr lang="en-US" sz="4000" dirty="0" smtClean="0">
                <a:latin typeface="Nikosh ban"/>
              </a:rPr>
              <a:t>|</a:t>
            </a:r>
            <a:endParaRPr lang="en-US" sz="4000" dirty="0"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65" y="1717964"/>
            <a:ext cx="3186544" cy="343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7128" y="969819"/>
            <a:ext cx="5361709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 ban"/>
              </a:rPr>
              <a:t>একক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কাজ</a:t>
            </a:r>
            <a:endParaRPr lang="en-US" sz="5400" dirty="0"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53" y="1130011"/>
            <a:ext cx="3174856" cy="19456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3164" y="4059382"/>
            <a:ext cx="8091054" cy="1446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৫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টি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তরল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পদার্থের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নাম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লিখ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?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নীল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রঙের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কাচের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গ্লাসে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বাহির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থেকে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পানির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রঙ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কেমন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দেখাবে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?</a:t>
            </a:r>
            <a:endParaRPr lang="en-US" sz="4400" dirty="0">
              <a:solidFill>
                <a:srgbClr val="00206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0496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672" y="1593273"/>
            <a:ext cx="54171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বায়বীয়</a:t>
            </a:r>
            <a:r>
              <a:rPr lang="en-US" sz="44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বা</a:t>
            </a:r>
            <a:r>
              <a:rPr lang="en-US" sz="44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গ্যাসীয়</a:t>
            </a:r>
            <a:r>
              <a:rPr lang="en-US" sz="44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পদার্থের</a:t>
            </a:r>
            <a:r>
              <a:rPr lang="en-US" sz="44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 ban"/>
              </a:rPr>
              <a:t>বৈশিষ্ট্যঃ</a:t>
            </a:r>
            <a:endParaRPr lang="en-US" sz="4400" dirty="0" smtClean="0">
              <a:solidFill>
                <a:srgbClr val="7030A0"/>
              </a:solidFill>
              <a:latin typeface="Nikosh ban"/>
            </a:endParaRPr>
          </a:p>
          <a:p>
            <a:r>
              <a:rPr lang="en-US" sz="4000" dirty="0" smtClean="0">
                <a:latin typeface="Nikosh ban"/>
              </a:rPr>
              <a:t>১।নির্দিষ্ট </a:t>
            </a:r>
            <a:r>
              <a:rPr lang="en-US" sz="4000" dirty="0" err="1" smtClean="0">
                <a:latin typeface="Nikosh ban"/>
              </a:rPr>
              <a:t>আকার</a:t>
            </a:r>
            <a:r>
              <a:rPr lang="en-US" sz="4000" dirty="0" smtClean="0">
                <a:latin typeface="Nikosh ban"/>
              </a:rPr>
              <a:t> ও </a:t>
            </a:r>
            <a:r>
              <a:rPr lang="en-US" sz="4000" dirty="0" err="1" smtClean="0">
                <a:latin typeface="Nikosh ban"/>
              </a:rPr>
              <a:t>আয়তন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নেই</a:t>
            </a:r>
            <a:r>
              <a:rPr lang="en-US" sz="4000" dirty="0" smtClean="0">
                <a:latin typeface="Nikosh ban"/>
              </a:rPr>
              <a:t>|</a:t>
            </a:r>
          </a:p>
          <a:p>
            <a:r>
              <a:rPr lang="en-US" sz="4000" dirty="0" smtClean="0">
                <a:latin typeface="Nikosh ban"/>
              </a:rPr>
              <a:t>২।পাত্রের </a:t>
            </a:r>
            <a:r>
              <a:rPr lang="en-US" sz="4000" dirty="0" err="1" smtClean="0">
                <a:latin typeface="Nikosh ban"/>
              </a:rPr>
              <a:t>সব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জায়গা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জুড়ে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থাকে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তাই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পাত্র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ভেদে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আয়তন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পরিবর্তন</a:t>
            </a:r>
            <a:r>
              <a:rPr lang="en-US" sz="4000" dirty="0" smtClean="0">
                <a:latin typeface="Nikosh ban"/>
              </a:rPr>
              <a:t> </a:t>
            </a:r>
            <a:r>
              <a:rPr lang="en-US" sz="4000" dirty="0" err="1" smtClean="0">
                <a:latin typeface="Nikosh ban"/>
              </a:rPr>
              <a:t>হয়</a:t>
            </a:r>
            <a:r>
              <a:rPr lang="en-US" sz="4000" dirty="0" smtClean="0">
                <a:latin typeface="Nikosh ban"/>
              </a:rPr>
              <a:t>|</a:t>
            </a:r>
            <a:endParaRPr lang="en-US" sz="4000" dirty="0"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1" y="1995055"/>
            <a:ext cx="2784762" cy="302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4509" y="955964"/>
            <a:ext cx="6289964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জোড়ায়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10" y="1219200"/>
            <a:ext cx="3228108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3726873"/>
            <a:ext cx="93795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 ban"/>
              </a:rPr>
              <a:t>দুধ</a:t>
            </a:r>
            <a:r>
              <a:rPr lang="en-US" sz="5400" dirty="0" smtClean="0">
                <a:latin typeface="Nikosh ban"/>
              </a:rPr>
              <a:t>, </a:t>
            </a:r>
            <a:r>
              <a:rPr lang="en-US" sz="5400" dirty="0" err="1" smtClean="0">
                <a:latin typeface="Nikosh ban"/>
              </a:rPr>
              <a:t>তেল</a:t>
            </a:r>
            <a:r>
              <a:rPr lang="en-US" sz="5400" dirty="0" smtClean="0">
                <a:latin typeface="Nikosh ban"/>
              </a:rPr>
              <a:t> এ </a:t>
            </a:r>
            <a:r>
              <a:rPr lang="en-US" sz="5400" dirty="0" err="1" smtClean="0">
                <a:latin typeface="Nikosh ban"/>
              </a:rPr>
              <a:t>গুলো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কোন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ধরনের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পদার্থ</a:t>
            </a:r>
            <a:r>
              <a:rPr lang="en-US" sz="5400" dirty="0" smtClean="0">
                <a:latin typeface="Nikosh ban"/>
              </a:rPr>
              <a:t>? ঐ </a:t>
            </a:r>
            <a:r>
              <a:rPr lang="en-US" sz="5400" dirty="0" err="1" smtClean="0">
                <a:latin typeface="Nikosh ban"/>
              </a:rPr>
              <a:t>পদার্থের</a:t>
            </a:r>
            <a:r>
              <a:rPr lang="en-US" sz="5400" dirty="0" smtClean="0">
                <a:latin typeface="Nikosh ban"/>
              </a:rPr>
              <a:t> ২ </a:t>
            </a:r>
            <a:r>
              <a:rPr lang="en-US" sz="5400" dirty="0" err="1" smtClean="0">
                <a:latin typeface="Nikosh ban"/>
              </a:rPr>
              <a:t>টি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বৈশিষ্ট্য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লিখ</a:t>
            </a:r>
            <a:r>
              <a:rPr lang="en-US" sz="5400" dirty="0" smtClean="0">
                <a:latin typeface="Nikosh ban"/>
              </a:rPr>
              <a:t>?</a:t>
            </a:r>
            <a:endParaRPr lang="en-US" sz="54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2118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3" y="828811"/>
            <a:ext cx="4114800" cy="92333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 ban"/>
              </a:rPr>
              <a:t>দলীয়</a:t>
            </a:r>
            <a:r>
              <a:rPr lang="en-US" sz="5400" dirty="0" smtClean="0">
                <a:latin typeface="Nikosh ban"/>
              </a:rPr>
              <a:t> </a:t>
            </a:r>
            <a:r>
              <a:rPr lang="en-US" sz="5400" dirty="0" err="1" smtClean="0">
                <a:latin typeface="Nikosh ban"/>
              </a:rPr>
              <a:t>কাজ</a:t>
            </a:r>
            <a:endParaRPr lang="en-US" sz="5400" dirty="0"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936" y="828811"/>
            <a:ext cx="3425536" cy="2036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2936" y="3395806"/>
            <a:ext cx="9351819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 ban"/>
              </a:rPr>
              <a:t>গোলাপ</a:t>
            </a:r>
            <a:r>
              <a:rPr lang="en-US" sz="4000" dirty="0" smtClean="0">
                <a:solidFill>
                  <a:srgbClr val="FF000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 ban"/>
              </a:rPr>
              <a:t>দলঃ</a:t>
            </a:r>
            <a:r>
              <a:rPr lang="en-US" sz="4000" dirty="0" smtClean="0">
                <a:solidFill>
                  <a:srgbClr val="FF0000"/>
                </a:solidFill>
                <a:latin typeface="Nikosh ban"/>
              </a:rPr>
              <a:t> </a:t>
            </a:r>
            <a:r>
              <a:rPr lang="en-US" sz="3600" dirty="0" smtClean="0">
                <a:latin typeface="Nikosh ban"/>
              </a:rPr>
              <a:t>৩ </a:t>
            </a:r>
            <a:r>
              <a:rPr lang="en-US" sz="3600" dirty="0" err="1" smtClean="0">
                <a:latin typeface="Nikosh ban"/>
              </a:rPr>
              <a:t>টি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কঠিন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পদার্থের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নাম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লিখ</a:t>
            </a:r>
            <a:r>
              <a:rPr lang="en-US" sz="3600" dirty="0" smtClean="0">
                <a:latin typeface="Nikosh ban"/>
              </a:rPr>
              <a:t> ও </a:t>
            </a:r>
            <a:r>
              <a:rPr lang="en-US" sz="3600" dirty="0" err="1" smtClean="0">
                <a:latin typeface="Nikosh ban"/>
              </a:rPr>
              <a:t>কঠিন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পদার্থের</a:t>
            </a:r>
            <a:r>
              <a:rPr lang="en-US" sz="3600" dirty="0" smtClean="0">
                <a:latin typeface="Nikosh ban"/>
              </a:rPr>
              <a:t> ২ </a:t>
            </a:r>
            <a:r>
              <a:rPr lang="en-US" sz="3600" dirty="0" err="1" smtClean="0">
                <a:latin typeface="Nikosh ban"/>
              </a:rPr>
              <a:t>টি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বৈশিষ্ট্য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লিখ</a:t>
            </a:r>
            <a:r>
              <a:rPr lang="en-US" sz="3600" dirty="0" smtClean="0">
                <a:latin typeface="Nikosh ban"/>
              </a:rPr>
              <a:t>?</a:t>
            </a:r>
            <a:endParaRPr lang="en-US" sz="3600" dirty="0"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2936" y="5382031"/>
            <a:ext cx="88565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 ban"/>
              </a:rPr>
              <a:t>জবা</a:t>
            </a:r>
            <a:r>
              <a:rPr lang="en-US" sz="40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 ban"/>
              </a:rPr>
              <a:t>দলঃ</a:t>
            </a:r>
            <a:r>
              <a:rPr lang="en-US" sz="40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smtClean="0">
                <a:latin typeface="Nikosh ban"/>
              </a:rPr>
              <a:t>৩ </a:t>
            </a:r>
            <a:r>
              <a:rPr lang="en-US" sz="3600" dirty="0" err="1" smtClean="0">
                <a:latin typeface="Nikosh ban"/>
              </a:rPr>
              <a:t>টি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গ্যাসীয়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পদার্থের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নাম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লিখ</a:t>
            </a:r>
            <a:r>
              <a:rPr lang="en-US" sz="3600" dirty="0" smtClean="0">
                <a:latin typeface="Nikosh ban"/>
              </a:rPr>
              <a:t> ও </a:t>
            </a:r>
            <a:r>
              <a:rPr lang="en-US" sz="3600" dirty="0" err="1" smtClean="0">
                <a:latin typeface="Nikosh ban"/>
              </a:rPr>
              <a:t>গ্যাসীয়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পদার্থের</a:t>
            </a:r>
            <a:r>
              <a:rPr lang="en-US" sz="3600" dirty="0" smtClean="0">
                <a:latin typeface="Nikosh ban"/>
              </a:rPr>
              <a:t> ২ </a:t>
            </a:r>
            <a:r>
              <a:rPr lang="en-US" sz="3600" dirty="0" err="1" smtClean="0">
                <a:latin typeface="Nikosh ban"/>
              </a:rPr>
              <a:t>টি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বৈশিষ্ট্য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লিখ</a:t>
            </a:r>
            <a:r>
              <a:rPr lang="en-US" sz="3600" dirty="0" smtClean="0">
                <a:latin typeface="Nikosh ban"/>
              </a:rPr>
              <a:t>?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39882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720437"/>
            <a:ext cx="6456218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মুল্যায়ন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0510" y="2909454"/>
            <a:ext cx="7065818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 ban"/>
              </a:rPr>
              <a:t>১। </a:t>
            </a:r>
            <a:r>
              <a:rPr lang="en-US" sz="4800" dirty="0" err="1" smtClean="0">
                <a:latin typeface="Nikosh ban"/>
              </a:rPr>
              <a:t>পদার্থ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কাকে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বলে</a:t>
            </a:r>
            <a:r>
              <a:rPr lang="en-US" sz="4800" dirty="0" smtClean="0">
                <a:latin typeface="Nikosh ban"/>
              </a:rPr>
              <a:t>?</a:t>
            </a:r>
          </a:p>
          <a:p>
            <a:r>
              <a:rPr lang="en-US" sz="4800" dirty="0" smtClean="0">
                <a:latin typeface="Nikosh ban"/>
              </a:rPr>
              <a:t>২।৫ </a:t>
            </a:r>
            <a:r>
              <a:rPr lang="en-US" sz="4800" dirty="0" err="1" smtClean="0">
                <a:latin typeface="Nikosh ban"/>
              </a:rPr>
              <a:t>টি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তরল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পদার্থের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নাম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বল</a:t>
            </a:r>
            <a:r>
              <a:rPr lang="en-US" sz="4800" dirty="0" smtClean="0">
                <a:latin typeface="Nikosh ban"/>
              </a:rPr>
              <a:t>?</a:t>
            </a:r>
          </a:p>
          <a:p>
            <a:r>
              <a:rPr lang="en-US" sz="4800" dirty="0" smtClean="0">
                <a:latin typeface="Nikosh ban"/>
              </a:rPr>
              <a:t>৩।কঠিন </a:t>
            </a:r>
            <a:r>
              <a:rPr lang="en-US" sz="4800" dirty="0" err="1" smtClean="0">
                <a:latin typeface="Nikosh ban"/>
              </a:rPr>
              <a:t>পদার্থের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মধ্যে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কোন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কোন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পদার্থের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দৃড়তা</a:t>
            </a:r>
            <a:r>
              <a:rPr lang="en-US" sz="4800" dirty="0" smtClean="0">
                <a:latin typeface="Nikosh ban"/>
              </a:rPr>
              <a:t> </a:t>
            </a:r>
            <a:r>
              <a:rPr lang="en-US" sz="4800" dirty="0" err="1" smtClean="0">
                <a:latin typeface="Nikosh ban"/>
              </a:rPr>
              <a:t>কম</a:t>
            </a:r>
            <a:r>
              <a:rPr lang="en-US" sz="4800" dirty="0" smtClean="0">
                <a:latin typeface="Nikosh ban"/>
              </a:rPr>
              <a:t>?</a:t>
            </a:r>
            <a:endParaRPr lang="en-US" sz="48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7137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2872" y="1332767"/>
            <a:ext cx="4973782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 ban"/>
              </a:rPr>
              <a:t>বাড়ীর</a:t>
            </a:r>
            <a:r>
              <a:rPr lang="en-US" sz="8000" dirty="0" smtClean="0">
                <a:latin typeface="Nikosh ban"/>
              </a:rPr>
              <a:t> </a:t>
            </a:r>
            <a:r>
              <a:rPr lang="en-US" sz="8000" dirty="0" err="1" smtClean="0">
                <a:latin typeface="Nikosh ban"/>
              </a:rPr>
              <a:t>কাজ</a:t>
            </a:r>
            <a:endParaRPr lang="en-US" sz="8000" dirty="0"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3" y="899411"/>
            <a:ext cx="3596987" cy="2190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4903" y="3990109"/>
            <a:ext cx="10718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 ban"/>
              </a:rPr>
              <a:t>তোমার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দেখা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পদার্থ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গুলোর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মধ্যে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কোন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গুলো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কঠিন</a:t>
            </a:r>
            <a:r>
              <a:rPr lang="en-US" sz="4400" dirty="0" smtClean="0">
                <a:latin typeface="Nikosh ban"/>
              </a:rPr>
              <a:t>, </a:t>
            </a:r>
            <a:r>
              <a:rPr lang="en-US" sz="4400" dirty="0" err="1" smtClean="0">
                <a:latin typeface="Nikosh ban"/>
              </a:rPr>
              <a:t>কোন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গুলো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তরল</a:t>
            </a:r>
            <a:r>
              <a:rPr lang="en-US" sz="4400" dirty="0" smtClean="0">
                <a:latin typeface="Nikosh ban"/>
              </a:rPr>
              <a:t> ও </a:t>
            </a:r>
            <a:r>
              <a:rPr lang="en-US" sz="4400" dirty="0" err="1" smtClean="0">
                <a:latin typeface="Nikosh ban"/>
              </a:rPr>
              <a:t>কোন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গুলো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গ্যাসীয়</a:t>
            </a:r>
            <a:r>
              <a:rPr lang="en-US" sz="4400" dirty="0" smtClean="0">
                <a:latin typeface="Nikosh ban"/>
              </a:rPr>
              <a:t>  </a:t>
            </a:r>
            <a:r>
              <a:rPr lang="en-US" sz="4400" dirty="0" err="1" smtClean="0">
                <a:latin typeface="Nikosh ban"/>
              </a:rPr>
              <a:t>তার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একটি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তালিকা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ছক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আকারে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তৈরী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করে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নিয়ে</a:t>
            </a:r>
            <a:r>
              <a:rPr lang="en-US" sz="4400" dirty="0" smtClean="0">
                <a:latin typeface="Nikosh ban"/>
              </a:rPr>
              <a:t> </a:t>
            </a:r>
            <a:r>
              <a:rPr lang="en-US" sz="4400" dirty="0" err="1" smtClean="0">
                <a:latin typeface="Nikosh ban"/>
              </a:rPr>
              <a:t>আস</a:t>
            </a:r>
            <a:r>
              <a:rPr lang="en-US" sz="4400" dirty="0" smtClean="0">
                <a:latin typeface="Nikosh ban"/>
              </a:rPr>
              <a:t>|</a:t>
            </a:r>
            <a:endParaRPr lang="en-US" sz="44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19176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673" y="748145"/>
            <a:ext cx="5140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002060"/>
                </a:solidFill>
                <a:latin typeface="Nikosh ban"/>
              </a:rPr>
              <a:t>ধন্যবাদ</a:t>
            </a:r>
            <a:endParaRPr lang="en-US" sz="115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2" y="3384839"/>
            <a:ext cx="3699164" cy="276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4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8073" y="858982"/>
            <a:ext cx="6539345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 ban"/>
              </a:rPr>
              <a:t>পরিচিতি</a:t>
            </a:r>
            <a:endParaRPr lang="en-US" sz="6000" dirty="0"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2873" y="2826327"/>
            <a:ext cx="7148945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কাজী</a:t>
            </a:r>
            <a:r>
              <a:rPr lang="en-US" sz="5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মোঃ</a:t>
            </a:r>
            <a:r>
              <a:rPr lang="en-US" sz="5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শাহানুর</a:t>
            </a:r>
            <a:r>
              <a:rPr lang="en-US" sz="5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আলম</a:t>
            </a:r>
            <a:endParaRPr lang="en-US" sz="54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618" y="2671786"/>
            <a:ext cx="1305334" cy="16231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2873" y="4294909"/>
            <a:ext cx="5264727" cy="218521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 ban"/>
              </a:rPr>
              <a:t>সহঃ</a:t>
            </a:r>
            <a:r>
              <a:rPr lang="en-US" sz="40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 ban"/>
              </a:rPr>
              <a:t>শিক্ষক</a:t>
            </a:r>
            <a:endParaRPr lang="en-US" sz="4000" dirty="0" smtClean="0">
              <a:solidFill>
                <a:srgbClr val="00B050"/>
              </a:solidFill>
              <a:latin typeface="Nikosh ban"/>
            </a:endParaRPr>
          </a:p>
          <a:p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পলিটেকনিক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উচ্চ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বিদ্যালয়</a:t>
            </a:r>
            <a:endParaRPr lang="en-US" sz="4800" dirty="0" smtClean="0">
              <a:solidFill>
                <a:srgbClr val="C00000"/>
              </a:solidFill>
              <a:latin typeface="Nikosh ban"/>
            </a:endParaRPr>
          </a:p>
          <a:p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রংপুর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সদর,রংপুর</a:t>
            </a:r>
            <a:endParaRPr lang="en-US" sz="4800" dirty="0">
              <a:solidFill>
                <a:srgbClr val="C0000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78618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2655" y="1066800"/>
            <a:ext cx="5638800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পাঠ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66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পরিচিতি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7455" y="2992582"/>
            <a:ext cx="5791200" cy="27699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Nikosh ban"/>
              </a:rPr>
              <a:t>শ্রেনী</a:t>
            </a:r>
            <a:r>
              <a:rPr lang="en-US" sz="6600" dirty="0">
                <a:solidFill>
                  <a:srgbClr val="002060"/>
                </a:solidFill>
                <a:latin typeface="Nikosh ban"/>
              </a:rPr>
              <a:t>ঃ</a:t>
            </a:r>
            <a:r>
              <a:rPr lang="en-US" sz="6600" dirty="0" smtClean="0">
                <a:solidFill>
                  <a:srgbClr val="002060"/>
                </a:solidFill>
                <a:latin typeface="Nikosh ban"/>
              </a:rPr>
              <a:t>৬ষ্ঠ</a:t>
            </a:r>
          </a:p>
          <a:p>
            <a:r>
              <a:rPr lang="en-US" sz="5400" dirty="0" err="1" smtClean="0">
                <a:solidFill>
                  <a:srgbClr val="00B050"/>
                </a:solidFill>
                <a:latin typeface="Nikosh ban"/>
              </a:rPr>
              <a:t>বিষয়ঃ</a:t>
            </a:r>
            <a:r>
              <a:rPr lang="en-US" sz="54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 ban"/>
              </a:rPr>
              <a:t>বিজ্ঞান</a:t>
            </a:r>
            <a:endParaRPr lang="en-US" sz="5400" dirty="0" smtClean="0">
              <a:solidFill>
                <a:srgbClr val="00B050"/>
              </a:solidFill>
              <a:latin typeface="Nikosh ban"/>
            </a:endParaRPr>
          </a:p>
          <a:p>
            <a:r>
              <a:rPr lang="en-US" sz="4800" dirty="0" err="1" smtClean="0">
                <a:latin typeface="Nikosh ban"/>
              </a:rPr>
              <a:t>অধ্যায়ঃ</a:t>
            </a:r>
            <a:r>
              <a:rPr lang="en-US" sz="4800" dirty="0" smtClean="0">
                <a:latin typeface="Nikosh ban"/>
              </a:rPr>
              <a:t> ৭ম</a:t>
            </a:r>
            <a:endParaRPr lang="en-US" sz="4800" dirty="0">
              <a:latin typeface="Nikosh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732" y="2992582"/>
            <a:ext cx="2305050" cy="276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6618" y="997527"/>
            <a:ext cx="694112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নিচের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ছবি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গুলোর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দিকে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লক্ষ্য</a:t>
            </a:r>
            <a:r>
              <a:rPr lang="en-US" sz="48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 ban"/>
              </a:rPr>
              <a:t>কর</a:t>
            </a:r>
            <a:endParaRPr lang="en-US" sz="4800" dirty="0">
              <a:solidFill>
                <a:srgbClr val="C00000"/>
              </a:solidFill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72" y="2743200"/>
            <a:ext cx="3643746" cy="2812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182" y="2743200"/>
            <a:ext cx="2470873" cy="2812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091" y="2743200"/>
            <a:ext cx="2619375" cy="270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8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127" y="1080654"/>
            <a:ext cx="6359237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 ban"/>
              </a:rPr>
              <a:t>আজকের</a:t>
            </a:r>
            <a:r>
              <a:rPr lang="en-US" sz="7200" dirty="0" smtClean="0">
                <a:latin typeface="Nikosh ban"/>
              </a:rPr>
              <a:t> </a:t>
            </a:r>
            <a:r>
              <a:rPr lang="en-US" sz="7200" dirty="0" err="1" smtClean="0">
                <a:latin typeface="Nikosh ban"/>
              </a:rPr>
              <a:t>পাঠ</a:t>
            </a:r>
            <a:endParaRPr lang="en-US" sz="7200" dirty="0"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1309" y="4350327"/>
            <a:ext cx="810491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পদার্থের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তিন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অবস্থা</a:t>
            </a:r>
            <a:r>
              <a:rPr lang="en-US" sz="5400" dirty="0" smtClean="0">
                <a:solidFill>
                  <a:srgbClr val="002060"/>
                </a:solidFill>
              </a:rPr>
              <a:t> ও </a:t>
            </a:r>
            <a:r>
              <a:rPr lang="en-US" sz="5400" dirty="0" err="1" smtClean="0">
                <a:solidFill>
                  <a:srgbClr val="002060"/>
                </a:solidFill>
              </a:rPr>
              <a:t>তাদের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বৈশিষ্ঠ্য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3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1" y="393499"/>
            <a:ext cx="3560618" cy="3728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238" y="843826"/>
            <a:ext cx="3237635" cy="28275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091" y="4779818"/>
            <a:ext cx="7661564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 ban"/>
              </a:rPr>
              <a:t>ছবি</a:t>
            </a:r>
            <a:r>
              <a:rPr lang="en-US" sz="6000" dirty="0" smtClean="0">
                <a:latin typeface="Nikosh ban"/>
              </a:rPr>
              <a:t> </a:t>
            </a:r>
            <a:r>
              <a:rPr lang="en-US" sz="6000" dirty="0" err="1" smtClean="0">
                <a:latin typeface="Nikosh ban"/>
              </a:rPr>
              <a:t>গুলো</a:t>
            </a:r>
            <a:r>
              <a:rPr lang="en-US" sz="6000" dirty="0" smtClean="0">
                <a:latin typeface="Nikosh ban"/>
              </a:rPr>
              <a:t> </a:t>
            </a:r>
            <a:r>
              <a:rPr lang="en-US" sz="6000" dirty="0" err="1" smtClean="0">
                <a:latin typeface="Nikosh ban"/>
              </a:rPr>
              <a:t>দেখে</a:t>
            </a:r>
            <a:r>
              <a:rPr lang="en-US" sz="6000" dirty="0" smtClean="0">
                <a:latin typeface="Nikosh ban"/>
              </a:rPr>
              <a:t> </a:t>
            </a:r>
            <a:r>
              <a:rPr lang="en-US" sz="6000" dirty="0" err="1" smtClean="0">
                <a:latin typeface="Nikosh ban"/>
              </a:rPr>
              <a:t>কি</a:t>
            </a:r>
            <a:r>
              <a:rPr lang="en-US" sz="6000" dirty="0" smtClean="0">
                <a:latin typeface="Nikosh ban"/>
              </a:rPr>
              <a:t> </a:t>
            </a:r>
            <a:r>
              <a:rPr lang="en-US" sz="6000" dirty="0" err="1" smtClean="0">
                <a:latin typeface="Nikosh ban"/>
              </a:rPr>
              <a:t>বুঝা</a:t>
            </a:r>
            <a:r>
              <a:rPr lang="en-US" sz="6000" dirty="0" smtClean="0">
                <a:latin typeface="Nikosh ban"/>
              </a:rPr>
              <a:t> </a:t>
            </a:r>
            <a:r>
              <a:rPr lang="en-US" sz="6000" dirty="0" err="1" smtClean="0">
                <a:latin typeface="Nikosh ban"/>
              </a:rPr>
              <a:t>যায়</a:t>
            </a:r>
            <a:r>
              <a:rPr lang="en-US" sz="6000" dirty="0" smtClean="0">
                <a:latin typeface="Nikosh ban"/>
              </a:rPr>
              <a:t>?</a:t>
            </a:r>
            <a:endParaRPr lang="en-US" sz="60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41359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8" y="678873"/>
            <a:ext cx="7287491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 ban"/>
              </a:rPr>
              <a:t>শিখন</a:t>
            </a:r>
            <a:r>
              <a:rPr lang="en-US" sz="8000" dirty="0" smtClean="0">
                <a:latin typeface="Nikosh ban"/>
              </a:rPr>
              <a:t> </a:t>
            </a:r>
            <a:r>
              <a:rPr lang="en-US" sz="8000" dirty="0" err="1" smtClean="0">
                <a:latin typeface="Nikosh ban"/>
              </a:rPr>
              <a:t>ফল</a:t>
            </a:r>
            <a:endParaRPr lang="en-US" sz="8000" dirty="0"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7345" y="2840183"/>
            <a:ext cx="75091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  <a:latin typeface="Nikosh ban"/>
              </a:rPr>
              <a:t>এই</a:t>
            </a:r>
            <a:r>
              <a:rPr lang="en-US" sz="4400" dirty="0" smtClean="0">
                <a:solidFill>
                  <a:srgbClr val="00B0F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 ban"/>
              </a:rPr>
              <a:t>পাঠ</a:t>
            </a:r>
            <a:r>
              <a:rPr lang="en-US" sz="4400" dirty="0" smtClean="0">
                <a:solidFill>
                  <a:srgbClr val="00B0F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 ban"/>
              </a:rPr>
              <a:t>শেষে</a:t>
            </a:r>
            <a:r>
              <a:rPr lang="en-US" sz="4400" dirty="0" smtClean="0">
                <a:solidFill>
                  <a:srgbClr val="00B0F0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 ban"/>
              </a:rPr>
              <a:t>শিক্ষার্থীরা</a:t>
            </a:r>
            <a:r>
              <a:rPr lang="en-US" sz="4400" dirty="0" smtClean="0">
                <a:solidFill>
                  <a:srgbClr val="00B0F0"/>
                </a:solidFill>
                <a:latin typeface="Nikosh ban"/>
              </a:rPr>
              <a:t>-</a:t>
            </a:r>
          </a:p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১।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পদার্থ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কী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তা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বলতে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 ban"/>
              </a:rPr>
              <a:t>পারবে</a:t>
            </a:r>
            <a:r>
              <a:rPr lang="en-US" sz="4000" dirty="0" smtClean="0">
                <a:latin typeface="Nikosh ban"/>
              </a:rPr>
              <a:t>?</a:t>
            </a:r>
          </a:p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২।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অবস্থা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ভেদে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পদার্থের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প্রকার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ভেদ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বলতে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পারবে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 ban"/>
              </a:rPr>
              <a:t>|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৩।পদার্থের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বৈশিষ্ঠ্য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সমুহ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ব্যাখ্যা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করতে</a:t>
            </a:r>
            <a:r>
              <a:rPr lang="en-US" sz="4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 ban"/>
              </a:rPr>
              <a:t>পারবে</a:t>
            </a:r>
            <a:r>
              <a:rPr lang="en-US" sz="4000" dirty="0" smtClean="0">
                <a:latin typeface="Nikosh ban"/>
              </a:rPr>
              <a:t>|</a:t>
            </a:r>
            <a:endParaRPr lang="en-US" sz="40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7345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6109" y="554182"/>
            <a:ext cx="6026727" cy="11079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আলোচনা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818" y="2646218"/>
            <a:ext cx="101553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 ban"/>
              </a:rPr>
              <a:t>পদার্থ</a:t>
            </a:r>
            <a:r>
              <a:rPr lang="en-US" sz="6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 ban"/>
              </a:rPr>
              <a:t>কীঃ</a:t>
            </a:r>
            <a:r>
              <a:rPr lang="en-US" sz="60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যার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ওজন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আছে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,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আয়তন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আছে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,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স্থান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দখল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করে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এবং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বল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প্রয়োগে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বাধার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সৃষ্টি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করে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তাকে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পদার্থ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বলে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|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যেমনঃ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ইট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,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চেয়ার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,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পানি</a:t>
            </a:r>
            <a:r>
              <a:rPr lang="en-US" sz="48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 ban"/>
              </a:rPr>
              <a:t>ইত্যাদি</a:t>
            </a:r>
            <a:endParaRPr lang="en-US" sz="4800" dirty="0">
              <a:solidFill>
                <a:srgbClr val="0070C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54808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45567931"/>
              </p:ext>
            </p:extLst>
          </p:nvPr>
        </p:nvGraphicFramePr>
        <p:xfrm>
          <a:off x="2655454" y="830888"/>
          <a:ext cx="8128000" cy="5043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89418" y="3352800"/>
            <a:ext cx="1496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Nikosh ban"/>
              </a:rPr>
              <a:t>পদার্থ</a:t>
            </a:r>
            <a:endParaRPr lang="en-US" sz="6000" dirty="0">
              <a:solidFill>
                <a:srgbClr val="C00000"/>
              </a:solidFill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636" y="2031371"/>
            <a:ext cx="106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অবস্থা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ভেদে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পদার্থ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 ৩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 ban"/>
              </a:rPr>
              <a:t>প্রকার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400404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142</TotalTime>
  <Words>327</Words>
  <Application>Microsoft Office PowerPoint</Application>
  <PresentationFormat>Widescreen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Nikosh ban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20</cp:revision>
  <dcterms:created xsi:type="dcterms:W3CDTF">2020-09-05T16:44:43Z</dcterms:created>
  <dcterms:modified xsi:type="dcterms:W3CDTF">2020-09-05T19:08:11Z</dcterms:modified>
</cp:coreProperties>
</file>