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2" r:id="rId2"/>
    <p:sldId id="256" r:id="rId3"/>
    <p:sldId id="257" r:id="rId4"/>
    <p:sldId id="259" r:id="rId5"/>
    <p:sldId id="262" r:id="rId6"/>
    <p:sldId id="263" r:id="rId7"/>
    <p:sldId id="264" r:id="rId8"/>
    <p:sldId id="265" r:id="rId9"/>
    <p:sldId id="266" r:id="rId10"/>
    <p:sldId id="261" r:id="rId11"/>
    <p:sldId id="267" r:id="rId12"/>
    <p:sldId id="260" r:id="rId13"/>
    <p:sldId id="268" r:id="rId14"/>
    <p:sldId id="272" r:id="rId15"/>
    <p:sldId id="278" r:id="rId16"/>
    <p:sldId id="279" r:id="rId17"/>
    <p:sldId id="280" r:id="rId18"/>
    <p:sldId id="270" r:id="rId19"/>
    <p:sldId id="269" r:id="rId20"/>
    <p:sldId id="273" r:id="rId21"/>
    <p:sldId id="271" r:id="rId22"/>
    <p:sldId id="274" r:id="rId23"/>
    <p:sldId id="281" r:id="rId24"/>
    <p:sldId id="275" r:id="rId25"/>
    <p:sldId id="276"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86"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06-Sep-20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690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06-Sep-20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800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06-Sep-20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140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06-Sep-20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327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069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06-Sep-20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956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06-Sep-20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199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06-Sep-20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736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628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130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068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06-Sep-20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692281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mailto:siddiquee1211@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 y="-152400"/>
            <a:ext cx="12211050" cy="6858000"/>
          </a:xfrm>
          <a:prstGeom prst="rect">
            <a:avLst/>
          </a:prstGeom>
        </p:spPr>
      </p:pic>
    </p:spTree>
    <p:extLst>
      <p:ext uri="{BB962C8B-B14F-4D97-AF65-F5344CB8AC3E}">
        <p14:creationId xmlns:p14="http://schemas.microsoft.com/office/powerpoint/2010/main" val="7490239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kshmipur.jpg"/>
          <p:cNvPicPr>
            <a:picLocks noChangeAspect="1"/>
          </p:cNvPicPr>
          <p:nvPr/>
        </p:nvPicPr>
        <p:blipFill>
          <a:blip r:embed="rId2">
            <a:lum bright="-7000" contrast="-9000"/>
          </a:blip>
          <a:stretch>
            <a:fillRect/>
          </a:stretch>
        </p:blipFill>
        <p:spPr>
          <a:xfrm>
            <a:off x="8229600" y="4042076"/>
            <a:ext cx="3505200" cy="2139725"/>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TextBox 2"/>
          <p:cNvSpPr txBox="1"/>
          <p:nvPr/>
        </p:nvSpPr>
        <p:spPr>
          <a:xfrm>
            <a:off x="381000" y="325898"/>
            <a:ext cx="11353800" cy="646331"/>
          </a:xfrm>
          <a:prstGeom prst="rect">
            <a:avLst/>
          </a:prstGeom>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514350" indent="-514350"/>
            <a:r>
              <a:rPr lang="en-US" sz="3600" dirty="0">
                <a:latin typeface="Times New Roman" pitchFamily="18" charset="0"/>
                <a:cs typeface="Times New Roman" pitchFamily="18" charset="0"/>
              </a:rPr>
              <a:t> Read the following passage and notice the forms of verbs:  </a:t>
            </a:r>
          </a:p>
        </p:txBody>
      </p:sp>
      <p:sp>
        <p:nvSpPr>
          <p:cNvPr id="4" name="Rounded Rectangle 3"/>
          <p:cNvSpPr/>
          <p:nvPr/>
        </p:nvSpPr>
        <p:spPr>
          <a:xfrm>
            <a:off x="381000" y="1447800"/>
            <a:ext cx="7620000" cy="4730526"/>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a:solidFill>
                  <a:schemeClr val="tx1"/>
                </a:solidFill>
                <a:latin typeface="Times New Roman" pitchFamily="18" charset="0"/>
                <a:cs typeface="Times New Roman" pitchFamily="18" charset="0"/>
              </a:rPr>
              <a:t>I am a student. </a:t>
            </a:r>
            <a:r>
              <a:rPr lang="en-US" sz="4000" dirty="0" err="1">
                <a:solidFill>
                  <a:schemeClr val="tx1"/>
                </a:solidFill>
                <a:latin typeface="Times New Roman" pitchFamily="18" charset="0"/>
                <a:cs typeface="Times New Roman" pitchFamily="18" charset="0"/>
              </a:rPr>
              <a:t>Alam</a:t>
            </a:r>
            <a:r>
              <a:rPr lang="en-US" sz="4000" dirty="0">
                <a:solidFill>
                  <a:schemeClr val="tx1"/>
                </a:solidFill>
                <a:latin typeface="Times New Roman" pitchFamily="18" charset="0"/>
                <a:cs typeface="Times New Roman" pitchFamily="18" charset="0"/>
              </a:rPr>
              <a:t> is my classmate. We two are good friends. We go to school together. We attend classes regularly. We often play together after school. We return home together. </a:t>
            </a:r>
            <a:r>
              <a:rPr lang="en-US" sz="4000" dirty="0" err="1">
                <a:solidFill>
                  <a:schemeClr val="tx1"/>
                </a:solidFill>
                <a:latin typeface="Times New Roman" pitchFamily="18" charset="0"/>
                <a:cs typeface="Times New Roman" pitchFamily="18" charset="0"/>
              </a:rPr>
              <a:t>Alam</a:t>
            </a:r>
            <a:r>
              <a:rPr lang="en-US" sz="4000" dirty="0">
                <a:solidFill>
                  <a:schemeClr val="tx1"/>
                </a:solidFill>
                <a:latin typeface="Times New Roman" pitchFamily="18" charset="0"/>
                <a:cs typeface="Times New Roman" pitchFamily="18" charset="0"/>
              </a:rPr>
              <a:t> lives in a house close to ours.</a:t>
            </a:r>
          </a:p>
        </p:txBody>
      </p:sp>
      <p:pic>
        <p:nvPicPr>
          <p:cNvPr id="5" name="Picture 4" descr="FRIEND.jpg"/>
          <p:cNvPicPr>
            <a:picLocks noChangeAspect="1"/>
          </p:cNvPicPr>
          <p:nvPr/>
        </p:nvPicPr>
        <p:blipFill>
          <a:blip r:embed="rId3"/>
          <a:stretch>
            <a:fillRect/>
          </a:stretch>
        </p:blipFill>
        <p:spPr>
          <a:xfrm>
            <a:off x="8239125" y="1657115"/>
            <a:ext cx="3495675" cy="2151185"/>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Frame 5"/>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06848133"/>
              </p:ext>
            </p:extLst>
          </p:nvPr>
        </p:nvGraphicFramePr>
        <p:xfrm>
          <a:off x="457200" y="990600"/>
          <a:ext cx="11353800" cy="5486399"/>
        </p:xfrm>
        <a:graphic>
          <a:graphicData uri="http://schemas.openxmlformats.org/drawingml/2006/table">
            <a:tbl>
              <a:tblPr>
                <a:tableStyleId>{616DA210-FB5B-4158-B5E0-FEB733F419BA}</a:tableStyleId>
              </a:tblPr>
              <a:tblGrid>
                <a:gridCol w="2133600"/>
                <a:gridCol w="4495800"/>
                <a:gridCol w="4724400"/>
              </a:tblGrid>
              <a:tr h="922953">
                <a:tc>
                  <a:txBody>
                    <a:bodyPr/>
                    <a:lstStyle/>
                    <a:p>
                      <a:r>
                        <a:rPr lang="en-US" sz="3600" dirty="0">
                          <a:solidFill>
                            <a:srgbClr val="002060"/>
                          </a:solidFill>
                          <a:latin typeface="Times New Roman" pitchFamily="18" charset="0"/>
                          <a:cs typeface="Times New Roman" pitchFamily="18" charset="0"/>
                        </a:rPr>
                        <a:t>Infinitive</a:t>
                      </a:r>
                    </a:p>
                  </a:txBody>
                  <a:tcPr anchor="ctr"/>
                </a:tc>
                <a:tc>
                  <a:txBody>
                    <a:bodyPr/>
                    <a:lstStyle/>
                    <a:p>
                      <a:r>
                        <a:rPr lang="en-US" sz="3600">
                          <a:solidFill>
                            <a:srgbClr val="002060"/>
                          </a:solidFill>
                          <a:latin typeface="Times New Roman" pitchFamily="18" charset="0"/>
                          <a:cs typeface="Times New Roman" pitchFamily="18" charset="0"/>
                        </a:rPr>
                        <a:t>I, You, We, They</a:t>
                      </a:r>
                    </a:p>
                  </a:txBody>
                  <a:tcPr anchor="ctr"/>
                </a:tc>
                <a:tc>
                  <a:txBody>
                    <a:bodyPr/>
                    <a:lstStyle/>
                    <a:p>
                      <a:r>
                        <a:rPr lang="en-US" sz="3600" dirty="0">
                          <a:solidFill>
                            <a:srgbClr val="002060"/>
                          </a:solidFill>
                          <a:latin typeface="Times New Roman" pitchFamily="18" charset="0"/>
                          <a:cs typeface="Times New Roman" pitchFamily="18" charset="0"/>
                        </a:rPr>
                        <a:t>He, She, It</a:t>
                      </a:r>
                    </a:p>
                  </a:txBody>
                  <a:tcPr anchor="ctr"/>
                </a:tc>
              </a:tr>
              <a:tr h="891244">
                <a:tc>
                  <a:txBody>
                    <a:bodyPr/>
                    <a:lstStyle/>
                    <a:p>
                      <a:r>
                        <a:rPr lang="en-US" sz="3600">
                          <a:latin typeface="Times New Roman" pitchFamily="18" charset="0"/>
                          <a:cs typeface="Times New Roman" pitchFamily="18" charset="0"/>
                        </a:rPr>
                        <a:t>to ask</a:t>
                      </a:r>
                    </a:p>
                  </a:txBody>
                  <a:tcPr anchor="ctr"/>
                </a:tc>
                <a:tc>
                  <a:txBody>
                    <a:bodyPr/>
                    <a:lstStyle/>
                    <a:p>
                      <a:r>
                        <a:rPr lang="en-US" sz="3600" dirty="0">
                          <a:latin typeface="Times New Roman" pitchFamily="18" charset="0"/>
                          <a:cs typeface="Times New Roman" pitchFamily="18" charset="0"/>
                        </a:rPr>
                        <a:t>ask / do not ask </a:t>
                      </a:r>
                    </a:p>
                  </a:txBody>
                  <a:tcPr anchor="ctr"/>
                </a:tc>
                <a:tc>
                  <a:txBody>
                    <a:bodyPr/>
                    <a:lstStyle/>
                    <a:p>
                      <a:r>
                        <a:rPr lang="en-US" sz="3600" dirty="0">
                          <a:latin typeface="Times New Roman" pitchFamily="18" charset="0"/>
                          <a:cs typeface="Times New Roman" pitchFamily="18" charset="0"/>
                        </a:rPr>
                        <a:t>asks / does not ask</a:t>
                      </a:r>
                    </a:p>
                  </a:txBody>
                  <a:tcPr anchor="ctr"/>
                </a:tc>
              </a:tr>
              <a:tr h="998470">
                <a:tc>
                  <a:txBody>
                    <a:bodyPr/>
                    <a:lstStyle/>
                    <a:p>
                      <a:r>
                        <a:rPr lang="en-US" sz="3600">
                          <a:latin typeface="Times New Roman" pitchFamily="18" charset="0"/>
                          <a:cs typeface="Times New Roman" pitchFamily="18" charset="0"/>
                        </a:rPr>
                        <a:t>to work</a:t>
                      </a:r>
                    </a:p>
                  </a:txBody>
                  <a:tcPr anchor="ctr"/>
                </a:tc>
                <a:tc>
                  <a:txBody>
                    <a:bodyPr/>
                    <a:lstStyle/>
                    <a:p>
                      <a:r>
                        <a:rPr lang="en-US" sz="3600" dirty="0">
                          <a:latin typeface="Times New Roman" pitchFamily="18" charset="0"/>
                          <a:cs typeface="Times New Roman" pitchFamily="18" charset="0"/>
                        </a:rPr>
                        <a:t>work / do not work</a:t>
                      </a:r>
                    </a:p>
                  </a:txBody>
                  <a:tcPr anchor="ctr"/>
                </a:tc>
                <a:tc>
                  <a:txBody>
                    <a:bodyPr/>
                    <a:lstStyle/>
                    <a:p>
                      <a:r>
                        <a:rPr lang="en-US" sz="3600">
                          <a:latin typeface="Times New Roman" pitchFamily="18" charset="0"/>
                          <a:cs typeface="Times New Roman" pitchFamily="18" charset="0"/>
                        </a:rPr>
                        <a:t>works / does not work</a:t>
                      </a:r>
                    </a:p>
                  </a:txBody>
                  <a:tcPr anchor="ctr"/>
                </a:tc>
              </a:tr>
              <a:tr h="891244">
                <a:tc>
                  <a:txBody>
                    <a:bodyPr/>
                    <a:lstStyle/>
                    <a:p>
                      <a:r>
                        <a:rPr lang="en-US" sz="3600">
                          <a:latin typeface="Times New Roman" pitchFamily="18" charset="0"/>
                          <a:cs typeface="Times New Roman" pitchFamily="18" charset="0"/>
                        </a:rPr>
                        <a:t>to call</a:t>
                      </a:r>
                    </a:p>
                  </a:txBody>
                  <a:tcPr anchor="ctr"/>
                </a:tc>
                <a:tc>
                  <a:txBody>
                    <a:bodyPr/>
                    <a:lstStyle/>
                    <a:p>
                      <a:r>
                        <a:rPr lang="en-US" sz="3600">
                          <a:latin typeface="Times New Roman" pitchFamily="18" charset="0"/>
                          <a:cs typeface="Times New Roman" pitchFamily="18" charset="0"/>
                        </a:rPr>
                        <a:t>call / do not call</a:t>
                      </a:r>
                    </a:p>
                  </a:txBody>
                  <a:tcPr anchor="ctr"/>
                </a:tc>
                <a:tc>
                  <a:txBody>
                    <a:bodyPr/>
                    <a:lstStyle/>
                    <a:p>
                      <a:r>
                        <a:rPr lang="en-US" sz="3600">
                          <a:latin typeface="Times New Roman" pitchFamily="18" charset="0"/>
                          <a:cs typeface="Times New Roman" pitchFamily="18" charset="0"/>
                        </a:rPr>
                        <a:t>calls / does not call</a:t>
                      </a:r>
                    </a:p>
                  </a:txBody>
                  <a:tcPr anchor="ctr"/>
                </a:tc>
              </a:tr>
              <a:tr h="891244">
                <a:tc>
                  <a:txBody>
                    <a:bodyPr/>
                    <a:lstStyle/>
                    <a:p>
                      <a:r>
                        <a:rPr lang="en-US" sz="3600">
                          <a:latin typeface="Times New Roman" pitchFamily="18" charset="0"/>
                          <a:cs typeface="Times New Roman" pitchFamily="18" charset="0"/>
                        </a:rPr>
                        <a:t>to use</a:t>
                      </a:r>
                    </a:p>
                  </a:txBody>
                  <a:tcPr anchor="ctr"/>
                </a:tc>
                <a:tc>
                  <a:txBody>
                    <a:bodyPr/>
                    <a:lstStyle/>
                    <a:p>
                      <a:r>
                        <a:rPr lang="en-US" sz="3600">
                          <a:latin typeface="Times New Roman" pitchFamily="18" charset="0"/>
                          <a:cs typeface="Times New Roman" pitchFamily="18" charset="0"/>
                        </a:rPr>
                        <a:t>use / do not use</a:t>
                      </a:r>
                    </a:p>
                  </a:txBody>
                  <a:tcPr anchor="ctr"/>
                </a:tc>
                <a:tc>
                  <a:txBody>
                    <a:bodyPr/>
                    <a:lstStyle/>
                    <a:p>
                      <a:r>
                        <a:rPr lang="en-US" sz="3600">
                          <a:latin typeface="Times New Roman" pitchFamily="18" charset="0"/>
                          <a:cs typeface="Times New Roman" pitchFamily="18" charset="0"/>
                        </a:rPr>
                        <a:t>uses / does not use</a:t>
                      </a:r>
                    </a:p>
                  </a:txBody>
                  <a:tcPr anchor="ctr"/>
                </a:tc>
              </a:tr>
              <a:tr h="891244">
                <a:tc>
                  <a:txBody>
                    <a:bodyPr/>
                    <a:lstStyle/>
                    <a:p>
                      <a:r>
                        <a:rPr lang="en-US" sz="3600" dirty="0">
                          <a:latin typeface="Times New Roman" pitchFamily="18" charset="0"/>
                          <a:cs typeface="Times New Roman" pitchFamily="18" charset="0"/>
                        </a:rPr>
                        <a:t>to have</a:t>
                      </a:r>
                    </a:p>
                  </a:txBody>
                  <a:tcPr anchor="ctr"/>
                </a:tc>
                <a:tc>
                  <a:txBody>
                    <a:bodyPr/>
                    <a:lstStyle/>
                    <a:p>
                      <a:r>
                        <a:rPr lang="en-US" sz="3600" dirty="0">
                          <a:latin typeface="Times New Roman" pitchFamily="18" charset="0"/>
                          <a:cs typeface="Times New Roman" pitchFamily="18" charset="0"/>
                        </a:rPr>
                        <a:t>have / do not have</a:t>
                      </a:r>
                    </a:p>
                  </a:txBody>
                  <a:tcPr anchor="ctr"/>
                </a:tc>
                <a:tc>
                  <a:txBody>
                    <a:bodyPr/>
                    <a:lstStyle/>
                    <a:p>
                      <a:r>
                        <a:rPr lang="en-US" sz="3600" dirty="0">
                          <a:latin typeface="Times New Roman" pitchFamily="18" charset="0"/>
                          <a:cs typeface="Times New Roman" pitchFamily="18" charset="0"/>
                        </a:rPr>
                        <a:t>has / does not have</a:t>
                      </a:r>
                    </a:p>
                  </a:txBody>
                  <a:tcPr anchor="ctr"/>
                </a:tc>
              </a:tr>
            </a:tbl>
          </a:graphicData>
        </a:graphic>
      </p:graphicFrame>
      <p:sp>
        <p:nvSpPr>
          <p:cNvPr id="34817" name="Rectangle 1"/>
          <p:cNvSpPr>
            <a:spLocks noChangeArrowheads="1"/>
          </p:cNvSpPr>
          <p:nvPr/>
        </p:nvSpPr>
        <p:spPr bwMode="auto">
          <a:xfrm>
            <a:off x="2133600" y="152400"/>
            <a:ext cx="8305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600" b="1" u="sng" dirty="0">
                <a:latin typeface="Times New Roman" pitchFamily="18" charset="0"/>
                <a:cs typeface="Times New Roman" pitchFamily="18" charset="0"/>
              </a:rPr>
              <a:t>Common Verbs in the Simple Present:</a:t>
            </a:r>
            <a:r>
              <a:rPr lang="bn-BD" sz="3600" b="1" u="sng" dirty="0">
                <a:latin typeface="Times New Roman" pitchFamily="18" charset="0"/>
                <a:cs typeface="Times New Roman" pitchFamily="18" charset="0"/>
              </a:rPr>
              <a:t> </a:t>
            </a:r>
            <a:endParaRPr lang="en-US" sz="3600" b="1" u="sng" dirty="0">
              <a:latin typeface="Times New Roman" pitchFamily="18" charset="0"/>
              <a:cs typeface="Times New Roman" pitchFamily="18" charset="0"/>
            </a:endParaRPr>
          </a:p>
        </p:txBody>
      </p:sp>
      <p:sp>
        <p:nvSpPr>
          <p:cNvPr id="4" name="Frame 3"/>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anim calcmode="lin" valueType="num">
                                      <p:cBhvr additive="base">
                                        <p:cTn id="7" dur="500" fill="hold"/>
                                        <p:tgtEl>
                                          <p:spTgt spid="34817"/>
                                        </p:tgtEl>
                                        <p:attrNameLst>
                                          <p:attrName>ppt_x</p:attrName>
                                        </p:attrNameLst>
                                      </p:cBhvr>
                                      <p:tavLst>
                                        <p:tav tm="0">
                                          <p:val>
                                            <p:strVal val="#ppt_x"/>
                                          </p:val>
                                        </p:tav>
                                        <p:tav tm="100000">
                                          <p:val>
                                            <p:strVal val="#ppt_x"/>
                                          </p:val>
                                        </p:tav>
                                      </p:tavLst>
                                    </p:anim>
                                    <p:anim calcmode="lin" valueType="num">
                                      <p:cBhvr additive="base">
                                        <p:cTn id="8" dur="500" fill="hold"/>
                                        <p:tgtEl>
                                          <p:spTgt spid="348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71800" y="457200"/>
            <a:ext cx="6553200" cy="685800"/>
          </a:xfrm>
          <a:prstGeom prst="roundRect">
            <a:avLst>
              <a:gd name="adj" fmla="val 47778"/>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itchFamily="18" charset="0"/>
                <a:cs typeface="Times New Roman" pitchFamily="18" charset="0"/>
              </a:rPr>
              <a:t>Structure of Present Simple</a:t>
            </a:r>
          </a:p>
        </p:txBody>
      </p:sp>
      <p:graphicFrame>
        <p:nvGraphicFramePr>
          <p:cNvPr id="3" name="Table 2"/>
          <p:cNvGraphicFramePr>
            <a:graphicFrameLocks noGrp="1"/>
          </p:cNvGraphicFramePr>
          <p:nvPr>
            <p:extLst>
              <p:ext uri="{D42A27DB-BD31-4B8C-83A1-F6EECF244321}">
                <p14:modId xmlns:p14="http://schemas.microsoft.com/office/powerpoint/2010/main" val="2997863655"/>
              </p:ext>
            </p:extLst>
          </p:nvPr>
        </p:nvGraphicFramePr>
        <p:xfrm>
          <a:off x="1295400" y="1295400"/>
          <a:ext cx="9677400" cy="4438652"/>
        </p:xfrm>
        <a:graphic>
          <a:graphicData uri="http://schemas.openxmlformats.org/drawingml/2006/table">
            <a:tbl>
              <a:tblPr firstRow="1" bandRow="1">
                <a:tableStyleId>{5940675A-B579-460E-94D1-54222C63F5DA}</a:tableStyleId>
              </a:tblPr>
              <a:tblGrid>
                <a:gridCol w="2713288"/>
                <a:gridCol w="3436834"/>
                <a:gridCol w="3527278"/>
              </a:tblGrid>
              <a:tr h="990600">
                <a:tc>
                  <a:txBody>
                    <a:bodyPr/>
                    <a:lstStyle/>
                    <a:p>
                      <a:pPr algn="l"/>
                      <a:r>
                        <a:rPr lang="en-US" sz="2800" dirty="0" smtClean="0">
                          <a:latin typeface="Times New Roman" pitchFamily="18" charset="0"/>
                          <a:cs typeface="Times New Roman" pitchFamily="18" charset="0"/>
                        </a:rPr>
                        <a:t>Affirmative</a:t>
                      </a:r>
                      <a:endParaRPr lang="en-US" sz="2800" b="0" dirty="0">
                        <a:latin typeface="Times New Roman" pitchFamily="18" charset="0"/>
                        <a:cs typeface="Times New Roman" pitchFamily="18" charset="0"/>
                      </a:endParaRPr>
                    </a:p>
                  </a:txBody>
                  <a:tcPr/>
                </a:tc>
                <a:tc>
                  <a:txBody>
                    <a:bodyPr/>
                    <a:lstStyle/>
                    <a:p>
                      <a:pPr algn="l"/>
                      <a:r>
                        <a:rPr lang="en-US" sz="2800" dirty="0" err="1" smtClean="0">
                          <a:latin typeface="Times New Roman" pitchFamily="18" charset="0"/>
                          <a:cs typeface="Times New Roman" pitchFamily="18" charset="0"/>
                        </a:rPr>
                        <a:t>Sub+P.V</a:t>
                      </a:r>
                      <a:r>
                        <a:rPr lang="en-US" sz="2800" dirty="0" smtClean="0">
                          <a:latin typeface="Times New Roman" pitchFamily="18" charset="0"/>
                          <a:cs typeface="Times New Roman" pitchFamily="18" charset="0"/>
                        </a:rPr>
                        <a:t>-base</a:t>
                      </a:r>
                      <a:r>
                        <a:rPr lang="en-US" sz="2800" baseline="0" dirty="0" smtClean="0">
                          <a:latin typeface="Times New Roman" pitchFamily="18" charset="0"/>
                          <a:cs typeface="Times New Roman" pitchFamily="18" charset="0"/>
                        </a:rPr>
                        <a:t> form +Ex</a:t>
                      </a:r>
                      <a:endParaRPr lang="en-US" sz="2800" b="0" dirty="0">
                        <a:latin typeface="Times New Roman" pitchFamily="18" charset="0"/>
                        <a:cs typeface="Times New Roman" pitchFamily="18" charset="0"/>
                      </a:endParaRPr>
                    </a:p>
                  </a:txBody>
                  <a:tcPr/>
                </a:tc>
                <a:tc>
                  <a:txBody>
                    <a:bodyPr/>
                    <a:lstStyle/>
                    <a:p>
                      <a:pPr algn="l"/>
                      <a:r>
                        <a:rPr lang="en-US" sz="2800" dirty="0" smtClean="0">
                          <a:latin typeface="Times New Roman" pitchFamily="18" charset="0"/>
                          <a:cs typeface="Times New Roman" pitchFamily="18" charset="0"/>
                        </a:rPr>
                        <a:t>I eat rice.</a:t>
                      </a:r>
                    </a:p>
                    <a:p>
                      <a:pPr algn="l"/>
                      <a:r>
                        <a:rPr lang="en-US" sz="2800" dirty="0" smtClean="0">
                          <a:latin typeface="Times New Roman" pitchFamily="18" charset="0"/>
                          <a:cs typeface="Times New Roman" pitchFamily="18" charset="0"/>
                        </a:rPr>
                        <a:t>He eats rice.</a:t>
                      </a:r>
                      <a:endParaRPr lang="en-US" sz="2800" b="0" dirty="0">
                        <a:latin typeface="Times New Roman" pitchFamily="18" charset="0"/>
                        <a:cs typeface="Times New Roman" pitchFamily="18" charset="0"/>
                      </a:endParaRPr>
                    </a:p>
                  </a:txBody>
                  <a:tcPr/>
                </a:tc>
              </a:tr>
              <a:tr h="1324964">
                <a:tc>
                  <a:txBody>
                    <a:bodyPr/>
                    <a:lstStyle/>
                    <a:p>
                      <a:pPr algn="l"/>
                      <a:r>
                        <a:rPr lang="en-US" sz="2800" dirty="0" smtClean="0">
                          <a:latin typeface="Times New Roman" pitchFamily="18" charset="0"/>
                          <a:cs typeface="Times New Roman" pitchFamily="18" charset="0"/>
                        </a:rPr>
                        <a:t>Negative</a:t>
                      </a:r>
                      <a:endParaRPr lang="en-US" sz="2800" dirty="0">
                        <a:latin typeface="Times New Roman" pitchFamily="18" charset="0"/>
                        <a:cs typeface="Times New Roman" pitchFamily="18" charset="0"/>
                      </a:endParaRPr>
                    </a:p>
                  </a:txBody>
                  <a:tcPr/>
                </a:tc>
                <a:tc>
                  <a:txBody>
                    <a:bodyPr/>
                    <a:lstStyle/>
                    <a:p>
                      <a:pPr algn="l"/>
                      <a:r>
                        <a:rPr lang="en-US" sz="2800" dirty="0" err="1" smtClean="0">
                          <a:latin typeface="Times New Roman" pitchFamily="18" charset="0"/>
                          <a:cs typeface="Times New Roman" pitchFamily="18" charset="0"/>
                        </a:rPr>
                        <a:t>Sub+A.V</a:t>
                      </a:r>
                      <a:r>
                        <a:rPr lang="en-US" sz="2800" dirty="0" smtClean="0">
                          <a:latin typeface="Times New Roman" pitchFamily="18" charset="0"/>
                          <a:cs typeface="Times New Roman" pitchFamily="18" charset="0"/>
                        </a:rPr>
                        <a:t> do/does +P.V- base form +Ex</a:t>
                      </a:r>
                      <a:endParaRPr lang="en-US" sz="2800" dirty="0">
                        <a:latin typeface="Times New Roman" pitchFamily="18" charset="0"/>
                        <a:cs typeface="Times New Roman" pitchFamily="18" charset="0"/>
                      </a:endParaRPr>
                    </a:p>
                  </a:txBody>
                  <a:tcPr/>
                </a:tc>
                <a:tc>
                  <a:txBody>
                    <a:bodyPr/>
                    <a:lstStyle/>
                    <a:p>
                      <a:pPr algn="l"/>
                      <a:r>
                        <a:rPr lang="en-US" sz="2800" dirty="0" smtClean="0">
                          <a:latin typeface="Times New Roman" pitchFamily="18" charset="0"/>
                          <a:cs typeface="Times New Roman" pitchFamily="18" charset="0"/>
                        </a:rPr>
                        <a:t>I do  not eat rice.</a:t>
                      </a:r>
                    </a:p>
                    <a:p>
                      <a:pPr algn="l"/>
                      <a:r>
                        <a:rPr lang="en-US" sz="2800" dirty="0" smtClean="0">
                          <a:latin typeface="Times New Roman" pitchFamily="18" charset="0"/>
                          <a:cs typeface="Times New Roman" pitchFamily="18" charset="0"/>
                        </a:rPr>
                        <a:t>He does not eat</a:t>
                      </a:r>
                      <a:r>
                        <a:rPr lang="en-US" sz="2800" baseline="0" dirty="0" smtClean="0">
                          <a:latin typeface="Times New Roman" pitchFamily="18" charset="0"/>
                          <a:cs typeface="Times New Roman" pitchFamily="18" charset="0"/>
                        </a:rPr>
                        <a:t> rice.</a:t>
                      </a:r>
                      <a:endParaRPr lang="en-US" sz="2800" dirty="0">
                        <a:latin typeface="Times New Roman" pitchFamily="18" charset="0"/>
                        <a:cs typeface="Times New Roman" pitchFamily="18" charset="0"/>
                      </a:endParaRPr>
                    </a:p>
                  </a:txBody>
                  <a:tcPr/>
                </a:tc>
              </a:tr>
              <a:tr h="927476">
                <a:tc>
                  <a:txBody>
                    <a:bodyPr/>
                    <a:lstStyle/>
                    <a:p>
                      <a:pPr algn="l"/>
                      <a:r>
                        <a:rPr lang="en-US" sz="2800" dirty="0" smtClean="0">
                          <a:latin typeface="Times New Roman" pitchFamily="18" charset="0"/>
                          <a:cs typeface="Times New Roman" pitchFamily="18" charset="0"/>
                        </a:rPr>
                        <a:t>Interrogative</a:t>
                      </a:r>
                      <a:endParaRPr lang="en-US" sz="2800" dirty="0">
                        <a:latin typeface="Times New Roman" pitchFamily="18" charset="0"/>
                        <a:cs typeface="Times New Roman" pitchFamily="18" charset="0"/>
                      </a:endParaRPr>
                    </a:p>
                  </a:txBody>
                  <a:tcPr/>
                </a:tc>
                <a:tc>
                  <a:txBody>
                    <a:bodyPr/>
                    <a:lstStyle/>
                    <a:p>
                      <a:pPr algn="l"/>
                      <a:r>
                        <a:rPr lang="en-US" sz="2800" dirty="0" smtClean="0">
                          <a:latin typeface="Times New Roman" pitchFamily="18" charset="0"/>
                          <a:cs typeface="Times New Roman" pitchFamily="18" charset="0"/>
                        </a:rPr>
                        <a:t>A.V do/</a:t>
                      </a:r>
                      <a:r>
                        <a:rPr lang="en-US" sz="2800" dirty="0" err="1" smtClean="0">
                          <a:latin typeface="Times New Roman" pitchFamily="18" charset="0"/>
                          <a:cs typeface="Times New Roman" pitchFamily="18" charset="0"/>
                        </a:rPr>
                        <a:t>does+Sub</a:t>
                      </a:r>
                      <a:r>
                        <a:rPr lang="en-US" sz="2800" dirty="0" smtClean="0">
                          <a:latin typeface="Times New Roman" pitchFamily="18" charset="0"/>
                          <a:cs typeface="Times New Roman" pitchFamily="18" charset="0"/>
                        </a:rPr>
                        <a:t> +P.V +Ex +?</a:t>
                      </a:r>
                      <a:endParaRPr lang="en-US" sz="2800" dirty="0">
                        <a:latin typeface="Times New Roman" pitchFamily="18" charset="0"/>
                        <a:cs typeface="Times New Roman" pitchFamily="18" charset="0"/>
                      </a:endParaRPr>
                    </a:p>
                  </a:txBody>
                  <a:tcPr/>
                </a:tc>
                <a:tc>
                  <a:txBody>
                    <a:bodyPr/>
                    <a:lstStyle/>
                    <a:p>
                      <a:pPr algn="l"/>
                      <a:r>
                        <a:rPr lang="en-US" sz="2800" dirty="0" smtClean="0">
                          <a:latin typeface="Times New Roman" pitchFamily="18" charset="0"/>
                          <a:cs typeface="Times New Roman" pitchFamily="18" charset="0"/>
                        </a:rPr>
                        <a:t>Do I eat rice?</a:t>
                      </a:r>
                    </a:p>
                    <a:p>
                      <a:pPr algn="l"/>
                      <a:r>
                        <a:rPr lang="en-US" sz="2800" dirty="0" smtClean="0">
                          <a:latin typeface="Times New Roman" pitchFamily="18" charset="0"/>
                          <a:cs typeface="Times New Roman" pitchFamily="18" charset="0"/>
                        </a:rPr>
                        <a:t>Does he eat rice?</a:t>
                      </a:r>
                      <a:endParaRPr lang="en-US" sz="2800" dirty="0">
                        <a:latin typeface="Times New Roman" pitchFamily="18" charset="0"/>
                        <a:cs typeface="Times New Roman" pitchFamily="18" charset="0"/>
                      </a:endParaRPr>
                    </a:p>
                  </a:txBody>
                  <a:tcPr/>
                </a:tc>
              </a:tr>
              <a:tr h="1178208">
                <a:tc>
                  <a:txBody>
                    <a:bodyPr/>
                    <a:lstStyle/>
                    <a:p>
                      <a:pPr algn="l"/>
                      <a:r>
                        <a:rPr lang="en-US" sz="2800" dirty="0" smtClean="0">
                          <a:latin typeface="Times New Roman" pitchFamily="18" charset="0"/>
                          <a:cs typeface="Times New Roman" pitchFamily="18" charset="0"/>
                        </a:rPr>
                        <a:t>Inter-</a:t>
                      </a:r>
                      <a:r>
                        <a:rPr lang="en-US" sz="2800" baseline="0" dirty="0" smtClean="0">
                          <a:latin typeface="Times New Roman" pitchFamily="18" charset="0"/>
                          <a:cs typeface="Times New Roman" pitchFamily="18" charset="0"/>
                        </a:rPr>
                        <a:t> Negative</a:t>
                      </a:r>
                      <a:endParaRPr lang="en-US" sz="2800" dirty="0">
                        <a:latin typeface="Times New Roman" pitchFamily="18" charset="0"/>
                        <a:cs typeface="Times New Roman" pitchFamily="18" charset="0"/>
                      </a:endParaRPr>
                    </a:p>
                  </a:txBody>
                  <a:tcPr/>
                </a:tc>
                <a:tc>
                  <a:txBody>
                    <a:bodyPr/>
                    <a:lstStyle/>
                    <a:p>
                      <a:pPr algn="l"/>
                      <a:r>
                        <a:rPr lang="en-US" sz="2800" dirty="0" smtClean="0">
                          <a:latin typeface="Times New Roman" pitchFamily="18" charset="0"/>
                          <a:cs typeface="Times New Roman" pitchFamily="18" charset="0"/>
                        </a:rPr>
                        <a:t>Do/Does </a:t>
                      </a:r>
                      <a:r>
                        <a:rPr lang="en-US" sz="2800" dirty="0" err="1" smtClean="0">
                          <a:latin typeface="Times New Roman" pitchFamily="18" charset="0"/>
                          <a:cs typeface="Times New Roman" pitchFamily="18" charset="0"/>
                        </a:rPr>
                        <a:t>not+Sub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P.V+Ex</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a:txBody>
                    <a:bodyPr/>
                    <a:lstStyle/>
                    <a:p>
                      <a:pPr algn="l"/>
                      <a:r>
                        <a:rPr lang="en-US" sz="2800" dirty="0" smtClean="0">
                          <a:latin typeface="Times New Roman" pitchFamily="18" charset="0"/>
                          <a:cs typeface="Times New Roman" pitchFamily="18" charset="0"/>
                        </a:rPr>
                        <a:t>Don’t I eat rice? </a:t>
                      </a:r>
                    </a:p>
                    <a:p>
                      <a:pPr algn="l"/>
                      <a:r>
                        <a:rPr lang="en-US" sz="2800" dirty="0" smtClean="0">
                          <a:latin typeface="Times New Roman" pitchFamily="18" charset="0"/>
                          <a:cs typeface="Times New Roman" pitchFamily="18" charset="0"/>
                        </a:rPr>
                        <a:t>Doesn’t he eat rice?</a:t>
                      </a:r>
                      <a:endParaRPr lang="en-US" sz="2800" dirty="0">
                        <a:latin typeface="Times New Roman" pitchFamily="18" charset="0"/>
                        <a:cs typeface="Times New Roman" pitchFamily="18" charset="0"/>
                      </a:endParaRPr>
                    </a:p>
                  </a:txBody>
                  <a:tcPr/>
                </a:tc>
              </a:tr>
            </a:tbl>
          </a:graphicData>
        </a:graphic>
      </p:graphicFrame>
      <p:sp>
        <p:nvSpPr>
          <p:cNvPr id="4" name="TextBox 3"/>
          <p:cNvSpPr txBox="1"/>
          <p:nvPr/>
        </p:nvSpPr>
        <p:spPr>
          <a:xfrm>
            <a:off x="1295400" y="6019800"/>
            <a:ext cx="9601200" cy="58477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a:solidFill>
                  <a:schemeClr val="bg1"/>
                </a:solidFill>
                <a:latin typeface="Times New Roman" pitchFamily="18" charset="0"/>
                <a:cs typeface="Times New Roman" pitchFamily="18" charset="0"/>
              </a:rPr>
              <a:t>Note: Sub 3</a:t>
            </a:r>
            <a:r>
              <a:rPr lang="en-US" sz="3200" baseline="30000" dirty="0">
                <a:solidFill>
                  <a:schemeClr val="bg1"/>
                </a:solidFill>
                <a:latin typeface="Times New Roman" pitchFamily="18" charset="0"/>
                <a:cs typeface="Times New Roman" pitchFamily="18" charset="0"/>
              </a:rPr>
              <a:t>rd</a:t>
            </a:r>
            <a:r>
              <a:rPr lang="en-US" sz="3200" dirty="0">
                <a:solidFill>
                  <a:schemeClr val="bg1"/>
                </a:solidFill>
                <a:latin typeface="Times New Roman" pitchFamily="18" charset="0"/>
                <a:cs typeface="Times New Roman" pitchFamily="18" charset="0"/>
              </a:rPr>
              <a:t> person singular number– P.V- ‘s’/ ‘</a:t>
            </a:r>
            <a:r>
              <a:rPr lang="en-US" sz="3200" dirty="0" err="1">
                <a:solidFill>
                  <a:schemeClr val="bg1"/>
                </a:solidFill>
                <a:latin typeface="Times New Roman" pitchFamily="18" charset="0"/>
                <a:cs typeface="Times New Roman" pitchFamily="18" charset="0"/>
              </a:rPr>
              <a:t>es’</a:t>
            </a:r>
            <a:endParaRPr lang="en-US" sz="3200" dirty="0">
              <a:solidFill>
                <a:schemeClr val="bg1"/>
              </a:solidFill>
              <a:latin typeface="Times New Roman" pitchFamily="18" charset="0"/>
              <a:cs typeface="Times New Roman" pitchFamily="18" charset="0"/>
            </a:endParaRPr>
          </a:p>
        </p:txBody>
      </p:sp>
      <p:sp>
        <p:nvSpPr>
          <p:cNvPr id="5" name="Frame 4"/>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28800" y="1371600"/>
          <a:ext cx="8534400" cy="2636520"/>
        </p:xfrm>
        <a:graphic>
          <a:graphicData uri="http://schemas.openxmlformats.org/drawingml/2006/table">
            <a:tbl>
              <a:tblPr firstRow="1" bandRow="1">
                <a:tableStyleId>{5940675A-B579-460E-94D1-54222C63F5DA}</a:tableStyleId>
              </a:tblPr>
              <a:tblGrid>
                <a:gridCol w="4267200"/>
                <a:gridCol w="4267200"/>
              </a:tblGrid>
              <a:tr h="838200">
                <a:tc>
                  <a:txBody>
                    <a:bodyPr/>
                    <a:lstStyle/>
                    <a:p>
                      <a:r>
                        <a:rPr lang="en-US" sz="2800" b="1" dirty="0" smtClean="0">
                          <a:latin typeface="Times New Roman" pitchFamily="18" charset="0"/>
                          <a:cs typeface="Times New Roman" pitchFamily="18" charset="0"/>
                        </a:rPr>
                        <a:t>Base Form</a:t>
                      </a:r>
                      <a:endParaRPr lang="en-US" sz="2800" b="1" dirty="0">
                        <a:solidFill>
                          <a:schemeClr val="tx1"/>
                        </a:solidFill>
                        <a:latin typeface="Times New Roman" pitchFamily="18" charset="0"/>
                        <a:cs typeface="Times New Roman" pitchFamily="18" charset="0"/>
                      </a:endParaRPr>
                    </a:p>
                  </a:txBody>
                  <a:tcPr/>
                </a:tc>
                <a:tc>
                  <a:txBody>
                    <a:bodyPr/>
                    <a:lstStyle/>
                    <a:p>
                      <a:r>
                        <a:rPr lang="en-US" sz="2800" b="1" dirty="0" smtClean="0">
                          <a:latin typeface="Times New Roman" pitchFamily="18" charset="0"/>
                          <a:cs typeface="Times New Roman" pitchFamily="18" charset="0"/>
                        </a:rPr>
                        <a:t>S Form (verb with s/</a:t>
                      </a:r>
                      <a:r>
                        <a:rPr lang="en-US" sz="2800" b="1" dirty="0" err="1" smtClean="0">
                          <a:latin typeface="Times New Roman" pitchFamily="18" charset="0"/>
                          <a:cs typeface="Times New Roman" pitchFamily="18" charset="0"/>
                        </a:rPr>
                        <a:t>es</a:t>
                      </a: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ies</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a:tc>
              </a:tr>
              <a:tr h="1112155">
                <a:tc>
                  <a:txBody>
                    <a:bodyPr/>
                    <a:lstStyle/>
                    <a:p>
                      <a:r>
                        <a:rPr lang="en-US" sz="2800" dirty="0" smtClean="0">
                          <a:latin typeface="Times New Roman" pitchFamily="18" charset="0"/>
                          <a:cs typeface="Times New Roman" pitchFamily="18" charset="0"/>
                        </a:rPr>
                        <a:t>I </a:t>
                      </a:r>
                      <a:r>
                        <a:rPr lang="en-US" sz="2800" b="1" dirty="0" smtClean="0">
                          <a:latin typeface="Times New Roman" pitchFamily="18" charset="0"/>
                          <a:cs typeface="Times New Roman" pitchFamily="18" charset="0"/>
                        </a:rPr>
                        <a:t>like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Lalbagh</a:t>
                      </a:r>
                      <a:r>
                        <a:rPr lang="en-US" sz="2800" dirty="0" smtClean="0">
                          <a:latin typeface="Times New Roman" pitchFamily="18" charset="0"/>
                          <a:cs typeface="Times New Roman" pitchFamily="18" charset="0"/>
                        </a:rPr>
                        <a:t> Fort.</a:t>
                      </a:r>
                    </a:p>
                    <a:p>
                      <a:r>
                        <a:rPr lang="en-US" sz="2800" dirty="0" smtClean="0">
                          <a:latin typeface="Times New Roman" pitchFamily="18" charset="0"/>
                          <a:cs typeface="Times New Roman" pitchFamily="18" charset="0"/>
                        </a:rPr>
                        <a:t>We</a:t>
                      </a:r>
                      <a:r>
                        <a:rPr lang="en-US" sz="2800" b="1" dirty="0" smtClean="0">
                          <a:latin typeface="Times New Roman" pitchFamily="18" charset="0"/>
                          <a:cs typeface="Times New Roman" pitchFamily="18" charset="0"/>
                        </a:rPr>
                        <a:t> come </a:t>
                      </a:r>
                      <a:r>
                        <a:rPr lang="en-US" sz="2800" dirty="0" smtClean="0">
                          <a:latin typeface="Times New Roman" pitchFamily="18" charset="0"/>
                          <a:cs typeface="Times New Roman" pitchFamily="18" charset="0"/>
                        </a:rPr>
                        <a:t>here every Friday.</a:t>
                      </a:r>
                    </a:p>
                    <a:p>
                      <a:r>
                        <a:rPr lang="en-US" sz="2800" dirty="0" smtClean="0">
                          <a:latin typeface="Times New Roman" pitchFamily="18" charset="0"/>
                          <a:cs typeface="Times New Roman" pitchFamily="18" charset="0"/>
                        </a:rPr>
                        <a:t>Many people </a:t>
                      </a:r>
                      <a:r>
                        <a:rPr lang="en-US" sz="2800" b="1" dirty="0" smtClean="0">
                          <a:latin typeface="Times New Roman" pitchFamily="18" charset="0"/>
                          <a:cs typeface="Times New Roman" pitchFamily="18" charset="0"/>
                        </a:rPr>
                        <a:t>come</a:t>
                      </a:r>
                      <a:r>
                        <a:rPr lang="en-US" sz="2800" dirty="0" smtClean="0">
                          <a:latin typeface="Times New Roman" pitchFamily="18" charset="0"/>
                          <a:cs typeface="Times New Roman" pitchFamily="18" charset="0"/>
                        </a:rPr>
                        <a:t> here everyday.</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Liza also </a:t>
                      </a:r>
                      <a:r>
                        <a:rPr lang="en-US" sz="2800" b="1" dirty="0" smtClean="0">
                          <a:latin typeface="Times New Roman" pitchFamily="18" charset="0"/>
                          <a:cs typeface="Times New Roman" pitchFamily="18" charset="0"/>
                        </a:rPr>
                        <a:t>thinks</a:t>
                      </a:r>
                      <a:r>
                        <a:rPr lang="en-US" sz="2800" dirty="0" smtClean="0">
                          <a:latin typeface="Times New Roman" pitchFamily="18" charset="0"/>
                          <a:cs typeface="Times New Roman" pitchFamily="18" charset="0"/>
                        </a:rPr>
                        <a:t> so.</a:t>
                      </a:r>
                    </a:p>
                    <a:p>
                      <a:r>
                        <a:rPr lang="en-US" sz="2800" dirty="0" smtClean="0">
                          <a:latin typeface="Times New Roman" pitchFamily="18" charset="0"/>
                          <a:cs typeface="Times New Roman" pitchFamily="18" charset="0"/>
                        </a:rPr>
                        <a:t>She </a:t>
                      </a:r>
                      <a:r>
                        <a:rPr lang="en-US" sz="2800" b="1" dirty="0" smtClean="0">
                          <a:latin typeface="Times New Roman" pitchFamily="18" charset="0"/>
                          <a:cs typeface="Times New Roman" pitchFamily="18" charset="0"/>
                        </a:rPr>
                        <a:t>carries</a:t>
                      </a:r>
                      <a:r>
                        <a:rPr lang="en-US" sz="2800" dirty="0" smtClean="0">
                          <a:latin typeface="Times New Roman" pitchFamily="18" charset="0"/>
                          <a:cs typeface="Times New Roman" pitchFamily="18" charset="0"/>
                        </a:rPr>
                        <a:t> a bag.</a:t>
                      </a:r>
                    </a:p>
                    <a:p>
                      <a:r>
                        <a:rPr lang="en-US" sz="2800" dirty="0" smtClean="0">
                          <a:latin typeface="Times New Roman" pitchFamily="18" charset="0"/>
                          <a:cs typeface="Times New Roman" pitchFamily="18" charset="0"/>
                        </a:rPr>
                        <a:t>It </a:t>
                      </a:r>
                      <a:r>
                        <a:rPr lang="en-US" sz="2800" b="1" dirty="0" smtClean="0">
                          <a:latin typeface="Times New Roman" pitchFamily="18" charset="0"/>
                          <a:cs typeface="Times New Roman" pitchFamily="18" charset="0"/>
                        </a:rPr>
                        <a:t>does not take </a:t>
                      </a:r>
                      <a:r>
                        <a:rPr lang="en-US" sz="2800" dirty="0" smtClean="0">
                          <a:latin typeface="Times New Roman" pitchFamily="18" charset="0"/>
                          <a:cs typeface="Times New Roman" pitchFamily="18" charset="0"/>
                        </a:rPr>
                        <a:t>us long time to get here.</a:t>
                      </a:r>
                      <a:endParaRPr lang="en-US" sz="2800" dirty="0">
                        <a:latin typeface="Times New Roman" pitchFamily="18" charset="0"/>
                        <a:cs typeface="Times New Roman" pitchFamily="18" charset="0"/>
                      </a:endParaRPr>
                    </a:p>
                  </a:txBody>
                  <a:tcPr/>
                </a:tc>
              </a:tr>
            </a:tbl>
          </a:graphicData>
        </a:graphic>
      </p:graphicFrame>
      <p:sp>
        <p:nvSpPr>
          <p:cNvPr id="3" name="Rounded Rectangle 2"/>
          <p:cNvSpPr/>
          <p:nvPr/>
        </p:nvSpPr>
        <p:spPr>
          <a:xfrm>
            <a:off x="5105400" y="457200"/>
            <a:ext cx="1981200" cy="685800"/>
          </a:xfrm>
          <a:prstGeom prst="roundRect">
            <a:avLst>
              <a:gd name="adj" fmla="val 40000"/>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Example</a:t>
            </a:r>
          </a:p>
        </p:txBody>
      </p:sp>
      <p:pic>
        <p:nvPicPr>
          <p:cNvPr id="5" name="Picture 4" descr="lalbagh.jpg"/>
          <p:cNvPicPr>
            <a:picLocks noChangeAspect="1"/>
          </p:cNvPicPr>
          <p:nvPr/>
        </p:nvPicPr>
        <p:blipFill>
          <a:blip r:embed="rId2"/>
          <a:stretch>
            <a:fillRect/>
          </a:stretch>
        </p:blipFill>
        <p:spPr>
          <a:xfrm>
            <a:off x="1828800" y="4071574"/>
            <a:ext cx="4267200" cy="2420666"/>
          </a:xfrm>
          <a:prstGeom prst="rect">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descr="lalabag_kella.jpg"/>
          <p:cNvPicPr>
            <a:picLocks noChangeAspect="1"/>
          </p:cNvPicPr>
          <p:nvPr/>
        </p:nvPicPr>
        <p:blipFill>
          <a:blip r:embed="rId3"/>
          <a:stretch>
            <a:fillRect/>
          </a:stretch>
        </p:blipFill>
        <p:spPr>
          <a:xfrm>
            <a:off x="6096000" y="4114800"/>
            <a:ext cx="4266990" cy="2362200"/>
          </a:xfrm>
          <a:prstGeom prst="rect">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descr="lalbagh.jpg"/>
          <p:cNvPicPr>
            <a:picLocks noChangeAspect="1"/>
          </p:cNvPicPr>
          <p:nvPr/>
        </p:nvPicPr>
        <p:blipFill>
          <a:blip r:embed="rId2"/>
          <a:stretch>
            <a:fillRect/>
          </a:stretch>
        </p:blipFill>
        <p:spPr>
          <a:xfrm>
            <a:off x="1828800" y="4027759"/>
            <a:ext cx="4267200" cy="2420666"/>
          </a:xfrm>
          <a:prstGeom prst="rect">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Frame 7"/>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jpg"/>
          <p:cNvPicPr>
            <a:picLocks noChangeAspect="1"/>
          </p:cNvPicPr>
          <p:nvPr/>
        </p:nvPicPr>
        <p:blipFill>
          <a:blip r:embed="rId2"/>
          <a:stretch>
            <a:fillRect/>
          </a:stretch>
        </p:blipFill>
        <p:spPr>
          <a:xfrm>
            <a:off x="10063162" y="366936"/>
            <a:ext cx="1778517" cy="1195164"/>
          </a:xfrm>
          <a:prstGeom prst="rect">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ounded Rectangle 2"/>
          <p:cNvSpPr/>
          <p:nvPr/>
        </p:nvSpPr>
        <p:spPr>
          <a:xfrm>
            <a:off x="3695700" y="381000"/>
            <a:ext cx="4648200" cy="762000"/>
          </a:xfrm>
          <a:prstGeom prst="roundRect">
            <a:avLst>
              <a:gd name="adj" fmla="val 31961"/>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itchFamily="18" charset="0"/>
                <a:cs typeface="Times New Roman" pitchFamily="18" charset="0"/>
              </a:rPr>
              <a:t>Individual Work</a:t>
            </a:r>
          </a:p>
        </p:txBody>
      </p:sp>
      <p:sp>
        <p:nvSpPr>
          <p:cNvPr id="4" name="TextBox 3"/>
          <p:cNvSpPr txBox="1"/>
          <p:nvPr/>
        </p:nvSpPr>
        <p:spPr>
          <a:xfrm>
            <a:off x="1971672" y="1562100"/>
            <a:ext cx="8077201" cy="1077218"/>
          </a:xfrm>
          <a:prstGeom prst="rect">
            <a:avLst/>
          </a:prstGeom>
          <a:solidFill>
            <a:schemeClr val="tx1"/>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a:latin typeface="Times New Roman" pitchFamily="18" charset="0"/>
                <a:cs typeface="Times New Roman" pitchFamily="18" charset="0"/>
              </a:rPr>
              <a:t> </a:t>
            </a:r>
            <a:r>
              <a:rPr lang="en-US" sz="3200" dirty="0">
                <a:latin typeface="Times New Roman" pitchFamily="18" charset="0"/>
                <a:cs typeface="Times New Roman" pitchFamily="18" charset="0"/>
              </a:rPr>
              <a:t>Read the following sentences and underline the verbs and </a:t>
            </a:r>
            <a:r>
              <a:rPr lang="en-US" sz="3200" dirty="0" smtClean="0">
                <a:latin typeface="Times New Roman" pitchFamily="18" charset="0"/>
                <a:cs typeface="Times New Roman" pitchFamily="18" charset="0"/>
              </a:rPr>
              <a:t> also </a:t>
            </a:r>
            <a:r>
              <a:rPr lang="en-US" sz="3200" dirty="0">
                <a:latin typeface="Times New Roman" pitchFamily="18" charset="0"/>
                <a:cs typeface="Times New Roman" pitchFamily="18" charset="0"/>
              </a:rPr>
              <a:t>notice their struct</a:t>
            </a:r>
            <a:r>
              <a:rPr lang="en-US" sz="3200" i="1" dirty="0">
                <a:latin typeface="Times New Roman" pitchFamily="18" charset="0"/>
                <a:cs typeface="Times New Roman" pitchFamily="18" charset="0"/>
              </a:rPr>
              <a:t>u</a:t>
            </a:r>
            <a:r>
              <a:rPr lang="en-US" sz="3200" dirty="0">
                <a:latin typeface="Times New Roman" pitchFamily="18" charset="0"/>
                <a:cs typeface="Times New Roman" pitchFamily="18" charset="0"/>
              </a:rPr>
              <a:t>res:</a:t>
            </a:r>
          </a:p>
        </p:txBody>
      </p:sp>
      <p:sp>
        <p:nvSpPr>
          <p:cNvPr id="5" name="TextBox 4"/>
          <p:cNvSpPr txBox="1"/>
          <p:nvPr/>
        </p:nvSpPr>
        <p:spPr>
          <a:xfrm>
            <a:off x="1976436" y="2819400"/>
            <a:ext cx="8077200" cy="3539430"/>
          </a:xfrm>
          <a:prstGeom prst="rect">
            <a:avLst/>
          </a:prstGeom>
          <a:solidFill>
            <a:schemeClr val="bg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marL="514350" indent="-514350">
              <a:buFont typeface="+mj-lt"/>
              <a:buAutoNum type="arabicParenR"/>
            </a:pPr>
            <a:r>
              <a:rPr lang="en-US" sz="3200" dirty="0">
                <a:solidFill>
                  <a:schemeClr val="tx1"/>
                </a:solidFill>
                <a:latin typeface="Times New Roman" pitchFamily="18" charset="0"/>
                <a:cs typeface="Times New Roman" pitchFamily="18" charset="0"/>
              </a:rPr>
              <a:t> English is an international language.</a:t>
            </a:r>
          </a:p>
          <a:p>
            <a:pPr marL="514350" indent="-514350">
              <a:buFont typeface="+mj-lt"/>
              <a:buAutoNum type="arabicParenR"/>
            </a:pPr>
            <a:r>
              <a:rPr lang="en-US" sz="3200" dirty="0">
                <a:solidFill>
                  <a:schemeClr val="tx1"/>
                </a:solidFill>
                <a:latin typeface="Times New Roman" pitchFamily="18" charset="0"/>
                <a:cs typeface="Times New Roman" pitchFamily="18" charset="0"/>
              </a:rPr>
              <a:t> These mangoes are very sweet.</a:t>
            </a:r>
          </a:p>
          <a:p>
            <a:pPr marL="514350" indent="-514350">
              <a:buFont typeface="+mj-lt"/>
              <a:buAutoNum type="arabicParenR"/>
            </a:pPr>
            <a:r>
              <a:rPr lang="en-US" sz="3200" dirty="0">
                <a:solidFill>
                  <a:schemeClr val="tx1"/>
                </a:solidFill>
                <a:latin typeface="Times New Roman" pitchFamily="18" charset="0"/>
                <a:cs typeface="Times New Roman" pitchFamily="18" charset="0"/>
              </a:rPr>
              <a:t> This book is not  very big.</a:t>
            </a:r>
          </a:p>
          <a:p>
            <a:pPr marL="514350" indent="-514350">
              <a:buFont typeface="+mj-lt"/>
              <a:buAutoNum type="arabicParenR"/>
            </a:pPr>
            <a:r>
              <a:rPr lang="en-US" sz="3200" dirty="0">
                <a:solidFill>
                  <a:schemeClr val="tx1"/>
                </a:solidFill>
                <a:latin typeface="Times New Roman" pitchFamily="18" charset="0"/>
                <a:cs typeface="Times New Roman" pitchFamily="18" charset="0"/>
              </a:rPr>
              <a:t> Are you a student?</a:t>
            </a:r>
          </a:p>
          <a:p>
            <a:pPr marL="514350" indent="-514350">
              <a:buFont typeface="+mj-lt"/>
              <a:buAutoNum type="arabicParenR"/>
            </a:pPr>
            <a:r>
              <a:rPr lang="en-US" sz="3200" dirty="0">
                <a:solidFill>
                  <a:schemeClr val="tx1"/>
                </a:solidFill>
                <a:latin typeface="Times New Roman" pitchFamily="18" charset="0"/>
                <a:cs typeface="Times New Roman" pitchFamily="18" charset="0"/>
              </a:rPr>
              <a:t> Is the class small or big?</a:t>
            </a:r>
          </a:p>
          <a:p>
            <a:pPr marL="514350" indent="-514350">
              <a:buFont typeface="+mj-lt"/>
              <a:buAutoNum type="arabicParenR"/>
            </a:pPr>
            <a:r>
              <a:rPr lang="en-US" sz="3200" dirty="0">
                <a:solidFill>
                  <a:schemeClr val="tx1"/>
                </a:solidFill>
                <a:latin typeface="Times New Roman" pitchFamily="18" charset="0"/>
                <a:cs typeface="Times New Roman" pitchFamily="18" charset="0"/>
              </a:rPr>
              <a:t> Why are you late?</a:t>
            </a:r>
          </a:p>
          <a:p>
            <a:pPr marL="514350" indent="-514350">
              <a:buFont typeface="+mj-lt"/>
              <a:buAutoNum type="arabicParenR"/>
            </a:pPr>
            <a:r>
              <a:rPr lang="en-US" sz="3200" dirty="0">
                <a:solidFill>
                  <a:schemeClr val="tx1"/>
                </a:solidFill>
                <a:latin typeface="Times New Roman" pitchFamily="18" charset="0"/>
                <a:cs typeface="Times New Roman" pitchFamily="18" charset="0"/>
              </a:rPr>
              <a:t> Where is your father</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6" name="Frame 5"/>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00400" y="228600"/>
            <a:ext cx="5486400" cy="838200"/>
          </a:xfrm>
          <a:prstGeom prst="roundRect">
            <a:avLst>
              <a:gd name="adj" fmla="val 33334"/>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Use of Present Simple</a:t>
            </a:r>
          </a:p>
        </p:txBody>
      </p:sp>
      <p:sp>
        <p:nvSpPr>
          <p:cNvPr id="3" name="TextBox 2"/>
          <p:cNvSpPr txBox="1"/>
          <p:nvPr/>
        </p:nvSpPr>
        <p:spPr>
          <a:xfrm>
            <a:off x="3886200" y="1295401"/>
            <a:ext cx="3810000"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Times New Roman" pitchFamily="18" charset="0"/>
                <a:cs typeface="Times New Roman" pitchFamily="18" charset="0"/>
              </a:rPr>
              <a:t>Universal Truth    </a:t>
            </a:r>
          </a:p>
        </p:txBody>
      </p:sp>
      <p:sp>
        <p:nvSpPr>
          <p:cNvPr id="4" name="TextBox 3"/>
          <p:cNvSpPr txBox="1"/>
          <p:nvPr/>
        </p:nvSpPr>
        <p:spPr>
          <a:xfrm>
            <a:off x="121890" y="5500142"/>
            <a:ext cx="6248401" cy="646331"/>
          </a:xfrm>
          <a:prstGeom prst="rect">
            <a:avLst/>
          </a:prstGeom>
          <a:noFill/>
        </p:spPr>
        <p:txBody>
          <a:bodyPr wrap="square" rtlCol="0">
            <a:spAutoFit/>
          </a:bodyPr>
          <a:lstStyle/>
          <a:p>
            <a:r>
              <a:rPr lang="en-US" sz="3600" dirty="0">
                <a:latin typeface="Times New Roman" pitchFamily="18" charset="0"/>
                <a:cs typeface="Times New Roman" pitchFamily="18" charset="0"/>
              </a:rPr>
              <a:t>The earth </a:t>
            </a:r>
            <a:r>
              <a:rPr lang="en-US" sz="3600" b="1" dirty="0">
                <a:latin typeface="Times New Roman" pitchFamily="18" charset="0"/>
                <a:cs typeface="Times New Roman" pitchFamily="18" charset="0"/>
              </a:rPr>
              <a:t>moves</a:t>
            </a:r>
            <a:r>
              <a:rPr lang="en-US" sz="3600" dirty="0">
                <a:latin typeface="Times New Roman" pitchFamily="18" charset="0"/>
                <a:cs typeface="Times New Roman" pitchFamily="18" charset="0"/>
              </a:rPr>
              <a:t> round the sun. </a:t>
            </a:r>
          </a:p>
        </p:txBody>
      </p:sp>
      <p:sp>
        <p:nvSpPr>
          <p:cNvPr id="5" name="TextBox 4"/>
          <p:cNvSpPr txBox="1"/>
          <p:nvPr/>
        </p:nvSpPr>
        <p:spPr>
          <a:xfrm>
            <a:off x="6559260" y="5532739"/>
            <a:ext cx="5695200" cy="646331"/>
          </a:xfrm>
          <a:prstGeom prst="rect">
            <a:avLst/>
          </a:prstGeom>
          <a:noFill/>
        </p:spPr>
        <p:txBody>
          <a:bodyPr wrap="square" rtlCol="0">
            <a:spAutoFit/>
          </a:bodyPr>
          <a:lstStyle/>
          <a:p>
            <a:r>
              <a:rPr lang="en-US" sz="3600" dirty="0">
                <a:latin typeface="Times New Roman" pitchFamily="18" charset="0"/>
                <a:cs typeface="Times New Roman" pitchFamily="18" charset="0"/>
              </a:rPr>
              <a:t>The sun </a:t>
            </a:r>
            <a:r>
              <a:rPr lang="en-US" sz="3600" b="1" dirty="0">
                <a:latin typeface="Times New Roman" pitchFamily="18" charset="0"/>
                <a:cs typeface="Times New Roman" pitchFamily="18" charset="0"/>
              </a:rPr>
              <a:t>sets</a:t>
            </a:r>
            <a:r>
              <a:rPr lang="en-US" sz="3600" dirty="0">
                <a:latin typeface="Times New Roman" pitchFamily="18" charset="0"/>
                <a:cs typeface="Times New Roman" pitchFamily="18" charset="0"/>
              </a:rPr>
              <a:t> in the west. </a:t>
            </a:r>
          </a:p>
        </p:txBody>
      </p:sp>
      <p:pic>
        <p:nvPicPr>
          <p:cNvPr id="6" name="Picture 5" descr="18-1424259901-earthrevolution.jpg"/>
          <p:cNvPicPr>
            <a:picLocks noChangeAspect="1"/>
          </p:cNvPicPr>
          <p:nvPr/>
        </p:nvPicPr>
        <p:blipFill>
          <a:blip r:embed="rId2"/>
          <a:stretch>
            <a:fillRect/>
          </a:stretch>
        </p:blipFill>
        <p:spPr>
          <a:xfrm>
            <a:off x="491286" y="2145041"/>
            <a:ext cx="5257800" cy="3341360"/>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descr="sunset.jpg"/>
          <p:cNvPicPr>
            <a:picLocks noChangeAspect="1"/>
          </p:cNvPicPr>
          <p:nvPr/>
        </p:nvPicPr>
        <p:blipFill>
          <a:blip r:embed="rId3"/>
          <a:stretch>
            <a:fillRect/>
          </a:stretch>
        </p:blipFill>
        <p:spPr>
          <a:xfrm>
            <a:off x="6525720" y="2158782"/>
            <a:ext cx="5105400" cy="3341360"/>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Frame 8"/>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1" y="364237"/>
            <a:ext cx="4190998"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Habitual Fact </a:t>
            </a:r>
          </a:p>
        </p:txBody>
      </p:sp>
      <p:sp>
        <p:nvSpPr>
          <p:cNvPr id="3" name="TextBox 2"/>
          <p:cNvSpPr txBox="1"/>
          <p:nvPr/>
        </p:nvSpPr>
        <p:spPr>
          <a:xfrm>
            <a:off x="152400" y="4144833"/>
            <a:ext cx="6934200" cy="584775"/>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He </a:t>
            </a:r>
            <a:r>
              <a:rPr lang="en-US" sz="3200" b="1" dirty="0">
                <a:latin typeface="Times New Roman" pitchFamily="18" charset="0"/>
                <a:cs typeface="Times New Roman" pitchFamily="18" charset="0"/>
              </a:rPr>
              <a:t>goes</a:t>
            </a:r>
            <a:r>
              <a:rPr lang="en-US" sz="3200" dirty="0">
                <a:latin typeface="Times New Roman" pitchFamily="18" charset="0"/>
                <a:cs typeface="Times New Roman" pitchFamily="18" charset="0"/>
              </a:rPr>
              <a:t> to school at  9 </a:t>
            </a:r>
            <a:r>
              <a:rPr lang="en-US" sz="3200" dirty="0" smtClean="0">
                <a:latin typeface="Times New Roman" pitchFamily="18" charset="0"/>
                <a:cs typeface="Times New Roman" pitchFamily="18" charset="0"/>
              </a:rPr>
              <a:t>o’clock </a:t>
            </a:r>
            <a:r>
              <a:rPr lang="en-US" sz="3200" dirty="0">
                <a:latin typeface="Times New Roman" pitchFamily="18" charset="0"/>
                <a:cs typeface="Times New Roman" pitchFamily="18" charset="0"/>
              </a:rPr>
              <a:t>everyday.</a:t>
            </a:r>
          </a:p>
        </p:txBody>
      </p:sp>
      <p:sp>
        <p:nvSpPr>
          <p:cNvPr id="4" name="TextBox 3"/>
          <p:cNvSpPr txBox="1"/>
          <p:nvPr/>
        </p:nvSpPr>
        <p:spPr>
          <a:xfrm>
            <a:off x="7280666" y="4141870"/>
            <a:ext cx="4724400" cy="584775"/>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She often </a:t>
            </a:r>
            <a:r>
              <a:rPr lang="en-US" sz="3200" b="1" dirty="0">
                <a:latin typeface="Times New Roman" pitchFamily="18" charset="0"/>
                <a:cs typeface="Times New Roman" pitchFamily="18" charset="0"/>
              </a:rPr>
              <a:t>reads</a:t>
            </a:r>
            <a:r>
              <a:rPr lang="en-US" sz="3200" dirty="0">
                <a:latin typeface="Times New Roman" pitchFamily="18" charset="0"/>
                <a:cs typeface="Times New Roman" pitchFamily="18" charset="0"/>
              </a:rPr>
              <a:t> the Quran.</a:t>
            </a:r>
          </a:p>
        </p:txBody>
      </p:sp>
      <p:sp>
        <p:nvSpPr>
          <p:cNvPr id="7" name="Rounded Rectangle 6"/>
          <p:cNvSpPr/>
          <p:nvPr/>
        </p:nvSpPr>
        <p:spPr>
          <a:xfrm>
            <a:off x="457200" y="5257800"/>
            <a:ext cx="11353800" cy="1371600"/>
          </a:xfrm>
          <a:prstGeom prst="roundRect">
            <a:avLst>
              <a:gd name="adj" fmla="val 25000"/>
            </a:avLst>
          </a:prstGeom>
          <a:solidFill>
            <a:schemeClr val="accent1">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2060"/>
                </a:solidFill>
                <a:latin typeface="Times New Roman" pitchFamily="18" charset="0"/>
                <a:cs typeface="Times New Roman" pitchFamily="18" charset="0"/>
              </a:rPr>
              <a:t>N. B: always, regularly, sometimes, often, generally, daily, everyday, occasionally, usually, normally – Present Indefinite Tense.</a:t>
            </a:r>
          </a:p>
        </p:txBody>
      </p:sp>
      <p:pic>
        <p:nvPicPr>
          <p:cNvPr id="8" name="Picture 7" descr="primary-school-students-29286835.jpg"/>
          <p:cNvPicPr>
            <a:picLocks noChangeAspect="1"/>
          </p:cNvPicPr>
          <p:nvPr/>
        </p:nvPicPr>
        <p:blipFill>
          <a:blip r:embed="rId2"/>
          <a:srcRect r="9960" b="-769"/>
          <a:stretch>
            <a:fillRect/>
          </a:stretch>
        </p:blipFill>
        <p:spPr>
          <a:xfrm>
            <a:off x="911214" y="848375"/>
            <a:ext cx="2746386" cy="3324520"/>
          </a:xfrm>
          <a:prstGeom prst="rect">
            <a:avLst/>
          </a:prstGeom>
        </p:spPr>
      </p:pic>
      <p:pic>
        <p:nvPicPr>
          <p:cNvPr id="10" name="Picture 9" descr="reading quran 1.jpg"/>
          <p:cNvPicPr>
            <a:picLocks noChangeAspect="1"/>
          </p:cNvPicPr>
          <p:nvPr/>
        </p:nvPicPr>
        <p:blipFill>
          <a:blip r:embed="rId3">
            <a:lum contrast="11000"/>
          </a:blip>
          <a:stretch>
            <a:fillRect/>
          </a:stretch>
        </p:blipFill>
        <p:spPr>
          <a:xfrm>
            <a:off x="8153399" y="874932"/>
            <a:ext cx="3532935" cy="2891878"/>
          </a:xfrm>
          <a:prstGeom prst="rect">
            <a:avLst/>
          </a:prstGeom>
        </p:spPr>
      </p:pic>
      <p:sp>
        <p:nvSpPr>
          <p:cNvPr id="9" name="Frame 8"/>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1" y="381001"/>
            <a:ext cx="3666565"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Historical Truth </a:t>
            </a:r>
          </a:p>
        </p:txBody>
      </p:sp>
      <p:sp>
        <p:nvSpPr>
          <p:cNvPr id="3" name="TextBox 2"/>
          <p:cNvSpPr txBox="1"/>
          <p:nvPr/>
        </p:nvSpPr>
        <p:spPr>
          <a:xfrm>
            <a:off x="6157406" y="4953000"/>
            <a:ext cx="5577394" cy="584775"/>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Akbar </a:t>
            </a:r>
            <a:r>
              <a:rPr lang="en-US" sz="3200" b="1" dirty="0">
                <a:latin typeface="Times New Roman" pitchFamily="18" charset="0"/>
                <a:cs typeface="Times New Roman" pitchFamily="18" charset="0"/>
              </a:rPr>
              <a:t>innovates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Bangla</a:t>
            </a:r>
            <a:r>
              <a:rPr lang="en-US" sz="3200" dirty="0">
                <a:latin typeface="Times New Roman" pitchFamily="18" charset="0"/>
                <a:cs typeface="Times New Roman" pitchFamily="18" charset="0"/>
              </a:rPr>
              <a:t> year.</a:t>
            </a:r>
          </a:p>
        </p:txBody>
      </p:sp>
      <p:sp>
        <p:nvSpPr>
          <p:cNvPr id="4" name="TextBox 3"/>
          <p:cNvSpPr txBox="1"/>
          <p:nvPr/>
        </p:nvSpPr>
        <p:spPr>
          <a:xfrm>
            <a:off x="762000" y="4953000"/>
            <a:ext cx="5486401" cy="584775"/>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Humayun</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ascends</a:t>
            </a:r>
            <a:r>
              <a:rPr lang="en-US" sz="3200" dirty="0">
                <a:latin typeface="Times New Roman" pitchFamily="18" charset="0"/>
                <a:cs typeface="Times New Roman" pitchFamily="18" charset="0"/>
              </a:rPr>
              <a:t> the throne.</a:t>
            </a:r>
          </a:p>
        </p:txBody>
      </p:sp>
      <p:pic>
        <p:nvPicPr>
          <p:cNvPr id="5" name="Picture 4" descr="679f5fa0-38fd-472e-88f1-f154aa557329.jpg"/>
          <p:cNvPicPr>
            <a:picLocks noChangeAspect="1"/>
          </p:cNvPicPr>
          <p:nvPr/>
        </p:nvPicPr>
        <p:blipFill>
          <a:blip r:embed="rId2"/>
          <a:stretch>
            <a:fillRect/>
          </a:stretch>
        </p:blipFill>
        <p:spPr>
          <a:xfrm>
            <a:off x="6705600" y="1433991"/>
            <a:ext cx="4052559" cy="3214209"/>
          </a:xfrm>
          <a:prstGeom prst="rect">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descr="humayun.jpg"/>
          <p:cNvPicPr>
            <a:picLocks noChangeAspect="1"/>
          </p:cNvPicPr>
          <p:nvPr/>
        </p:nvPicPr>
        <p:blipFill>
          <a:blip r:embed="rId3"/>
          <a:stretch>
            <a:fillRect/>
          </a:stretch>
        </p:blipFill>
        <p:spPr>
          <a:xfrm>
            <a:off x="2133600" y="1433991"/>
            <a:ext cx="2850696" cy="3214209"/>
          </a:xfrm>
          <a:prstGeom prst="rect">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Frame 6"/>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81400" y="381000"/>
            <a:ext cx="4572000" cy="614559"/>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chemeClr val="tx1"/>
                </a:solidFill>
                <a:effectLst>
                  <a:outerShdw blurRad="50800" dist="39000" dir="5460000" algn="tl">
                    <a:srgbClr val="000000">
                      <a:alpha val="38000"/>
                    </a:srgbClr>
                  </a:outerShdw>
                </a:effectLst>
                <a:latin typeface="Times New Roman" pitchFamily="18" charset="0"/>
                <a:cs typeface="Times New Roman" pitchFamily="18" charset="0"/>
              </a:rPr>
              <a:t>Writer’s Quotation </a:t>
            </a:r>
          </a:p>
        </p:txBody>
      </p:sp>
      <p:sp>
        <p:nvSpPr>
          <p:cNvPr id="3" name="TextBox 2"/>
          <p:cNvSpPr txBox="1"/>
          <p:nvPr/>
        </p:nvSpPr>
        <p:spPr>
          <a:xfrm>
            <a:off x="1181100" y="6064945"/>
            <a:ext cx="97536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latin typeface="Times New Roman" pitchFamily="18" charset="0"/>
                <a:cs typeface="Times New Roman" pitchFamily="18" charset="0"/>
              </a:rPr>
              <a:t>Sophocles says, “ There </a:t>
            </a:r>
            <a:r>
              <a:rPr lang="en-US" sz="3200" b="1" dirty="0">
                <a:latin typeface="Times New Roman" pitchFamily="18" charset="0"/>
                <a:cs typeface="Times New Roman" pitchFamily="18" charset="0"/>
              </a:rPr>
              <a:t>is</a:t>
            </a:r>
            <a:r>
              <a:rPr lang="en-US" sz="3200" dirty="0">
                <a:latin typeface="Times New Roman" pitchFamily="18" charset="0"/>
                <a:cs typeface="Times New Roman" pitchFamily="18" charset="0"/>
              </a:rPr>
              <a:t> no success without hardship.”</a:t>
            </a:r>
          </a:p>
        </p:txBody>
      </p:sp>
      <p:sp>
        <p:nvSpPr>
          <p:cNvPr id="4" name="TextBox 3"/>
          <p:cNvSpPr txBox="1"/>
          <p:nvPr/>
        </p:nvSpPr>
        <p:spPr>
          <a:xfrm>
            <a:off x="1524000" y="3240059"/>
            <a:ext cx="90678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latin typeface="Times New Roman" pitchFamily="18" charset="0"/>
                <a:cs typeface="Times New Roman" pitchFamily="18" charset="0"/>
              </a:rPr>
              <a:t>Shakespeare says, “Life</a:t>
            </a:r>
            <a:r>
              <a:rPr lang="en-US" sz="3200" b="1" dirty="0">
                <a:latin typeface="Times New Roman" pitchFamily="18" charset="0"/>
                <a:cs typeface="Times New Roman" pitchFamily="18" charset="0"/>
              </a:rPr>
              <a:t> is </a:t>
            </a:r>
            <a:r>
              <a:rPr lang="en-US" sz="3200" dirty="0">
                <a:latin typeface="Times New Roman" pitchFamily="18" charset="0"/>
                <a:cs typeface="Times New Roman" pitchFamily="18" charset="0"/>
              </a:rPr>
              <a:t>a tale told by an idiot.”</a:t>
            </a:r>
          </a:p>
        </p:txBody>
      </p:sp>
      <p:pic>
        <p:nvPicPr>
          <p:cNvPr id="5" name="Picture 4" descr="william-shakespeare-quotes-life-is-a-tale-told-by-an-idiot-full-of-sound-and-fury-signifying-nothing-3576677323-quotes.jpg"/>
          <p:cNvPicPr>
            <a:picLocks noChangeAspect="1"/>
          </p:cNvPicPr>
          <p:nvPr/>
        </p:nvPicPr>
        <p:blipFill>
          <a:blip r:embed="rId2"/>
          <a:stretch>
            <a:fillRect/>
          </a:stretch>
        </p:blipFill>
        <p:spPr>
          <a:xfrm>
            <a:off x="6934201" y="1213713"/>
            <a:ext cx="1638300" cy="1856740"/>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6" name="Picture 5" descr="william-shakespeare-194895-1-402.jpg"/>
          <p:cNvPicPr>
            <a:picLocks noChangeAspect="1"/>
          </p:cNvPicPr>
          <p:nvPr/>
        </p:nvPicPr>
        <p:blipFill>
          <a:blip r:embed="rId3"/>
          <a:stretch>
            <a:fillRect/>
          </a:stretch>
        </p:blipFill>
        <p:spPr>
          <a:xfrm>
            <a:off x="3048000" y="1213713"/>
            <a:ext cx="1611923" cy="1905000"/>
          </a:xfrm>
          <a:prstGeom prst="rect">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Rounded Rectangle 6"/>
          <p:cNvSpPr/>
          <p:nvPr/>
        </p:nvSpPr>
        <p:spPr>
          <a:xfrm>
            <a:off x="2590800" y="1116905"/>
            <a:ext cx="6553200" cy="2057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643187" y="3841054"/>
            <a:ext cx="6553200" cy="21025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ophocles.jpg"/>
          <p:cNvPicPr>
            <a:picLocks noChangeAspect="1"/>
          </p:cNvPicPr>
          <p:nvPr/>
        </p:nvPicPr>
        <p:blipFill>
          <a:blip r:embed="rId4"/>
          <a:stretch>
            <a:fillRect/>
          </a:stretch>
        </p:blipFill>
        <p:spPr>
          <a:xfrm>
            <a:off x="6934201" y="3962400"/>
            <a:ext cx="1685925" cy="1905000"/>
          </a:xfrm>
          <a:prstGeom prst="rect">
            <a:avLst/>
          </a:prstGeom>
          <a:ln w="38100">
            <a:solidFill>
              <a:schemeClr val="bg2"/>
            </a:solidFill>
          </a:ln>
        </p:spPr>
      </p:pic>
      <p:pic>
        <p:nvPicPr>
          <p:cNvPr id="10" name="Picture 9" descr="41j6XLaYgPL._SX322_BO1,204,203,200_.jpg"/>
          <p:cNvPicPr>
            <a:picLocks noChangeAspect="1"/>
          </p:cNvPicPr>
          <p:nvPr/>
        </p:nvPicPr>
        <p:blipFill>
          <a:blip r:embed="rId5"/>
          <a:srcRect l="8024" t="9920" r="3087" b="16332"/>
          <a:stretch>
            <a:fillRect/>
          </a:stretch>
        </p:blipFill>
        <p:spPr>
          <a:xfrm>
            <a:off x="3048000" y="3962400"/>
            <a:ext cx="1634022" cy="1905000"/>
          </a:xfrm>
          <a:prstGeom prst="rect">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1" name="Frame 10"/>
          <p:cNvSpPr/>
          <p:nvPr/>
        </p:nvSpPr>
        <p:spPr>
          <a:xfrm>
            <a:off x="0" y="0"/>
            <a:ext cx="12192000" cy="6858000"/>
          </a:xfrm>
          <a:prstGeom prst="frame">
            <a:avLst>
              <a:gd name="adj1" fmla="val 2500"/>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1981" y="433635"/>
            <a:ext cx="5308038"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Times New Roman" pitchFamily="18" charset="0"/>
                <a:cs typeface="Times New Roman" pitchFamily="18" charset="0"/>
              </a:rPr>
              <a:t>Conditional Sentence </a:t>
            </a:r>
          </a:p>
        </p:txBody>
      </p:sp>
      <p:sp>
        <p:nvSpPr>
          <p:cNvPr id="3" name="TextBox 2"/>
          <p:cNvSpPr txBox="1"/>
          <p:nvPr/>
        </p:nvSpPr>
        <p:spPr>
          <a:xfrm>
            <a:off x="4038600" y="1837096"/>
            <a:ext cx="577299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latin typeface="Times New Roman" pitchFamily="18" charset="0"/>
                <a:cs typeface="Times New Roman" pitchFamily="18" charset="0"/>
              </a:rPr>
              <a:t>If he </a:t>
            </a:r>
            <a:r>
              <a:rPr lang="en-US" sz="3200" b="1" dirty="0">
                <a:latin typeface="Times New Roman" pitchFamily="18" charset="0"/>
                <a:cs typeface="Times New Roman" pitchFamily="18" charset="0"/>
              </a:rPr>
              <a:t>wants</a:t>
            </a:r>
            <a:r>
              <a:rPr lang="en-US" sz="3200" dirty="0">
                <a:latin typeface="Times New Roman" pitchFamily="18" charset="0"/>
                <a:cs typeface="Times New Roman" pitchFamily="18" charset="0"/>
              </a:rPr>
              <a:t>, I shall help him.</a:t>
            </a:r>
          </a:p>
        </p:txBody>
      </p:sp>
      <p:sp>
        <p:nvSpPr>
          <p:cNvPr id="4" name="TextBox 3"/>
          <p:cNvSpPr txBox="1"/>
          <p:nvPr/>
        </p:nvSpPr>
        <p:spPr>
          <a:xfrm>
            <a:off x="381000" y="4624968"/>
            <a:ext cx="8744149"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latin typeface="Times New Roman" pitchFamily="18" charset="0"/>
                <a:cs typeface="Times New Roman" pitchFamily="18" charset="0"/>
              </a:rPr>
              <a:t>Unless you </a:t>
            </a:r>
            <a:r>
              <a:rPr lang="en-US" sz="3200" b="1" dirty="0">
                <a:latin typeface="Times New Roman" pitchFamily="18" charset="0"/>
                <a:cs typeface="Times New Roman" pitchFamily="18" charset="0"/>
              </a:rPr>
              <a:t>read</a:t>
            </a:r>
            <a:r>
              <a:rPr lang="en-US" sz="3200" dirty="0">
                <a:latin typeface="Times New Roman" pitchFamily="18" charset="0"/>
                <a:cs typeface="Times New Roman" pitchFamily="18" charset="0"/>
              </a:rPr>
              <a:t> attentively, you will not do well. </a:t>
            </a:r>
          </a:p>
        </p:txBody>
      </p:sp>
      <p:pic>
        <p:nvPicPr>
          <p:cNvPr id="5" name="Picture 4" descr="http _www.4faculty.org_includes_digdeeper_casestudies_case_s3.gif.png"/>
          <p:cNvPicPr>
            <a:picLocks noChangeAspect="1"/>
          </p:cNvPicPr>
          <p:nvPr/>
        </p:nvPicPr>
        <p:blipFill>
          <a:blip r:embed="rId2"/>
          <a:stretch>
            <a:fillRect/>
          </a:stretch>
        </p:blipFill>
        <p:spPr>
          <a:xfrm>
            <a:off x="780851" y="1371272"/>
            <a:ext cx="3091061" cy="2024063"/>
          </a:xfrm>
          <a:prstGeom prst="rect">
            <a:avLst/>
          </a:prstGeom>
        </p:spPr>
      </p:pic>
      <p:pic>
        <p:nvPicPr>
          <p:cNvPr id="6" name="Picture 5" descr="F07BD8E5A669812A62C2B85A19BF7940.png.jpg"/>
          <p:cNvPicPr>
            <a:picLocks noChangeAspect="1"/>
          </p:cNvPicPr>
          <p:nvPr/>
        </p:nvPicPr>
        <p:blipFill>
          <a:blip r:embed="rId3" cstate="print"/>
          <a:stretch>
            <a:fillRect/>
          </a:stretch>
        </p:blipFill>
        <p:spPr>
          <a:xfrm>
            <a:off x="9296400" y="3521497"/>
            <a:ext cx="2459936" cy="2650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Frame 6"/>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WERGIF 1.gif"/>
          <p:cNvPicPr>
            <a:picLocks noChangeAspect="1"/>
          </p:cNvPicPr>
          <p:nvPr/>
        </p:nvPicPr>
        <p:blipFill>
          <a:blip r:embed="rId2"/>
          <a:stretch>
            <a:fillRect/>
          </a:stretch>
        </p:blipFill>
        <p:spPr>
          <a:xfrm>
            <a:off x="8534400" y="4648200"/>
            <a:ext cx="1981200" cy="1981200"/>
          </a:xfrm>
          <a:prstGeom prst="rect">
            <a:avLst/>
          </a:prstGeom>
        </p:spPr>
      </p:pic>
      <p:sp>
        <p:nvSpPr>
          <p:cNvPr id="4" name="TextBox 3"/>
          <p:cNvSpPr txBox="1"/>
          <p:nvPr/>
        </p:nvSpPr>
        <p:spPr>
          <a:xfrm>
            <a:off x="4267200" y="990600"/>
            <a:ext cx="3886200" cy="4800600"/>
          </a:xfrm>
          <a:prstGeom prst="rect">
            <a:avLst/>
          </a:prstGeom>
          <a:noFill/>
          <a:ln>
            <a:noFill/>
          </a:ln>
          <a:effectLst>
            <a:outerShdw blurRad="107950" dist="12700" dir="5400000" algn="ctr">
              <a:srgbClr val="000000"/>
            </a:outerShdw>
          </a:effectLst>
        </p:spPr>
        <p:txBody>
          <a:bodyPr wrap="none" rtlCol="0">
            <a:prstTxWarp prst="textCircle">
              <a:avLst/>
            </a:prstTxWarp>
            <a:spAutoFit/>
          </a:bodyPr>
          <a:lstStyle/>
          <a:p>
            <a:r>
              <a:rPr lang="bn-BD" sz="4800" u="sng" dirty="0">
                <a:solidFill>
                  <a:srgbClr val="002060"/>
                </a:solidFill>
                <a:latin typeface="Times New Roman" pitchFamily="18" charset="0"/>
                <a:cs typeface="Times New Roman" pitchFamily="18" charset="0"/>
              </a:rPr>
              <a:t>WELCOME TO MY MULTIMEDIA GRAMMAR CLASS</a:t>
            </a:r>
            <a:r>
              <a:rPr lang="bn-BD" sz="4800" dirty="0">
                <a:solidFill>
                  <a:srgbClr val="002060"/>
                </a:solidFill>
                <a:latin typeface="Times New Roman" pitchFamily="18" charset="0"/>
                <a:cs typeface="Times New Roman" pitchFamily="18" charset="0"/>
              </a:rPr>
              <a:t>.</a:t>
            </a:r>
            <a:r>
              <a:rPr lang="bn-BD" sz="4800" dirty="0">
                <a:latin typeface="Times New Roman" pitchFamily="18" charset="0"/>
                <a:cs typeface="Times New Roman" pitchFamily="18" charset="0"/>
              </a:rPr>
              <a:t> </a:t>
            </a:r>
            <a:endParaRPr lang="en-US" sz="4800" dirty="0">
              <a:latin typeface="Times New Roman" pitchFamily="18"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977906"/>
            <a:ext cx="2819400" cy="2744469"/>
          </a:xfrm>
          <a:prstGeom prst="ellipse">
            <a:avLst/>
          </a:prstGeom>
          <a:ln>
            <a:noFill/>
          </a:ln>
          <a:effectLst>
            <a:softEdge rad="112500"/>
          </a:effectLst>
        </p:spPr>
      </p:pic>
      <p:sp>
        <p:nvSpPr>
          <p:cNvPr id="2" name="Frame 1"/>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IR WORK 1.png"/>
          <p:cNvPicPr>
            <a:picLocks noChangeAspect="1"/>
          </p:cNvPicPr>
          <p:nvPr/>
        </p:nvPicPr>
        <p:blipFill>
          <a:blip r:embed="rId2" cstate="print"/>
          <a:stretch>
            <a:fillRect/>
          </a:stretch>
        </p:blipFill>
        <p:spPr>
          <a:xfrm>
            <a:off x="8610601" y="363225"/>
            <a:ext cx="2971799" cy="1389375"/>
          </a:xfrm>
          <a:prstGeom prst="rect">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extBox 3"/>
          <p:cNvSpPr txBox="1"/>
          <p:nvPr/>
        </p:nvSpPr>
        <p:spPr>
          <a:xfrm>
            <a:off x="3733800" y="615763"/>
            <a:ext cx="3758088" cy="707886"/>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dirty="0">
                <a:latin typeface="Times New Roman" pitchFamily="18" charset="0"/>
                <a:cs typeface="Times New Roman" pitchFamily="18" charset="0"/>
              </a:rPr>
              <a:t>Pair Work </a:t>
            </a:r>
          </a:p>
        </p:txBody>
      </p:sp>
      <p:sp>
        <p:nvSpPr>
          <p:cNvPr id="6" name="Rounded Rectangle 5"/>
          <p:cNvSpPr/>
          <p:nvPr/>
        </p:nvSpPr>
        <p:spPr>
          <a:xfrm>
            <a:off x="533400" y="2743200"/>
            <a:ext cx="11049000" cy="3810000"/>
          </a:xfrm>
          <a:prstGeom prst="roundRect">
            <a:avLst>
              <a:gd name="adj" fmla="val 21667"/>
            </a:avLst>
          </a:prstGeom>
          <a:solidFill>
            <a:schemeClr val="accent6">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itchFamily="18" charset="0"/>
                <a:cs typeface="Times New Roman" pitchFamily="18" charset="0"/>
              </a:rPr>
              <a:t>There was a law of laws and that was natural law. Water flew downward from upward. In the east the sun rose and in the west it set. Might was right and rule over everything. But truth prevailed upon that.  According to law of  nature fire burnt each and everything, water drowned and wind blew away.</a:t>
            </a:r>
          </a:p>
        </p:txBody>
      </p:sp>
      <p:sp>
        <p:nvSpPr>
          <p:cNvPr id="7" name="Rounded Rectangle 6"/>
          <p:cNvSpPr/>
          <p:nvPr/>
        </p:nvSpPr>
        <p:spPr>
          <a:xfrm>
            <a:off x="533400" y="1905000"/>
            <a:ext cx="110490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itchFamily="18" charset="0"/>
                <a:cs typeface="Times New Roman" pitchFamily="18" charset="0"/>
              </a:rPr>
              <a:t>Change the verbs into simple present tense: </a:t>
            </a:r>
          </a:p>
        </p:txBody>
      </p:sp>
      <p:sp>
        <p:nvSpPr>
          <p:cNvPr id="8" name="Frame 7"/>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1676401"/>
            <a:ext cx="4648200" cy="584775"/>
          </a:xfrm>
          <a:prstGeom prst="rect">
            <a:avLst/>
          </a:prstGeom>
          <a:solidFill>
            <a:schemeClr val="accent1">
              <a:lumMod val="20000"/>
              <a:lumOff val="80000"/>
            </a:schemeClr>
          </a:solidFill>
          <a:scene3d>
            <a:camera prst="orthographicFront"/>
            <a:lightRig rig="threePt" dir="t"/>
          </a:scene3d>
          <a:sp3d>
            <a:bevelT w="152400" h="50800" prst="softRound"/>
          </a:sp3d>
        </p:spPr>
        <p:txBody>
          <a:bodyPr wrap="square" rtlCol="0">
            <a:spAutoFit/>
          </a:bodyPr>
          <a:lstStyle/>
          <a:p>
            <a:pPr algn="ctr"/>
            <a:r>
              <a:rPr lang="en-US" sz="3200" dirty="0">
                <a:latin typeface="Times New Roman" pitchFamily="18" charset="0"/>
                <a:cs typeface="Times New Roman" pitchFamily="18" charset="0"/>
              </a:rPr>
              <a:t>Check your answer: </a:t>
            </a:r>
          </a:p>
        </p:txBody>
      </p:sp>
      <p:sp>
        <p:nvSpPr>
          <p:cNvPr id="4" name="Rectangle 3"/>
          <p:cNvSpPr/>
          <p:nvPr/>
        </p:nvSpPr>
        <p:spPr>
          <a:xfrm>
            <a:off x="2133600" y="2438400"/>
            <a:ext cx="7772400" cy="353943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3200" dirty="0">
                <a:latin typeface="Times New Roman" pitchFamily="18" charset="0"/>
                <a:cs typeface="Times New Roman" pitchFamily="18" charset="0"/>
              </a:rPr>
              <a:t>There </a:t>
            </a:r>
            <a:r>
              <a:rPr lang="en-US" sz="3200" b="1" u="sng" dirty="0">
                <a:latin typeface="Times New Roman" pitchFamily="18" charset="0"/>
                <a:cs typeface="Times New Roman" pitchFamily="18" charset="0"/>
              </a:rPr>
              <a:t>is</a:t>
            </a:r>
            <a:r>
              <a:rPr lang="en-US" sz="3200" dirty="0">
                <a:latin typeface="Times New Roman" pitchFamily="18" charset="0"/>
                <a:cs typeface="Times New Roman" pitchFamily="18" charset="0"/>
              </a:rPr>
              <a:t> a law of laws and that </a:t>
            </a:r>
            <a:r>
              <a:rPr lang="en-US" sz="3200" b="1" u="sng" dirty="0">
                <a:latin typeface="Times New Roman" pitchFamily="18" charset="0"/>
                <a:cs typeface="Times New Roman" pitchFamily="18" charset="0"/>
              </a:rPr>
              <a:t>is</a:t>
            </a:r>
            <a:r>
              <a:rPr lang="en-US" sz="3200" dirty="0">
                <a:latin typeface="Times New Roman" pitchFamily="18" charset="0"/>
                <a:cs typeface="Times New Roman" pitchFamily="18" charset="0"/>
              </a:rPr>
              <a:t> natural law. Water </a:t>
            </a:r>
            <a:r>
              <a:rPr lang="en-US" sz="3200" b="1" u="sng" dirty="0">
                <a:latin typeface="Times New Roman" pitchFamily="18" charset="0"/>
                <a:cs typeface="Times New Roman" pitchFamily="18" charset="0"/>
              </a:rPr>
              <a:t>flows</a:t>
            </a:r>
            <a:r>
              <a:rPr lang="en-US" sz="3200" dirty="0">
                <a:latin typeface="Times New Roman" pitchFamily="18" charset="0"/>
                <a:cs typeface="Times New Roman" pitchFamily="18" charset="0"/>
              </a:rPr>
              <a:t> downward from upward. In the east the </a:t>
            </a:r>
            <a:r>
              <a:rPr lang="en-US" sz="3200">
                <a:latin typeface="Times New Roman" pitchFamily="18" charset="0"/>
                <a:cs typeface="Times New Roman" pitchFamily="18" charset="0"/>
              </a:rPr>
              <a:t>sun </a:t>
            </a:r>
            <a:r>
              <a:rPr lang="en-US" sz="3200" b="1" u="sng">
                <a:latin typeface="Times New Roman" pitchFamily="18" charset="0"/>
                <a:cs typeface="Times New Roman" pitchFamily="18" charset="0"/>
              </a:rPr>
              <a:t>rises</a:t>
            </a:r>
            <a:r>
              <a:rPr lang="en-US" sz="3200">
                <a:latin typeface="Times New Roman" pitchFamily="18" charset="0"/>
                <a:cs typeface="Times New Roman" pitchFamily="18" charset="0"/>
              </a:rPr>
              <a:t> </a:t>
            </a:r>
            <a:r>
              <a:rPr lang="en-US" sz="3200" dirty="0">
                <a:latin typeface="Times New Roman" pitchFamily="18" charset="0"/>
                <a:cs typeface="Times New Roman" pitchFamily="18" charset="0"/>
              </a:rPr>
              <a:t>and in the west it </a:t>
            </a:r>
            <a:r>
              <a:rPr lang="en-US" sz="3200" b="1" u="sng" dirty="0">
                <a:latin typeface="Times New Roman" pitchFamily="18" charset="0"/>
                <a:cs typeface="Times New Roman" pitchFamily="18" charset="0"/>
              </a:rPr>
              <a:t>sets</a:t>
            </a:r>
            <a:r>
              <a:rPr lang="en-US" sz="3200" dirty="0">
                <a:latin typeface="Times New Roman" pitchFamily="18" charset="0"/>
                <a:cs typeface="Times New Roman" pitchFamily="18" charset="0"/>
              </a:rPr>
              <a:t>. Might </a:t>
            </a:r>
            <a:r>
              <a:rPr lang="en-US" sz="3200" b="1" u="sng" dirty="0">
                <a:latin typeface="Times New Roman" pitchFamily="18" charset="0"/>
                <a:cs typeface="Times New Roman" pitchFamily="18" charset="0"/>
              </a:rPr>
              <a:t>is</a:t>
            </a:r>
            <a:r>
              <a:rPr lang="en-US" sz="3200" dirty="0">
                <a:latin typeface="Times New Roman" pitchFamily="18" charset="0"/>
                <a:cs typeface="Times New Roman" pitchFamily="18" charset="0"/>
              </a:rPr>
              <a:t> right and rule over everything. But truth </a:t>
            </a:r>
            <a:r>
              <a:rPr lang="en-US" sz="3200" b="1" u="sng" dirty="0">
                <a:latin typeface="Times New Roman" pitchFamily="18" charset="0"/>
                <a:cs typeface="Times New Roman" pitchFamily="18" charset="0"/>
              </a:rPr>
              <a:t>prevails</a:t>
            </a:r>
            <a:r>
              <a:rPr lang="en-US" sz="3200" dirty="0">
                <a:latin typeface="Times New Roman" pitchFamily="18" charset="0"/>
                <a:cs typeface="Times New Roman" pitchFamily="18" charset="0"/>
              </a:rPr>
              <a:t> upon that.  According to law of  nature fire </a:t>
            </a:r>
            <a:r>
              <a:rPr lang="en-US" sz="3200" b="1" u="sng" dirty="0">
                <a:latin typeface="Times New Roman" pitchFamily="18" charset="0"/>
                <a:cs typeface="Times New Roman" pitchFamily="18" charset="0"/>
              </a:rPr>
              <a:t>burns</a:t>
            </a:r>
            <a:r>
              <a:rPr lang="en-US" sz="3200" dirty="0">
                <a:latin typeface="Times New Roman" pitchFamily="18" charset="0"/>
                <a:cs typeface="Times New Roman" pitchFamily="18" charset="0"/>
              </a:rPr>
              <a:t> each and everything, water </a:t>
            </a:r>
            <a:r>
              <a:rPr lang="en-US" sz="3200" b="1" u="sng" dirty="0">
                <a:latin typeface="Times New Roman" pitchFamily="18" charset="0"/>
                <a:cs typeface="Times New Roman" pitchFamily="18" charset="0"/>
              </a:rPr>
              <a:t>drowns</a:t>
            </a:r>
            <a:r>
              <a:rPr lang="en-US" sz="3200" dirty="0">
                <a:latin typeface="Times New Roman" pitchFamily="18" charset="0"/>
                <a:cs typeface="Times New Roman" pitchFamily="18" charset="0"/>
              </a:rPr>
              <a:t> and wind </a:t>
            </a:r>
            <a:r>
              <a:rPr lang="en-US" sz="3200" b="1" u="sng" dirty="0">
                <a:latin typeface="Times New Roman" pitchFamily="18" charset="0"/>
                <a:cs typeface="Times New Roman" pitchFamily="18" charset="0"/>
              </a:rPr>
              <a:t>blows</a:t>
            </a:r>
            <a:r>
              <a:rPr lang="en-US" sz="3200" dirty="0">
                <a:latin typeface="Times New Roman" pitchFamily="18" charset="0"/>
                <a:cs typeface="Times New Roman" pitchFamily="18" charset="0"/>
              </a:rPr>
              <a:t> away. </a:t>
            </a:r>
          </a:p>
        </p:txBody>
      </p:sp>
      <p:sp>
        <p:nvSpPr>
          <p:cNvPr id="5" name="Rectangle 4"/>
          <p:cNvSpPr/>
          <p:nvPr/>
        </p:nvSpPr>
        <p:spPr>
          <a:xfrm>
            <a:off x="3657600" y="473065"/>
            <a:ext cx="4648200" cy="646331"/>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3600" dirty="0">
                <a:latin typeface="Times New Roman" pitchFamily="18" charset="0"/>
                <a:cs typeface="Times New Roman" pitchFamily="18" charset="0"/>
              </a:rPr>
              <a:t>Pair Work Solution </a:t>
            </a:r>
          </a:p>
        </p:txBody>
      </p:sp>
      <p:sp>
        <p:nvSpPr>
          <p:cNvPr id="6" name="Frame 5"/>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OUP WORK 111.jpg"/>
          <p:cNvPicPr>
            <a:picLocks noChangeAspect="1"/>
          </p:cNvPicPr>
          <p:nvPr/>
        </p:nvPicPr>
        <p:blipFill>
          <a:blip r:embed="rId2"/>
          <a:stretch>
            <a:fillRect/>
          </a:stretch>
        </p:blipFill>
        <p:spPr>
          <a:xfrm>
            <a:off x="8915400" y="304800"/>
            <a:ext cx="2571750" cy="1714500"/>
          </a:xfrm>
          <a:prstGeom prst="rect">
            <a:avLst/>
          </a:prstGeom>
          <a:ln>
            <a:noFill/>
          </a:ln>
          <a:effectLst>
            <a:softEdge rad="112500"/>
          </a:effectLst>
        </p:spPr>
      </p:pic>
      <p:sp>
        <p:nvSpPr>
          <p:cNvPr id="3" name="Rounded Rectangle 2"/>
          <p:cNvSpPr/>
          <p:nvPr/>
        </p:nvSpPr>
        <p:spPr>
          <a:xfrm>
            <a:off x="2971800" y="439378"/>
            <a:ext cx="4114800" cy="914400"/>
          </a:xfrm>
          <a:prstGeom prst="roundRect">
            <a:avLst>
              <a:gd name="adj" fmla="val 36667"/>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Group Work</a:t>
            </a:r>
          </a:p>
        </p:txBody>
      </p:sp>
      <p:sp>
        <p:nvSpPr>
          <p:cNvPr id="4" name="Rounded Rectangle 3"/>
          <p:cNvSpPr/>
          <p:nvPr/>
        </p:nvSpPr>
        <p:spPr>
          <a:xfrm>
            <a:off x="1143000" y="1524000"/>
            <a:ext cx="7010400" cy="762000"/>
          </a:xfrm>
          <a:prstGeom prst="roundRect">
            <a:avLst/>
          </a:prstGeom>
          <a:solidFill>
            <a:schemeClr val="accent3">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Complete the </a:t>
            </a:r>
            <a:r>
              <a:rPr lang="en-US" sz="2800" dirty="0" smtClean="0">
                <a:solidFill>
                  <a:schemeClr val="tx1"/>
                </a:solidFill>
                <a:latin typeface="Times New Roman" pitchFamily="18" charset="0"/>
                <a:cs typeface="Times New Roman" pitchFamily="18" charset="0"/>
              </a:rPr>
              <a:t>sentences using the verbs:</a:t>
            </a:r>
            <a:endParaRPr lang="en-US" sz="2800" dirty="0">
              <a:solidFill>
                <a:schemeClr val="tx1"/>
              </a:solidFill>
              <a:latin typeface="Times New Roman" pitchFamily="18" charset="0"/>
              <a:cs typeface="Times New Roman" pitchFamily="18" charset="0"/>
            </a:endParaRPr>
          </a:p>
        </p:txBody>
      </p:sp>
      <p:sp>
        <p:nvSpPr>
          <p:cNvPr id="5" name="Rounded Rectangle 4"/>
          <p:cNvSpPr/>
          <p:nvPr/>
        </p:nvSpPr>
        <p:spPr>
          <a:xfrm>
            <a:off x="1143000" y="2438401"/>
            <a:ext cx="7010400" cy="4038600"/>
          </a:xfrm>
          <a:prstGeom prst="roundRect">
            <a:avLst/>
          </a:prstGeom>
          <a:solidFill>
            <a:schemeClr val="accent3">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lphaLcParenR"/>
            </a:pPr>
            <a:r>
              <a:rPr lang="en-US" sz="3200" dirty="0">
                <a:solidFill>
                  <a:schemeClr val="tx1"/>
                </a:solidFill>
                <a:latin typeface="Times New Roman" pitchFamily="18" charset="0"/>
                <a:cs typeface="Times New Roman" pitchFamily="18" charset="0"/>
              </a:rPr>
              <a:t>The moon ---- at night.</a:t>
            </a:r>
          </a:p>
          <a:p>
            <a:pPr marL="514350" indent="-514350">
              <a:buFont typeface="+mj-lt"/>
              <a:buAutoNum type="alphaLcParenR"/>
            </a:pPr>
            <a:r>
              <a:rPr lang="en-US" sz="3200" dirty="0">
                <a:solidFill>
                  <a:schemeClr val="tx1"/>
                </a:solidFill>
                <a:latin typeface="Times New Roman" pitchFamily="18" charset="0"/>
                <a:cs typeface="Times New Roman" pitchFamily="18" charset="0"/>
              </a:rPr>
              <a:t> Wind ---- violently.</a:t>
            </a:r>
          </a:p>
          <a:p>
            <a:pPr marL="514350" indent="-514350">
              <a:buFont typeface="+mj-lt"/>
              <a:buAutoNum type="alphaLcParenR"/>
            </a:pPr>
            <a:r>
              <a:rPr lang="en-US" sz="3200" dirty="0">
                <a:solidFill>
                  <a:schemeClr val="tx1"/>
                </a:solidFill>
                <a:latin typeface="Times New Roman" pitchFamily="18" charset="0"/>
                <a:cs typeface="Times New Roman" pitchFamily="18" charset="0"/>
              </a:rPr>
              <a:t> He ---- not do it.</a:t>
            </a:r>
          </a:p>
          <a:p>
            <a:pPr marL="514350" indent="-514350">
              <a:buFont typeface="+mj-lt"/>
              <a:buAutoNum type="alphaLcParenR"/>
            </a:pPr>
            <a:r>
              <a:rPr lang="en-US" sz="3200" dirty="0">
                <a:solidFill>
                  <a:schemeClr val="tx1"/>
                </a:solidFill>
                <a:latin typeface="Times New Roman" pitchFamily="18" charset="0"/>
                <a:cs typeface="Times New Roman" pitchFamily="18" charset="0"/>
              </a:rPr>
              <a:t> It ---- rain here everyday.</a:t>
            </a:r>
          </a:p>
          <a:p>
            <a:pPr marL="514350" indent="-514350">
              <a:buFont typeface="+mj-lt"/>
              <a:buAutoNum type="alphaLcParenR"/>
            </a:pPr>
            <a:r>
              <a:rPr lang="en-US" sz="3200" dirty="0">
                <a:solidFill>
                  <a:schemeClr val="tx1"/>
                </a:solidFill>
                <a:latin typeface="Times New Roman" pitchFamily="18" charset="0"/>
                <a:cs typeface="Times New Roman" pitchFamily="18" charset="0"/>
              </a:rPr>
              <a:t> The sun ---- in the east.</a:t>
            </a:r>
          </a:p>
          <a:p>
            <a:pPr marL="514350" indent="-514350">
              <a:buFont typeface="+mj-lt"/>
              <a:buAutoNum type="alphaLcParenR"/>
            </a:pPr>
            <a:r>
              <a:rPr lang="en-US" sz="3200" dirty="0">
                <a:solidFill>
                  <a:schemeClr val="tx1"/>
                </a:solidFill>
                <a:latin typeface="Times New Roman" pitchFamily="18" charset="0"/>
                <a:cs typeface="Times New Roman" pitchFamily="18" charset="0"/>
              </a:rPr>
              <a:t> ---- he go home?</a:t>
            </a:r>
          </a:p>
          <a:p>
            <a:pPr marL="514350" indent="-514350">
              <a:buFont typeface="+mj-lt"/>
              <a:buAutoNum type="alphaLcParenR"/>
            </a:pPr>
            <a:r>
              <a:rPr lang="en-US" sz="3200" dirty="0">
                <a:solidFill>
                  <a:schemeClr val="tx1"/>
                </a:solidFill>
                <a:latin typeface="Times New Roman" pitchFamily="18" charset="0"/>
                <a:cs typeface="Times New Roman" pitchFamily="18" charset="0"/>
              </a:rPr>
              <a:t> ---- you a student?</a:t>
            </a:r>
          </a:p>
          <a:p>
            <a:pPr marL="514350" indent="-514350">
              <a:buFont typeface="+mj-lt"/>
              <a:buAutoNum type="alphaLcParenR"/>
            </a:pPr>
            <a:r>
              <a:rPr lang="en-US" sz="3200" dirty="0">
                <a:solidFill>
                  <a:schemeClr val="tx1"/>
                </a:solidFill>
                <a:latin typeface="Times New Roman" pitchFamily="18" charset="0"/>
                <a:cs typeface="Times New Roman" pitchFamily="18" charset="0"/>
              </a:rPr>
              <a:t> ---- they play cricket?</a:t>
            </a:r>
          </a:p>
        </p:txBody>
      </p:sp>
      <p:sp>
        <p:nvSpPr>
          <p:cNvPr id="6" name="Rounded Rectangle 5"/>
          <p:cNvSpPr/>
          <p:nvPr/>
        </p:nvSpPr>
        <p:spPr>
          <a:xfrm>
            <a:off x="8915400" y="2455607"/>
            <a:ext cx="2057400" cy="4038600"/>
          </a:xfrm>
          <a:prstGeom prst="roundRect">
            <a:avLst/>
          </a:prstGeom>
          <a:solidFill>
            <a:schemeClr val="accent3">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does</a:t>
            </a:r>
          </a:p>
          <a:p>
            <a:pPr algn="ctr"/>
            <a:r>
              <a:rPr lang="en-US" sz="3200" dirty="0">
                <a:solidFill>
                  <a:schemeClr val="tx1"/>
                </a:solidFill>
                <a:latin typeface="Times New Roman" pitchFamily="18" charset="0"/>
                <a:cs typeface="Times New Roman" pitchFamily="18" charset="0"/>
              </a:rPr>
              <a:t>do</a:t>
            </a:r>
          </a:p>
          <a:p>
            <a:pPr algn="ctr"/>
            <a:r>
              <a:rPr lang="en-US" sz="3200" dirty="0">
                <a:solidFill>
                  <a:schemeClr val="tx1"/>
                </a:solidFill>
                <a:latin typeface="Times New Roman" pitchFamily="18" charset="0"/>
                <a:cs typeface="Times New Roman" pitchFamily="18" charset="0"/>
              </a:rPr>
              <a:t>are</a:t>
            </a:r>
          </a:p>
          <a:p>
            <a:pPr algn="ctr"/>
            <a:r>
              <a:rPr lang="en-US" sz="3200" dirty="0">
                <a:solidFill>
                  <a:schemeClr val="tx1"/>
                </a:solidFill>
                <a:latin typeface="Times New Roman" pitchFamily="18" charset="0"/>
                <a:cs typeface="Times New Roman" pitchFamily="18" charset="0"/>
              </a:rPr>
              <a:t>rises</a:t>
            </a:r>
          </a:p>
          <a:p>
            <a:pPr algn="ctr"/>
            <a:r>
              <a:rPr lang="en-US" sz="3200" dirty="0">
                <a:solidFill>
                  <a:schemeClr val="tx1"/>
                </a:solidFill>
                <a:latin typeface="Times New Roman" pitchFamily="18" charset="0"/>
                <a:cs typeface="Times New Roman" pitchFamily="18" charset="0"/>
              </a:rPr>
              <a:t>shines</a:t>
            </a:r>
          </a:p>
          <a:p>
            <a:pPr algn="ctr"/>
            <a:r>
              <a:rPr lang="en-US" sz="3200" dirty="0">
                <a:solidFill>
                  <a:schemeClr val="tx1"/>
                </a:solidFill>
                <a:latin typeface="Times New Roman" pitchFamily="18" charset="0"/>
                <a:cs typeface="Times New Roman" pitchFamily="18" charset="0"/>
              </a:rPr>
              <a:t>does not</a:t>
            </a:r>
          </a:p>
          <a:p>
            <a:pPr algn="ctr"/>
            <a:r>
              <a:rPr lang="en-US" sz="3200" dirty="0">
                <a:solidFill>
                  <a:schemeClr val="tx1"/>
                </a:solidFill>
                <a:latin typeface="Times New Roman" pitchFamily="18" charset="0"/>
                <a:cs typeface="Times New Roman" pitchFamily="18" charset="0"/>
              </a:rPr>
              <a:t>blows</a:t>
            </a:r>
          </a:p>
          <a:p>
            <a:pPr algn="ctr"/>
            <a:r>
              <a:rPr lang="en-US" sz="3200" dirty="0">
                <a:solidFill>
                  <a:schemeClr val="tx1"/>
                </a:solidFill>
                <a:latin typeface="Times New Roman" pitchFamily="18" charset="0"/>
                <a:cs typeface="Times New Roman" pitchFamily="18" charset="0"/>
              </a:rPr>
              <a:t>does</a:t>
            </a:r>
          </a:p>
        </p:txBody>
      </p:sp>
      <p:sp>
        <p:nvSpPr>
          <p:cNvPr id="7" name="Frame 6"/>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57400" y="2209800"/>
            <a:ext cx="7924800" cy="4267200"/>
          </a:xfrm>
          <a:prstGeom prst="roundRect">
            <a:avLst/>
          </a:prstGeom>
          <a:solidFill>
            <a:schemeClr val="accent5">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lphaLcParenR"/>
            </a:pPr>
            <a:r>
              <a:rPr lang="en-US" sz="3200" dirty="0">
                <a:solidFill>
                  <a:schemeClr val="tx1"/>
                </a:solidFill>
                <a:latin typeface="Times New Roman" pitchFamily="18" charset="0"/>
                <a:cs typeface="Times New Roman" pitchFamily="18" charset="0"/>
              </a:rPr>
              <a:t>The moon </a:t>
            </a:r>
            <a:r>
              <a:rPr lang="en-US" sz="3200" u="sng" dirty="0">
                <a:solidFill>
                  <a:schemeClr val="tx1"/>
                </a:solidFill>
                <a:latin typeface="Times New Roman" pitchFamily="18" charset="0"/>
                <a:cs typeface="Times New Roman" pitchFamily="18" charset="0"/>
              </a:rPr>
              <a:t>shines</a:t>
            </a:r>
            <a:r>
              <a:rPr lang="en-US" sz="3200" dirty="0">
                <a:solidFill>
                  <a:schemeClr val="tx1"/>
                </a:solidFill>
                <a:latin typeface="Times New Roman" pitchFamily="18" charset="0"/>
                <a:cs typeface="Times New Roman" pitchFamily="18" charset="0"/>
              </a:rPr>
              <a:t> at night.</a:t>
            </a:r>
          </a:p>
          <a:p>
            <a:pPr marL="514350" indent="-514350">
              <a:buFont typeface="+mj-lt"/>
              <a:buAutoNum type="alphaLcParenR"/>
            </a:pPr>
            <a:r>
              <a:rPr lang="en-US" sz="3200" dirty="0">
                <a:solidFill>
                  <a:schemeClr val="tx1"/>
                </a:solidFill>
                <a:latin typeface="Times New Roman" pitchFamily="18" charset="0"/>
                <a:cs typeface="Times New Roman" pitchFamily="18" charset="0"/>
              </a:rPr>
              <a:t> Wind </a:t>
            </a:r>
            <a:r>
              <a:rPr lang="en-US" sz="3200" u="sng" dirty="0">
                <a:solidFill>
                  <a:schemeClr val="tx1"/>
                </a:solidFill>
                <a:latin typeface="Times New Roman" pitchFamily="18" charset="0"/>
                <a:cs typeface="Times New Roman" pitchFamily="18" charset="0"/>
              </a:rPr>
              <a:t>blows</a:t>
            </a:r>
            <a:r>
              <a:rPr lang="en-US" sz="3200" dirty="0">
                <a:solidFill>
                  <a:schemeClr val="tx1"/>
                </a:solidFill>
                <a:latin typeface="Times New Roman" pitchFamily="18" charset="0"/>
                <a:cs typeface="Times New Roman" pitchFamily="18" charset="0"/>
              </a:rPr>
              <a:t> violently.</a:t>
            </a:r>
          </a:p>
          <a:p>
            <a:pPr marL="514350" indent="-514350">
              <a:buFont typeface="+mj-lt"/>
              <a:buAutoNum type="alphaLcParenR"/>
            </a:pPr>
            <a:r>
              <a:rPr lang="en-US" sz="3200" dirty="0">
                <a:solidFill>
                  <a:schemeClr val="tx1"/>
                </a:solidFill>
                <a:latin typeface="Times New Roman" pitchFamily="18" charset="0"/>
                <a:cs typeface="Times New Roman" pitchFamily="18" charset="0"/>
              </a:rPr>
              <a:t> He </a:t>
            </a:r>
            <a:r>
              <a:rPr lang="en-US" sz="3200" u="sng" dirty="0">
                <a:solidFill>
                  <a:schemeClr val="tx1"/>
                </a:solidFill>
                <a:latin typeface="Times New Roman" pitchFamily="18" charset="0"/>
                <a:cs typeface="Times New Roman" pitchFamily="18" charset="0"/>
              </a:rPr>
              <a:t>does</a:t>
            </a:r>
            <a:r>
              <a:rPr lang="en-US" sz="3200" dirty="0">
                <a:solidFill>
                  <a:schemeClr val="tx1"/>
                </a:solidFill>
                <a:latin typeface="Times New Roman" pitchFamily="18" charset="0"/>
                <a:cs typeface="Times New Roman" pitchFamily="18" charset="0"/>
              </a:rPr>
              <a:t> not do it.</a:t>
            </a:r>
          </a:p>
          <a:p>
            <a:pPr marL="514350" indent="-514350">
              <a:buFont typeface="+mj-lt"/>
              <a:buAutoNum type="alphaLcParenR"/>
            </a:pPr>
            <a:r>
              <a:rPr lang="en-US" sz="3200" dirty="0">
                <a:solidFill>
                  <a:schemeClr val="tx1"/>
                </a:solidFill>
                <a:latin typeface="Times New Roman" pitchFamily="18" charset="0"/>
                <a:cs typeface="Times New Roman" pitchFamily="18" charset="0"/>
              </a:rPr>
              <a:t> It </a:t>
            </a:r>
            <a:r>
              <a:rPr lang="en-US" sz="3200" u="sng" dirty="0">
                <a:solidFill>
                  <a:schemeClr val="tx1"/>
                </a:solidFill>
                <a:latin typeface="Times New Roman" pitchFamily="18" charset="0"/>
                <a:cs typeface="Times New Roman" pitchFamily="18" charset="0"/>
              </a:rPr>
              <a:t>does not</a:t>
            </a:r>
            <a:r>
              <a:rPr lang="en-US" sz="3200" dirty="0">
                <a:solidFill>
                  <a:schemeClr val="tx1"/>
                </a:solidFill>
                <a:latin typeface="Times New Roman" pitchFamily="18" charset="0"/>
                <a:cs typeface="Times New Roman" pitchFamily="18" charset="0"/>
              </a:rPr>
              <a:t> rain here everyday.</a:t>
            </a:r>
          </a:p>
          <a:p>
            <a:pPr marL="514350" indent="-514350">
              <a:buFont typeface="+mj-lt"/>
              <a:buAutoNum type="alphaLcParenR"/>
            </a:pPr>
            <a:r>
              <a:rPr lang="en-US" sz="3200" dirty="0">
                <a:solidFill>
                  <a:schemeClr val="tx1"/>
                </a:solidFill>
                <a:latin typeface="Times New Roman" pitchFamily="18" charset="0"/>
                <a:cs typeface="Times New Roman" pitchFamily="18" charset="0"/>
              </a:rPr>
              <a:t> The sun </a:t>
            </a:r>
            <a:r>
              <a:rPr lang="en-US" sz="3200" u="sng" dirty="0">
                <a:solidFill>
                  <a:schemeClr val="tx1"/>
                </a:solidFill>
                <a:latin typeface="Times New Roman" pitchFamily="18" charset="0"/>
                <a:cs typeface="Times New Roman" pitchFamily="18" charset="0"/>
              </a:rPr>
              <a:t>rises</a:t>
            </a:r>
            <a:r>
              <a:rPr lang="en-US" sz="3200" dirty="0">
                <a:solidFill>
                  <a:schemeClr val="tx1"/>
                </a:solidFill>
                <a:latin typeface="Times New Roman" pitchFamily="18" charset="0"/>
                <a:cs typeface="Times New Roman" pitchFamily="18" charset="0"/>
              </a:rPr>
              <a:t> in the east.</a:t>
            </a:r>
          </a:p>
          <a:p>
            <a:pPr marL="514350" indent="-514350">
              <a:buFont typeface="+mj-lt"/>
              <a:buAutoNum type="alphaLcParenR"/>
            </a:pPr>
            <a:r>
              <a:rPr lang="en-US" sz="3200" dirty="0">
                <a:solidFill>
                  <a:schemeClr val="tx1"/>
                </a:solidFill>
                <a:latin typeface="Times New Roman" pitchFamily="18" charset="0"/>
                <a:cs typeface="Times New Roman" pitchFamily="18" charset="0"/>
              </a:rPr>
              <a:t> </a:t>
            </a:r>
            <a:r>
              <a:rPr lang="en-US" sz="3200" u="sng" dirty="0">
                <a:solidFill>
                  <a:schemeClr val="tx1"/>
                </a:solidFill>
                <a:latin typeface="Times New Roman" pitchFamily="18" charset="0"/>
                <a:cs typeface="Times New Roman" pitchFamily="18" charset="0"/>
              </a:rPr>
              <a:t>Does</a:t>
            </a:r>
            <a:r>
              <a:rPr lang="en-US" sz="3200" dirty="0">
                <a:solidFill>
                  <a:schemeClr val="tx1"/>
                </a:solidFill>
                <a:latin typeface="Times New Roman" pitchFamily="18" charset="0"/>
                <a:cs typeface="Times New Roman" pitchFamily="18" charset="0"/>
              </a:rPr>
              <a:t> he go home?</a:t>
            </a:r>
          </a:p>
          <a:p>
            <a:pPr marL="514350" indent="-514350">
              <a:buFont typeface="+mj-lt"/>
              <a:buAutoNum type="alphaLcParenR"/>
            </a:pPr>
            <a:r>
              <a:rPr lang="en-US" sz="3200" dirty="0">
                <a:solidFill>
                  <a:schemeClr val="tx1"/>
                </a:solidFill>
                <a:latin typeface="Times New Roman" pitchFamily="18" charset="0"/>
                <a:cs typeface="Times New Roman" pitchFamily="18" charset="0"/>
              </a:rPr>
              <a:t> </a:t>
            </a:r>
            <a:r>
              <a:rPr lang="en-US" sz="3200" u="sng" dirty="0">
                <a:solidFill>
                  <a:schemeClr val="tx1"/>
                </a:solidFill>
                <a:latin typeface="Times New Roman" pitchFamily="18" charset="0"/>
                <a:cs typeface="Times New Roman" pitchFamily="18" charset="0"/>
              </a:rPr>
              <a:t>Are</a:t>
            </a:r>
            <a:r>
              <a:rPr lang="en-US" sz="3200" dirty="0">
                <a:solidFill>
                  <a:schemeClr val="tx1"/>
                </a:solidFill>
                <a:latin typeface="Times New Roman" pitchFamily="18" charset="0"/>
                <a:cs typeface="Times New Roman" pitchFamily="18" charset="0"/>
              </a:rPr>
              <a:t> you a student?</a:t>
            </a:r>
          </a:p>
          <a:p>
            <a:pPr marL="514350" indent="-514350">
              <a:buFont typeface="+mj-lt"/>
              <a:buAutoNum type="alphaLcParenR"/>
            </a:pPr>
            <a:r>
              <a:rPr lang="en-US" sz="3200" dirty="0">
                <a:solidFill>
                  <a:schemeClr val="tx1"/>
                </a:solidFill>
                <a:latin typeface="Times New Roman" pitchFamily="18" charset="0"/>
                <a:cs typeface="Times New Roman" pitchFamily="18" charset="0"/>
              </a:rPr>
              <a:t> </a:t>
            </a:r>
            <a:r>
              <a:rPr lang="en-US" sz="3200" u="sng" dirty="0">
                <a:solidFill>
                  <a:schemeClr val="tx1"/>
                </a:solidFill>
                <a:latin typeface="Times New Roman" pitchFamily="18" charset="0"/>
                <a:cs typeface="Times New Roman" pitchFamily="18" charset="0"/>
              </a:rPr>
              <a:t>Do</a:t>
            </a:r>
            <a:r>
              <a:rPr lang="en-US" sz="3200" dirty="0">
                <a:solidFill>
                  <a:schemeClr val="tx1"/>
                </a:solidFill>
                <a:latin typeface="Times New Roman" pitchFamily="18" charset="0"/>
                <a:cs typeface="Times New Roman" pitchFamily="18" charset="0"/>
              </a:rPr>
              <a:t> they play cricket? </a:t>
            </a:r>
          </a:p>
        </p:txBody>
      </p:sp>
      <p:sp>
        <p:nvSpPr>
          <p:cNvPr id="3" name="Rectangle 2"/>
          <p:cNvSpPr/>
          <p:nvPr/>
        </p:nvSpPr>
        <p:spPr>
          <a:xfrm>
            <a:off x="2057400" y="1447801"/>
            <a:ext cx="7924800" cy="584775"/>
          </a:xfrm>
          <a:prstGeom prst="rect">
            <a:avLst/>
          </a:prstGeom>
          <a:solidFill>
            <a:schemeClr val="accent4">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en-US" sz="3200" b="1" dirty="0">
                <a:latin typeface="Times New Roman" pitchFamily="18" charset="0"/>
                <a:cs typeface="Times New Roman" pitchFamily="18" charset="0"/>
              </a:rPr>
              <a:t>Check your answer: </a:t>
            </a:r>
          </a:p>
        </p:txBody>
      </p:sp>
      <p:sp>
        <p:nvSpPr>
          <p:cNvPr id="4" name="Rectangle 3"/>
          <p:cNvSpPr/>
          <p:nvPr/>
        </p:nvSpPr>
        <p:spPr>
          <a:xfrm>
            <a:off x="3162300" y="510602"/>
            <a:ext cx="5715000" cy="58477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3200" dirty="0">
                <a:latin typeface="Times New Roman" pitchFamily="18" charset="0"/>
                <a:cs typeface="Times New Roman" pitchFamily="18" charset="0"/>
              </a:rPr>
              <a:t>Group Work  Solution</a:t>
            </a:r>
          </a:p>
        </p:txBody>
      </p:sp>
      <p:sp>
        <p:nvSpPr>
          <p:cNvPr id="5" name="Frame 4"/>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Ribbon 3"/>
          <p:cNvSpPr/>
          <p:nvPr/>
        </p:nvSpPr>
        <p:spPr>
          <a:xfrm>
            <a:off x="381000" y="590550"/>
            <a:ext cx="9982200" cy="1143000"/>
          </a:xfrm>
          <a:prstGeom prst="ribbon2">
            <a:avLst/>
          </a:prstGeom>
          <a:noFill/>
          <a:ln w="38100">
            <a:solidFill>
              <a:schemeClr val="accent4">
                <a:lumMod val="75000"/>
              </a:schemeClr>
            </a:solidFill>
            <a:prstDash val="solid"/>
            <a:headEnd type="arrow" w="med" len="med"/>
            <a:tailEnd type="arrow" w="med" len="med"/>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Assessment for Learning</a:t>
            </a:r>
          </a:p>
        </p:txBody>
      </p:sp>
      <p:sp>
        <p:nvSpPr>
          <p:cNvPr id="5" name="Rounded Rectangle 4"/>
          <p:cNvSpPr/>
          <p:nvPr/>
        </p:nvSpPr>
        <p:spPr>
          <a:xfrm>
            <a:off x="381001" y="3048000"/>
            <a:ext cx="11353800" cy="3429000"/>
          </a:xfrm>
          <a:prstGeom prst="roundRect">
            <a:avLst/>
          </a:prstGeom>
          <a:solidFill>
            <a:schemeClr val="bg1">
              <a:lumMod val="95000"/>
            </a:schemeClr>
          </a:solidFill>
          <a:ln>
            <a:noFill/>
          </a:ln>
          <a:effectLst>
            <a:outerShdw blurRad="149987" dist="250190" dir="8460000" algn="ctr">
              <a:srgbClr val="000000">
                <a:alpha val="28000"/>
              </a:srgb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Mrs. </a:t>
            </a:r>
            <a:r>
              <a:rPr lang="en-US" sz="3200" dirty="0" err="1">
                <a:solidFill>
                  <a:schemeClr val="tx1"/>
                </a:solidFill>
                <a:latin typeface="Times New Roman" pitchFamily="18" charset="0"/>
                <a:cs typeface="Times New Roman" pitchFamily="18" charset="0"/>
              </a:rPr>
              <a:t>Fatema</a:t>
            </a:r>
            <a:r>
              <a:rPr lang="en-US" sz="3200" dirty="0">
                <a:solidFill>
                  <a:schemeClr val="tx1"/>
                </a:solidFill>
                <a:latin typeface="Times New Roman" pitchFamily="18" charset="0"/>
                <a:cs typeface="Times New Roman" pitchFamily="18" charset="0"/>
              </a:rPr>
              <a:t> Begum (a)---- from Bangladesh. She (b) ---- Bangladeshi. She (c) ---- a secondary school teacher. She (d) ---- in a girls’ school in </a:t>
            </a:r>
            <a:r>
              <a:rPr lang="en-US" sz="3200" dirty="0" err="1">
                <a:solidFill>
                  <a:schemeClr val="tx1"/>
                </a:solidFill>
                <a:latin typeface="Times New Roman" pitchFamily="18" charset="0"/>
                <a:cs typeface="Times New Roman" pitchFamily="18" charset="0"/>
              </a:rPr>
              <a:t>Bogra</a:t>
            </a:r>
            <a:r>
              <a:rPr lang="en-US" sz="3200" dirty="0">
                <a:solidFill>
                  <a:schemeClr val="tx1"/>
                </a:solidFill>
                <a:latin typeface="Times New Roman" pitchFamily="18" charset="0"/>
                <a:cs typeface="Times New Roman" pitchFamily="18" charset="0"/>
              </a:rPr>
              <a:t>. She (e) ---- English. Her husband is a doctor. He (f) ---- in a hospital. They (g) ---- three children, one boy and two girls. They (h) ---- after their children. Mrs. Begum (</a:t>
            </a:r>
            <a:r>
              <a:rPr lang="en-US" sz="3200" dirty="0" err="1">
                <a:solidFill>
                  <a:schemeClr val="tx1"/>
                </a:solidFill>
                <a:latin typeface="Times New Roman" pitchFamily="18" charset="0"/>
                <a:cs typeface="Times New Roman" pitchFamily="18" charset="0"/>
              </a:rPr>
              <a:t>i</a:t>
            </a:r>
            <a:r>
              <a:rPr lang="en-US" sz="3200" dirty="0">
                <a:solidFill>
                  <a:schemeClr val="tx1"/>
                </a:solidFill>
                <a:latin typeface="Times New Roman" pitchFamily="18" charset="0"/>
                <a:cs typeface="Times New Roman" pitchFamily="18" charset="0"/>
              </a:rPr>
              <a:t>) ---- balanced diet. She (j) ---- careful about her health. </a:t>
            </a:r>
          </a:p>
        </p:txBody>
      </p:sp>
      <p:pic>
        <p:nvPicPr>
          <p:cNvPr id="6" name="Picture 5" descr="6d9.jpg"/>
          <p:cNvPicPr>
            <a:picLocks noChangeAspect="1"/>
          </p:cNvPicPr>
          <p:nvPr/>
        </p:nvPicPr>
        <p:blipFill>
          <a:blip r:embed="rId2"/>
          <a:stretch>
            <a:fillRect/>
          </a:stretch>
        </p:blipFill>
        <p:spPr>
          <a:xfrm>
            <a:off x="10363200" y="438150"/>
            <a:ext cx="1492477" cy="1447800"/>
          </a:xfrm>
          <a:prstGeom prst="ellipse">
            <a:avLst/>
          </a:prstGeom>
          <a:ln>
            <a:noFill/>
          </a:ln>
          <a:effectLst>
            <a:softEdge rad="112500"/>
          </a:effectLst>
        </p:spPr>
      </p:pic>
      <p:sp>
        <p:nvSpPr>
          <p:cNvPr id="7" name="Rounded Rectangle 6"/>
          <p:cNvSpPr/>
          <p:nvPr/>
        </p:nvSpPr>
        <p:spPr>
          <a:xfrm>
            <a:off x="381000" y="2209800"/>
            <a:ext cx="11353801" cy="609600"/>
          </a:xfrm>
          <a:prstGeom prst="roundRect">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itchFamily="18" charset="0"/>
                <a:cs typeface="Times New Roman" pitchFamily="18" charset="0"/>
              </a:rPr>
              <a:t>Complete the passage about Mrs. </a:t>
            </a:r>
            <a:r>
              <a:rPr lang="en-US" sz="3200" b="1" dirty="0" err="1">
                <a:solidFill>
                  <a:schemeClr val="tx1"/>
                </a:solidFill>
                <a:latin typeface="Times New Roman" pitchFamily="18" charset="0"/>
                <a:cs typeface="Times New Roman" pitchFamily="18" charset="0"/>
              </a:rPr>
              <a:t>Fatema</a:t>
            </a:r>
            <a:r>
              <a:rPr lang="en-US" sz="3200" b="1" dirty="0">
                <a:solidFill>
                  <a:schemeClr val="tx1"/>
                </a:solidFill>
                <a:latin typeface="Times New Roman" pitchFamily="18" charset="0"/>
                <a:cs typeface="Times New Roman" pitchFamily="18" charset="0"/>
              </a:rPr>
              <a:t> Begum:</a:t>
            </a:r>
          </a:p>
        </p:txBody>
      </p:sp>
      <p:sp>
        <p:nvSpPr>
          <p:cNvPr id="8" name="Frame 7"/>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 WORK.jpg"/>
          <p:cNvPicPr>
            <a:picLocks noChangeAspect="1"/>
          </p:cNvPicPr>
          <p:nvPr/>
        </p:nvPicPr>
        <p:blipFill>
          <a:blip r:embed="rId2"/>
          <a:stretch>
            <a:fillRect/>
          </a:stretch>
        </p:blipFill>
        <p:spPr>
          <a:xfrm>
            <a:off x="7848601" y="381001"/>
            <a:ext cx="2505075" cy="1819275"/>
          </a:xfrm>
          <a:prstGeom prst="rect">
            <a:avLst/>
          </a:prstGeom>
          <a:ln>
            <a:noFill/>
          </a:ln>
          <a:effectLst>
            <a:softEdge rad="112500"/>
          </a:effectLst>
        </p:spPr>
      </p:pic>
      <p:pic>
        <p:nvPicPr>
          <p:cNvPr id="5" name="Picture 4" descr="HOME WORK 2.png"/>
          <p:cNvPicPr>
            <a:picLocks noChangeAspect="1"/>
          </p:cNvPicPr>
          <p:nvPr/>
        </p:nvPicPr>
        <p:blipFill>
          <a:blip r:embed="rId3"/>
          <a:stretch>
            <a:fillRect/>
          </a:stretch>
        </p:blipFill>
        <p:spPr>
          <a:xfrm>
            <a:off x="1981200" y="304801"/>
            <a:ext cx="5676362" cy="1942943"/>
          </a:xfrm>
          <a:prstGeom prst="rect">
            <a:avLst/>
          </a:prstGeom>
        </p:spPr>
      </p:pic>
      <p:sp>
        <p:nvSpPr>
          <p:cNvPr id="6" name="Rounded Rectangle 5"/>
          <p:cNvSpPr/>
          <p:nvPr/>
        </p:nvSpPr>
        <p:spPr>
          <a:xfrm>
            <a:off x="1066800" y="3657600"/>
            <a:ext cx="9906000" cy="2438400"/>
          </a:xfrm>
          <a:prstGeom prst="roundRect">
            <a:avLst>
              <a:gd name="adj" fmla="val 20667"/>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itchFamily="18" charset="0"/>
                <a:cs typeface="Times New Roman" pitchFamily="18" charset="0"/>
              </a:rPr>
              <a:t>  Write five sentences about “Your family”  using ‘be’  verbs and five more sentences using ‘action verbs’ in the present simple tense.</a:t>
            </a:r>
          </a:p>
        </p:txBody>
      </p:sp>
      <p:sp>
        <p:nvSpPr>
          <p:cNvPr id="2" name="Rectangle 1"/>
          <p:cNvSpPr/>
          <p:nvPr/>
        </p:nvSpPr>
        <p:spPr>
          <a:xfrm>
            <a:off x="1066800" y="2590800"/>
            <a:ext cx="9906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Dear students, write it in your notebook: </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7" name="Frame 6"/>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anks 4 gif.gif"/>
          <p:cNvPicPr>
            <a:picLocks noChangeAspect="1"/>
          </p:cNvPicPr>
          <p:nvPr/>
        </p:nvPicPr>
        <p:blipFill>
          <a:blip r:embed="rId2"/>
          <a:stretch>
            <a:fillRect/>
          </a:stretch>
        </p:blipFill>
        <p:spPr>
          <a:xfrm>
            <a:off x="8377238" y="5181600"/>
            <a:ext cx="3457575" cy="126777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296" y="838199"/>
            <a:ext cx="4998104" cy="3934779"/>
          </a:xfrm>
          <a:prstGeom prst="ellipse">
            <a:avLst/>
          </a:prstGeom>
          <a:ln>
            <a:noFill/>
          </a:ln>
          <a:effectLst>
            <a:softEdge rad="112500"/>
          </a:effectLst>
        </p:spPr>
      </p:pic>
      <p:sp>
        <p:nvSpPr>
          <p:cNvPr id="6" name="Frame 5"/>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4800"/>
            <a:ext cx="6181449" cy="6248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57867"/>
            <a:ext cx="11582400" cy="646331"/>
          </a:xfrm>
          <a:prstGeom prst="rect">
            <a:avLst/>
          </a:prstGeom>
          <a:solidFill>
            <a:schemeClr val="tx2">
              <a:lumMod val="20000"/>
              <a:lumOff val="80000"/>
            </a:schemeClr>
          </a:solidFill>
          <a:scene3d>
            <a:camera prst="orthographicFront"/>
            <a:lightRig rig="threePt" dir="t"/>
          </a:scene3d>
          <a:sp3d>
            <a:bevelT w="152400" h="50800" prst="softRound"/>
          </a:sp3d>
        </p:spPr>
        <p:txBody>
          <a:bodyPr wrap="square">
            <a:spAutoFit/>
          </a:bodyPr>
          <a:lstStyle/>
          <a:p>
            <a:pPr algn="ctr"/>
            <a:r>
              <a:rPr lang="en-US" sz="3600" b="1" dirty="0">
                <a:latin typeface="Times New Roman" pitchFamily="18" charset="0"/>
                <a:cs typeface="Times New Roman" pitchFamily="18" charset="0"/>
              </a:rPr>
              <a:t>IDENTITY OF </a:t>
            </a:r>
            <a:r>
              <a:rPr lang="bn-BD" sz="3600" b="1" dirty="0">
                <a:latin typeface="Times New Roman" pitchFamily="18" charset="0"/>
                <a:cs typeface="Times New Roman" pitchFamily="18" charset="0"/>
              </a:rPr>
              <a:t> THE  </a:t>
            </a:r>
            <a:r>
              <a:rPr lang="en-US" sz="3600" b="1" dirty="0">
                <a:latin typeface="Times New Roman" pitchFamily="18" charset="0"/>
                <a:cs typeface="Times New Roman" pitchFamily="18" charset="0"/>
              </a:rPr>
              <a:t>TEACHER</a:t>
            </a:r>
            <a:endParaRPr lang="en-US" sz="3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53023"/>
            <a:ext cx="12200626" cy="96903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26901"/>
            <a:ext cx="4114800" cy="4026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4691062" y="1824026"/>
            <a:ext cx="7162800" cy="4031873"/>
          </a:xfrm>
          <a:prstGeom prst="rect">
            <a:avLst/>
          </a:prstGeom>
          <a:solidFill>
            <a:schemeClr val="accent1">
              <a:lumMod val="40000"/>
              <a:lumOff val="60000"/>
            </a:schemeClr>
          </a:solidFill>
          <a:ln w="38100">
            <a:solidFill>
              <a:schemeClr val="tx1"/>
            </a:solidFill>
          </a:ln>
        </p:spPr>
        <p:txBody>
          <a:bodyPr wrap="square">
            <a:spAutoFit/>
          </a:bodyPr>
          <a:lstStyle/>
          <a:p>
            <a:pPr algn="ctr"/>
            <a:r>
              <a:rPr lang="en-US" sz="3200" dirty="0" smtClean="0">
                <a:latin typeface="Times New Roman" pitchFamily="18" charset="0"/>
                <a:cs typeface="Times New Roman" pitchFamily="18" charset="0"/>
              </a:rPr>
              <a:t>Md. Abu </a:t>
            </a:r>
            <a:r>
              <a:rPr lang="en-US" sz="3200" dirty="0" err="1" smtClean="0">
                <a:latin typeface="Times New Roman" pitchFamily="18" charset="0"/>
                <a:cs typeface="Times New Roman" pitchFamily="18" charset="0"/>
              </a:rPr>
              <a:t>Abdur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Rahman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Siddiquee</a:t>
            </a:r>
            <a:endParaRPr lang="en-US" sz="32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                                (M.  A, B. Ed)</a:t>
            </a:r>
          </a:p>
          <a:p>
            <a:pPr algn="ctr"/>
            <a:r>
              <a:rPr lang="en-US" sz="3200" dirty="0" smtClean="0">
                <a:latin typeface="Times New Roman" pitchFamily="18" charset="0"/>
                <a:cs typeface="Times New Roman" pitchFamily="18" charset="0"/>
              </a:rPr>
              <a:t>Senior  Teacher</a:t>
            </a:r>
            <a:r>
              <a:rPr lang="bn-BD"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(English)</a:t>
            </a:r>
          </a:p>
          <a:p>
            <a:pPr algn="ctr"/>
            <a:r>
              <a:rPr lang="en-US" sz="3200" dirty="0" err="1" smtClean="0">
                <a:latin typeface="Times New Roman" pitchFamily="18" charset="0"/>
                <a:cs typeface="Times New Roman" pitchFamily="18" charset="0"/>
              </a:rPr>
              <a:t>Jagoroni</a:t>
            </a:r>
            <a:r>
              <a:rPr lang="en-US" sz="3200" dirty="0" smtClean="0">
                <a:latin typeface="Times New Roman" pitchFamily="18" charset="0"/>
                <a:cs typeface="Times New Roman" pitchFamily="18" charset="0"/>
              </a:rPr>
              <a:t> M. L Girls’ High School</a:t>
            </a:r>
          </a:p>
          <a:p>
            <a:pPr algn="ctr"/>
            <a:r>
              <a:rPr lang="en-US" sz="3200" dirty="0" err="1" smtClean="0">
                <a:latin typeface="Times New Roman" pitchFamily="18" charset="0"/>
                <a:cs typeface="Times New Roman" pitchFamily="18" charset="0"/>
              </a:rPr>
              <a:t>Newashi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Nageswari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Kurigram</a:t>
            </a:r>
            <a:r>
              <a:rPr lang="en-US" sz="3200" dirty="0" smtClean="0">
                <a:latin typeface="Times New Roman" pitchFamily="18" charset="0"/>
                <a:cs typeface="Times New Roman" pitchFamily="18" charset="0"/>
              </a:rPr>
              <a:t>.</a:t>
            </a:r>
          </a:p>
          <a:p>
            <a:pPr algn="ctr"/>
            <a:r>
              <a:rPr lang="en-US" sz="3200" dirty="0" smtClean="0">
                <a:latin typeface="Times New Roman" pitchFamily="18" charset="0"/>
                <a:cs typeface="Times New Roman" pitchFamily="18" charset="0"/>
              </a:rPr>
              <a:t>Master Trainer, UITRCE, BANBEIS.</a:t>
            </a:r>
          </a:p>
          <a:p>
            <a:pPr algn="ctr"/>
            <a:r>
              <a:rPr lang="en-US" sz="3200" dirty="0" smtClean="0">
                <a:latin typeface="Times New Roman" pitchFamily="18" charset="0"/>
                <a:cs typeface="Times New Roman" pitchFamily="18" charset="0"/>
              </a:rPr>
              <a:t>E-mail: </a:t>
            </a:r>
            <a:r>
              <a:rPr lang="en-US" sz="3200" dirty="0" smtClean="0">
                <a:latin typeface="Times New Roman" pitchFamily="18" charset="0"/>
                <a:cs typeface="Times New Roman" pitchFamily="18" charset="0"/>
                <a:hlinkClick r:id="rId4"/>
              </a:rPr>
              <a:t>siddiquee1211@gmail.com</a:t>
            </a:r>
            <a:endParaRPr lang="en-US" sz="32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Contact</a:t>
            </a:r>
            <a:r>
              <a:rPr lang="bn-BD"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No. 01743943113 </a:t>
            </a:r>
            <a:endParaRPr lang="en-US" sz="3200" dirty="0"/>
          </a:p>
        </p:txBody>
      </p:sp>
      <p:sp>
        <p:nvSpPr>
          <p:cNvPr id="6" name="Frame 5"/>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16922"/>
            <a:ext cx="12192000" cy="1123950"/>
          </a:xfrm>
          <a:prstGeom prst="rect">
            <a:avLst/>
          </a:prstGeom>
        </p:spPr>
      </p:pic>
      <p:sp>
        <p:nvSpPr>
          <p:cNvPr id="3" name="Rectangle 2"/>
          <p:cNvSpPr/>
          <p:nvPr/>
        </p:nvSpPr>
        <p:spPr>
          <a:xfrm>
            <a:off x="3886200" y="2374699"/>
            <a:ext cx="6248400" cy="2062103"/>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2400" dirty="0">
                <a:latin typeface="Times New Roman" pitchFamily="18" charset="0"/>
                <a:cs typeface="Times New Roman" pitchFamily="18" charset="0"/>
              </a:rPr>
              <a:t> </a:t>
            </a:r>
            <a:r>
              <a:rPr lang="en-US" sz="3200" dirty="0">
                <a:latin typeface="Times New Roman" pitchFamily="18" charset="0"/>
                <a:cs typeface="Times New Roman" pitchFamily="18" charset="0"/>
              </a:rPr>
              <a:t>English 2</a:t>
            </a:r>
            <a:r>
              <a:rPr lang="en-US" sz="3200" baseline="30000" dirty="0">
                <a:latin typeface="Times New Roman" pitchFamily="18" charset="0"/>
                <a:cs typeface="Times New Roman" pitchFamily="18" charset="0"/>
              </a:rPr>
              <a:t>nd</a:t>
            </a:r>
            <a:r>
              <a:rPr lang="en-US" sz="3200" dirty="0">
                <a:latin typeface="Times New Roman" pitchFamily="18" charset="0"/>
                <a:cs typeface="Times New Roman" pitchFamily="18" charset="0"/>
              </a:rPr>
              <a:t> paper (Grammar)</a:t>
            </a:r>
          </a:p>
          <a:p>
            <a:pPr algn="ctr"/>
            <a:r>
              <a:rPr lang="en-US" sz="3200" dirty="0" smtClean="0">
                <a:latin typeface="Times New Roman" pitchFamily="18" charset="0"/>
                <a:cs typeface="Times New Roman" pitchFamily="18" charset="0"/>
              </a:rPr>
              <a:t>Class </a:t>
            </a:r>
            <a:r>
              <a:rPr lang="en-US" sz="3200" dirty="0">
                <a:latin typeface="Times New Roman" pitchFamily="18" charset="0"/>
                <a:cs typeface="Times New Roman" pitchFamily="18" charset="0"/>
              </a:rPr>
              <a:t>:  6</a:t>
            </a:r>
          </a:p>
          <a:p>
            <a:pPr algn="ctr"/>
            <a:r>
              <a:rPr lang="en-US" sz="3200" dirty="0" smtClean="0">
                <a:latin typeface="Times New Roman" pitchFamily="18" charset="0"/>
                <a:cs typeface="Times New Roman" pitchFamily="18" charset="0"/>
              </a:rPr>
              <a:t>Duration</a:t>
            </a:r>
            <a:r>
              <a:rPr lang="en-US" sz="3200" dirty="0">
                <a:latin typeface="Times New Roman" pitchFamily="18" charset="0"/>
                <a:cs typeface="Times New Roman" pitchFamily="18" charset="0"/>
              </a:rPr>
              <a:t>: 50 Minutes </a:t>
            </a:r>
          </a:p>
          <a:p>
            <a:pPr algn="ctr"/>
            <a:r>
              <a:rPr lang="en-US" sz="3200" dirty="0">
                <a:latin typeface="Times New Roman" pitchFamily="18" charset="0"/>
                <a:cs typeface="Times New Roman" pitchFamily="18" charset="0"/>
              </a:rPr>
              <a:t>Date: </a:t>
            </a:r>
            <a:r>
              <a:rPr lang="en-US" sz="3200" dirty="0" smtClean="0">
                <a:latin typeface="Times New Roman" pitchFamily="18" charset="0"/>
                <a:cs typeface="Times New Roman" pitchFamily="18" charset="0"/>
              </a:rPr>
              <a:t>04/09/2020 </a:t>
            </a:r>
            <a:endParaRPr lang="en-US" sz="3200" dirty="0">
              <a:latin typeface="Times New Roman" pitchFamily="18" charset="0"/>
              <a:cs typeface="Times New Roman" pitchFamily="18" charset="0"/>
            </a:endParaRPr>
          </a:p>
        </p:txBody>
      </p:sp>
      <p:sp>
        <p:nvSpPr>
          <p:cNvPr id="4" name="Rectangle 3"/>
          <p:cNvSpPr/>
          <p:nvPr/>
        </p:nvSpPr>
        <p:spPr>
          <a:xfrm>
            <a:off x="2030801" y="786289"/>
            <a:ext cx="8103800" cy="646331"/>
          </a:xfrm>
          <a:prstGeom prst="rect">
            <a:avLst/>
          </a:prstGeom>
          <a:solidFill>
            <a:schemeClr val="bg2"/>
          </a:solidFill>
          <a:scene3d>
            <a:camera prst="orthographicFront"/>
            <a:lightRig rig="threePt" dir="t"/>
          </a:scene3d>
          <a:sp3d>
            <a:bevelT w="152400" h="50800" prst="softRound"/>
          </a:sp3d>
        </p:spPr>
        <p:txBody>
          <a:bodyPr wrap="square">
            <a:spAutoFit/>
          </a:bodyPr>
          <a:lstStyle/>
          <a:p>
            <a:pPr algn="ctr"/>
            <a:r>
              <a:rPr lang="en-US" sz="3600" b="1" dirty="0">
                <a:latin typeface="Times New Roman" pitchFamily="18" charset="0"/>
                <a:cs typeface="Times New Roman" pitchFamily="18" charset="0"/>
              </a:rPr>
              <a:t>IDENTITY OF </a:t>
            </a:r>
            <a:r>
              <a:rPr lang="bn-BD" sz="3600" b="1" dirty="0">
                <a:latin typeface="Times New Roman" pitchFamily="18" charset="0"/>
                <a:cs typeface="Times New Roman" pitchFamily="18" charset="0"/>
              </a:rPr>
              <a:t> THE SUBJECT</a:t>
            </a:r>
            <a:r>
              <a:rPr lang="en-US" sz="3600" b="1" dirty="0">
                <a:latin typeface="Times New Roman" pitchFamily="18" charset="0"/>
                <a:cs typeface="Times New Roman" pitchFamily="18" charset="0"/>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801" y="2374700"/>
            <a:ext cx="1931599" cy="2062103"/>
          </a:xfrm>
          <a:prstGeom prst="rect">
            <a:avLst/>
          </a:prstGeom>
        </p:spPr>
      </p:pic>
      <p:sp>
        <p:nvSpPr>
          <p:cNvPr id="8" name="Frame 7"/>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1"/>
            <a:ext cx="10972800" cy="646331"/>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b="1" dirty="0">
                <a:latin typeface="Times New Roman" pitchFamily="18" charset="0"/>
                <a:cs typeface="Times New Roman" pitchFamily="18" charset="0"/>
              </a:rPr>
              <a:t>Look at the pictures and try to guess the sentences: </a:t>
            </a:r>
          </a:p>
        </p:txBody>
      </p:sp>
      <p:sp>
        <p:nvSpPr>
          <p:cNvPr id="3" name="TextBox 2"/>
          <p:cNvSpPr txBox="1"/>
          <p:nvPr/>
        </p:nvSpPr>
        <p:spPr>
          <a:xfrm>
            <a:off x="1752600" y="3200400"/>
            <a:ext cx="4343400" cy="584775"/>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The sun </a:t>
            </a:r>
            <a:r>
              <a:rPr lang="en-US" sz="3200" b="1" dirty="0">
                <a:latin typeface="Times New Roman" pitchFamily="18" charset="0"/>
                <a:cs typeface="Times New Roman" pitchFamily="18" charset="0"/>
              </a:rPr>
              <a:t>rises</a:t>
            </a:r>
            <a:r>
              <a:rPr lang="en-US" sz="3200" dirty="0">
                <a:latin typeface="Times New Roman" pitchFamily="18" charset="0"/>
                <a:cs typeface="Times New Roman" pitchFamily="18" charset="0"/>
              </a:rPr>
              <a:t> in the east.</a:t>
            </a:r>
          </a:p>
        </p:txBody>
      </p:sp>
      <p:sp>
        <p:nvSpPr>
          <p:cNvPr id="4" name="TextBox 3"/>
          <p:cNvSpPr txBox="1"/>
          <p:nvPr/>
        </p:nvSpPr>
        <p:spPr>
          <a:xfrm>
            <a:off x="6705600" y="3200400"/>
            <a:ext cx="3886200" cy="584775"/>
          </a:xfrm>
          <a:prstGeom prst="rect">
            <a:avLst/>
          </a:prstGeom>
          <a:noFill/>
        </p:spPr>
        <p:txBody>
          <a:bodyPr wrap="square" rtlCol="0">
            <a:spAutoFit/>
          </a:bodyPr>
          <a:lstStyle/>
          <a:p>
            <a:r>
              <a:rPr lang="en-US" sz="3200" dirty="0">
                <a:latin typeface="Times New Roman" pitchFamily="18" charset="0"/>
                <a:cs typeface="Times New Roman" pitchFamily="18" charset="0"/>
              </a:rPr>
              <a:t>The earth </a:t>
            </a:r>
            <a:r>
              <a:rPr lang="en-US" sz="3200" b="1" dirty="0">
                <a:latin typeface="Times New Roman" pitchFamily="18" charset="0"/>
                <a:cs typeface="Times New Roman" pitchFamily="18" charset="0"/>
              </a:rPr>
              <a:t>is</a:t>
            </a:r>
            <a:r>
              <a:rPr lang="en-US" sz="3200" dirty="0">
                <a:latin typeface="Times New Roman" pitchFamily="18" charset="0"/>
                <a:cs typeface="Times New Roman" pitchFamily="18" charset="0"/>
              </a:rPr>
              <a:t> round.</a:t>
            </a:r>
          </a:p>
        </p:txBody>
      </p:sp>
      <p:pic>
        <p:nvPicPr>
          <p:cNvPr id="8" name="Picture 7" descr="220px-Victoriafälle.jpg"/>
          <p:cNvPicPr>
            <a:picLocks noChangeAspect="1"/>
          </p:cNvPicPr>
          <p:nvPr/>
        </p:nvPicPr>
        <p:blipFill>
          <a:blip r:embed="rId2"/>
          <a:stretch>
            <a:fillRect/>
          </a:stretch>
        </p:blipFill>
        <p:spPr>
          <a:xfrm>
            <a:off x="6741348" y="3962400"/>
            <a:ext cx="2910652" cy="1981200"/>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9" descr="BIRD. GIF 4.gif"/>
          <p:cNvPicPr>
            <a:picLocks noChangeAspect="1"/>
          </p:cNvPicPr>
          <p:nvPr/>
        </p:nvPicPr>
        <p:blipFill>
          <a:blip r:embed="rId3"/>
          <a:stretch>
            <a:fillRect/>
          </a:stretch>
        </p:blipFill>
        <p:spPr>
          <a:xfrm>
            <a:off x="2209800" y="3962400"/>
            <a:ext cx="3042556" cy="1905000"/>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Picture 10" descr="ever20868.jpeg"/>
          <p:cNvPicPr>
            <a:picLocks noChangeAspect="1"/>
          </p:cNvPicPr>
          <p:nvPr/>
        </p:nvPicPr>
        <p:blipFill>
          <a:blip r:embed="rId4"/>
          <a:srcRect l="3125" t="4327" r="6250" b="4807"/>
          <a:stretch>
            <a:fillRect/>
          </a:stretch>
        </p:blipFill>
        <p:spPr>
          <a:xfrm>
            <a:off x="2286001" y="1066800"/>
            <a:ext cx="2946400" cy="2057401"/>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Picture 11" descr="s-l300.jpg"/>
          <p:cNvPicPr>
            <a:picLocks noChangeAspect="1"/>
          </p:cNvPicPr>
          <p:nvPr/>
        </p:nvPicPr>
        <p:blipFill>
          <a:blip r:embed="rId5"/>
          <a:stretch>
            <a:fillRect/>
          </a:stretch>
        </p:blipFill>
        <p:spPr>
          <a:xfrm>
            <a:off x="7162800" y="838200"/>
            <a:ext cx="2362200" cy="2362200"/>
          </a:xfrm>
          <a:prstGeom prst="rect">
            <a:avLst/>
          </a:prstGeom>
        </p:spPr>
      </p:pic>
      <p:sp>
        <p:nvSpPr>
          <p:cNvPr id="13" name="TextBox 12"/>
          <p:cNvSpPr txBox="1"/>
          <p:nvPr/>
        </p:nvSpPr>
        <p:spPr>
          <a:xfrm>
            <a:off x="2057400" y="6018936"/>
            <a:ext cx="2971799" cy="584775"/>
          </a:xfrm>
          <a:prstGeom prst="rect">
            <a:avLst/>
          </a:prstGeom>
          <a:noFill/>
        </p:spPr>
        <p:txBody>
          <a:bodyPr wrap="square" rtlCol="0">
            <a:spAutoFit/>
          </a:bodyPr>
          <a:lstStyle/>
          <a:p>
            <a:r>
              <a:rPr lang="en-US" sz="3200" dirty="0">
                <a:latin typeface="Times New Roman" pitchFamily="18" charset="0"/>
                <a:cs typeface="Times New Roman" pitchFamily="18" charset="0"/>
              </a:rPr>
              <a:t>The bird </a:t>
            </a:r>
            <a:r>
              <a:rPr lang="bn-BD" sz="3200" b="1" dirty="0">
                <a:latin typeface="Times New Roman" pitchFamily="18" charset="0"/>
                <a:cs typeface="Times New Roman" pitchFamily="18" charset="0"/>
              </a:rPr>
              <a:t>dances</a:t>
            </a:r>
            <a:r>
              <a:rPr lang="en-US" sz="3200" dirty="0">
                <a:latin typeface="Times New Roman" pitchFamily="18" charset="0"/>
                <a:cs typeface="Times New Roman" pitchFamily="18" charset="0"/>
              </a:rPr>
              <a:t>.</a:t>
            </a:r>
          </a:p>
        </p:txBody>
      </p:sp>
      <p:sp>
        <p:nvSpPr>
          <p:cNvPr id="14" name="TextBox 13"/>
          <p:cNvSpPr txBox="1"/>
          <p:nvPr/>
        </p:nvSpPr>
        <p:spPr>
          <a:xfrm>
            <a:off x="6400800" y="6040873"/>
            <a:ext cx="4191000" cy="584775"/>
          </a:xfrm>
          <a:prstGeom prst="rect">
            <a:avLst/>
          </a:prstGeom>
          <a:noFill/>
        </p:spPr>
        <p:txBody>
          <a:bodyPr wrap="square" rtlCol="0">
            <a:spAutoFit/>
          </a:bodyPr>
          <a:lstStyle/>
          <a:p>
            <a:r>
              <a:rPr lang="en-US" sz="3200" dirty="0">
                <a:latin typeface="Times New Roman" pitchFamily="18" charset="0"/>
                <a:cs typeface="Times New Roman" pitchFamily="18" charset="0"/>
              </a:rPr>
              <a:t>Water </a:t>
            </a:r>
            <a:r>
              <a:rPr lang="en-US" sz="3200" b="1" dirty="0">
                <a:latin typeface="Times New Roman" pitchFamily="18" charset="0"/>
                <a:cs typeface="Times New Roman" pitchFamily="18" charset="0"/>
              </a:rPr>
              <a:t>rolls</a:t>
            </a:r>
            <a:r>
              <a:rPr lang="en-US" sz="3200" dirty="0">
                <a:latin typeface="Times New Roman" pitchFamily="18" charset="0"/>
                <a:cs typeface="Times New Roman" pitchFamily="18" charset="0"/>
              </a:rPr>
              <a:t> downwards. </a:t>
            </a:r>
          </a:p>
        </p:txBody>
      </p:sp>
      <p:sp>
        <p:nvSpPr>
          <p:cNvPr id="15" name="Frame 14"/>
          <p:cNvSpPr/>
          <p:nvPr/>
        </p:nvSpPr>
        <p:spPr>
          <a:xfrm>
            <a:off x="0" y="-177226"/>
            <a:ext cx="12192000" cy="7035225"/>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1774" y="169784"/>
            <a:ext cx="10363200" cy="64633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dirty="0">
                <a:latin typeface="Times New Roman" pitchFamily="18" charset="0"/>
                <a:cs typeface="Times New Roman" pitchFamily="18" charset="0"/>
              </a:rPr>
              <a:t>Look at the pictures and guess the sentences: </a:t>
            </a:r>
          </a:p>
        </p:txBody>
      </p:sp>
      <p:sp>
        <p:nvSpPr>
          <p:cNvPr id="3" name="TextBox 2"/>
          <p:cNvSpPr txBox="1"/>
          <p:nvPr/>
        </p:nvSpPr>
        <p:spPr>
          <a:xfrm>
            <a:off x="1828801" y="2895600"/>
            <a:ext cx="3928383" cy="523220"/>
          </a:xfrm>
          <a:prstGeom prst="rect">
            <a:avLst/>
          </a:prstGeom>
          <a:noFill/>
        </p:spPr>
        <p:txBody>
          <a:bodyPr wrap="none" rtlCol="0">
            <a:spAutoFit/>
          </a:bodyPr>
          <a:lstStyle/>
          <a:p>
            <a:r>
              <a:rPr lang="en-US" sz="2800" dirty="0">
                <a:latin typeface="Times New Roman" pitchFamily="18" charset="0"/>
                <a:cs typeface="Times New Roman" pitchFamily="18" charset="0"/>
              </a:rPr>
              <a:t>The wind </a:t>
            </a:r>
            <a:r>
              <a:rPr lang="en-US" sz="2800" b="1" dirty="0">
                <a:latin typeface="Times New Roman" pitchFamily="18" charset="0"/>
                <a:cs typeface="Times New Roman" pitchFamily="18" charset="0"/>
              </a:rPr>
              <a:t>blows</a:t>
            </a:r>
            <a:r>
              <a:rPr lang="en-US" sz="2800" dirty="0">
                <a:latin typeface="Times New Roman" pitchFamily="18" charset="0"/>
                <a:cs typeface="Times New Roman" pitchFamily="18" charset="0"/>
              </a:rPr>
              <a:t> violently.</a:t>
            </a:r>
          </a:p>
        </p:txBody>
      </p:sp>
      <p:sp>
        <p:nvSpPr>
          <p:cNvPr id="4" name="TextBox 3"/>
          <p:cNvSpPr txBox="1"/>
          <p:nvPr/>
        </p:nvSpPr>
        <p:spPr>
          <a:xfrm>
            <a:off x="6477000" y="2819400"/>
            <a:ext cx="3741730" cy="523220"/>
          </a:xfrm>
          <a:prstGeom prst="rect">
            <a:avLst/>
          </a:prstGeom>
          <a:noFill/>
        </p:spPr>
        <p:txBody>
          <a:bodyPr wrap="none" rtlCol="0">
            <a:spAutoFit/>
          </a:bodyPr>
          <a:lstStyle/>
          <a:p>
            <a:r>
              <a:rPr lang="en-US" sz="2800" dirty="0">
                <a:latin typeface="Times New Roman" pitchFamily="18" charset="0"/>
                <a:cs typeface="Times New Roman" pitchFamily="18" charset="0"/>
              </a:rPr>
              <a:t>The girl </a:t>
            </a:r>
            <a:r>
              <a:rPr lang="en-US" sz="2800" b="1" dirty="0">
                <a:latin typeface="Times New Roman" pitchFamily="18" charset="0"/>
                <a:cs typeface="Times New Roman" pitchFamily="18" charset="0"/>
              </a:rPr>
              <a:t>looks</a:t>
            </a:r>
            <a:r>
              <a:rPr lang="en-US" sz="2800" dirty="0">
                <a:latin typeface="Times New Roman" pitchFamily="18" charset="0"/>
                <a:cs typeface="Times New Roman" pitchFamily="18" charset="0"/>
              </a:rPr>
              <a:t> beautiful. </a:t>
            </a:r>
          </a:p>
        </p:txBody>
      </p:sp>
      <p:pic>
        <p:nvPicPr>
          <p:cNvPr id="7" name="Picture 6" descr="watch.jpg"/>
          <p:cNvPicPr>
            <a:picLocks noChangeAspect="1"/>
          </p:cNvPicPr>
          <p:nvPr/>
        </p:nvPicPr>
        <p:blipFill>
          <a:blip r:embed="rId2"/>
          <a:stretch>
            <a:fillRect/>
          </a:stretch>
        </p:blipFill>
        <p:spPr>
          <a:xfrm>
            <a:off x="2473492" y="3505200"/>
            <a:ext cx="2003258" cy="2057400"/>
          </a:xfrm>
          <a:prstGeom prst="ellipse">
            <a:avLst/>
          </a:prstGeom>
          <a:ln>
            <a:noFill/>
          </a:ln>
          <a:effectLst>
            <a:softEdge rad="112500"/>
          </a:effectLst>
        </p:spPr>
      </p:pic>
      <p:pic>
        <p:nvPicPr>
          <p:cNvPr id="8" name="Picture 7" descr="violent wind.jpg"/>
          <p:cNvPicPr>
            <a:picLocks noChangeAspect="1"/>
          </p:cNvPicPr>
          <p:nvPr/>
        </p:nvPicPr>
        <p:blipFill>
          <a:blip r:embed="rId3"/>
          <a:stretch>
            <a:fillRect/>
          </a:stretch>
        </p:blipFill>
        <p:spPr>
          <a:xfrm>
            <a:off x="2286000" y="914400"/>
            <a:ext cx="2340548" cy="1930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descr="7fyi.jpg"/>
          <p:cNvPicPr>
            <a:picLocks noChangeAspect="1"/>
          </p:cNvPicPr>
          <p:nvPr/>
        </p:nvPicPr>
        <p:blipFill>
          <a:blip r:embed="rId4"/>
          <a:stretch>
            <a:fillRect/>
          </a:stretch>
        </p:blipFill>
        <p:spPr>
          <a:xfrm>
            <a:off x="7315200" y="914400"/>
            <a:ext cx="1483988" cy="1905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TextBox 9"/>
          <p:cNvSpPr txBox="1"/>
          <p:nvPr/>
        </p:nvSpPr>
        <p:spPr>
          <a:xfrm>
            <a:off x="2271712" y="5422105"/>
            <a:ext cx="2257349" cy="523220"/>
          </a:xfrm>
          <a:prstGeom prst="rect">
            <a:avLst/>
          </a:prstGeom>
          <a:noFill/>
        </p:spPr>
        <p:txBody>
          <a:bodyPr wrap="none" rtlCol="0">
            <a:spAutoFit/>
          </a:bodyPr>
          <a:lstStyle/>
          <a:p>
            <a:r>
              <a:rPr lang="en-US" sz="2800" dirty="0">
                <a:latin typeface="Times New Roman" pitchFamily="18" charset="0"/>
                <a:cs typeface="Times New Roman" pitchFamily="18" charset="0"/>
              </a:rPr>
              <a:t>It </a:t>
            </a:r>
            <a:r>
              <a:rPr lang="en-US" sz="2800" b="1" dirty="0">
                <a:latin typeface="Times New Roman" pitchFamily="18" charset="0"/>
                <a:cs typeface="Times New Roman" pitchFamily="18" charset="0"/>
              </a:rPr>
              <a:t>is</a:t>
            </a:r>
            <a:r>
              <a:rPr lang="en-US" sz="2800" dirty="0">
                <a:latin typeface="Times New Roman" pitchFamily="18" charset="0"/>
                <a:cs typeface="Times New Roman" pitchFamily="18" charset="0"/>
              </a:rPr>
              <a:t> 3 o’clock.</a:t>
            </a:r>
          </a:p>
        </p:txBody>
      </p:sp>
      <p:sp>
        <p:nvSpPr>
          <p:cNvPr id="11" name="TextBox 10"/>
          <p:cNvSpPr txBox="1"/>
          <p:nvPr/>
        </p:nvSpPr>
        <p:spPr>
          <a:xfrm>
            <a:off x="5476647" y="5417343"/>
            <a:ext cx="5161093" cy="523220"/>
          </a:xfrm>
          <a:prstGeom prst="rect">
            <a:avLst/>
          </a:prstGeom>
          <a:noFill/>
        </p:spPr>
        <p:txBody>
          <a:bodyPr wrap="none" rtlCol="0">
            <a:spAutoFit/>
          </a:bodyPr>
          <a:lstStyle/>
          <a:p>
            <a:r>
              <a:rPr lang="en-US" sz="2800" dirty="0">
                <a:latin typeface="Times New Roman" pitchFamily="18" charset="0"/>
                <a:cs typeface="Times New Roman" pitchFamily="18" charset="0"/>
              </a:rPr>
              <a:t>He </a:t>
            </a:r>
            <a:r>
              <a:rPr lang="en-US" sz="2800" b="1" dirty="0">
                <a:latin typeface="Times New Roman" pitchFamily="18" charset="0"/>
                <a:cs typeface="Times New Roman" pitchFamily="18" charset="0"/>
              </a:rPr>
              <a:t>goes</a:t>
            </a:r>
            <a:r>
              <a:rPr lang="en-US" sz="2800" dirty="0">
                <a:latin typeface="Times New Roman" pitchFamily="18" charset="0"/>
                <a:cs typeface="Times New Roman" pitchFamily="18" charset="0"/>
              </a:rPr>
              <a:t> to bed at 10 o’clock </a:t>
            </a:r>
            <a:r>
              <a:rPr lang="bn-BD" sz="2800" dirty="0">
                <a:latin typeface="Times New Roman" pitchFamily="18" charset="0"/>
                <a:cs typeface="Times New Roman" pitchFamily="18" charset="0"/>
              </a:rPr>
              <a:t>daily</a:t>
            </a:r>
            <a:r>
              <a:rPr lang="en-US" sz="2800" dirty="0">
                <a:latin typeface="Times New Roman" pitchFamily="18" charset="0"/>
                <a:cs typeface="Times New Roman" pitchFamily="18" charset="0"/>
              </a:rPr>
              <a:t>.</a:t>
            </a:r>
          </a:p>
        </p:txBody>
      </p:sp>
      <p:pic>
        <p:nvPicPr>
          <p:cNvPr id="12" name="Picture 11" descr="u25_793666_615463.JPG"/>
          <p:cNvPicPr>
            <a:picLocks noChangeAspect="1"/>
          </p:cNvPicPr>
          <p:nvPr/>
        </p:nvPicPr>
        <p:blipFill>
          <a:blip r:embed="rId5"/>
          <a:stretch>
            <a:fillRect/>
          </a:stretch>
        </p:blipFill>
        <p:spPr>
          <a:xfrm>
            <a:off x="7085330" y="3429000"/>
            <a:ext cx="1813560" cy="1828800"/>
          </a:xfrm>
          <a:prstGeom prst="rect">
            <a:avLst/>
          </a:prstGeom>
        </p:spPr>
      </p:pic>
      <p:sp>
        <p:nvSpPr>
          <p:cNvPr id="13" name="Rectangle 12"/>
          <p:cNvSpPr/>
          <p:nvPr/>
        </p:nvSpPr>
        <p:spPr>
          <a:xfrm>
            <a:off x="914400" y="5940563"/>
            <a:ext cx="10363200" cy="646331"/>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bn-BD" sz="3600" b="1" dirty="0">
                <a:latin typeface="Times New Roman" pitchFamily="18" charset="0"/>
                <a:cs typeface="Times New Roman" pitchFamily="18" charset="0"/>
              </a:rPr>
              <a:t>Can you realize what’s our today’s lesson? </a:t>
            </a:r>
            <a:endParaRPr lang="en-US" sz="3600" b="1" dirty="0">
              <a:latin typeface="Times New Roman" pitchFamily="18" charset="0"/>
              <a:cs typeface="Times New Roman" pitchFamily="18" charset="0"/>
            </a:endParaRPr>
          </a:p>
        </p:txBody>
      </p:sp>
      <p:sp>
        <p:nvSpPr>
          <p:cNvPr id="14" name="Frame 13"/>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33600" y="612995"/>
            <a:ext cx="7315200" cy="990600"/>
          </a:xfrm>
          <a:prstGeom prst="round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Today’s lesson is- </a:t>
            </a:r>
          </a:p>
        </p:txBody>
      </p:sp>
      <p:sp>
        <p:nvSpPr>
          <p:cNvPr id="3" name="Oval 2"/>
          <p:cNvSpPr/>
          <p:nvPr/>
        </p:nvSpPr>
        <p:spPr>
          <a:xfrm>
            <a:off x="2133600" y="1905000"/>
            <a:ext cx="7543800" cy="2362200"/>
          </a:xfrm>
          <a:prstGeom prst="ellipse">
            <a:avLst/>
          </a:prstGeom>
          <a:solidFill>
            <a:schemeClr val="accent3">
              <a:lumMod val="40000"/>
              <a:lumOff val="60000"/>
            </a:scheme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bn-BD" sz="4000" dirty="0">
              <a:solidFill>
                <a:schemeClr val="tx1"/>
              </a:solidFill>
              <a:latin typeface="Times New Roman" pitchFamily="18" charset="0"/>
              <a:cs typeface="Times New Roman" pitchFamily="18" charset="0"/>
            </a:endParaRPr>
          </a:p>
          <a:p>
            <a:pPr algn="ctr"/>
            <a:r>
              <a:rPr lang="bn-BD" sz="4000" dirty="0">
                <a:solidFill>
                  <a:schemeClr val="tx1"/>
                </a:solidFill>
                <a:latin typeface="Times New Roman" pitchFamily="18" charset="0"/>
                <a:cs typeface="Times New Roman" pitchFamily="18" charset="0"/>
              </a:rPr>
              <a:t>Present Simple / Indefinite Tense</a:t>
            </a:r>
          </a:p>
          <a:p>
            <a:pPr algn="ctr"/>
            <a:endParaRPr lang="en-US" sz="4000" dirty="0">
              <a:solidFill>
                <a:schemeClr val="tx1"/>
              </a:solidFill>
              <a:latin typeface="Times New Roman" pitchFamily="18" charset="0"/>
              <a:cs typeface="Times New Roman" pitchFamily="18" charset="0"/>
            </a:endParaRPr>
          </a:p>
        </p:txBody>
      </p:sp>
      <p:sp>
        <p:nvSpPr>
          <p:cNvPr id="5" name="TextBox 4"/>
          <p:cNvSpPr txBox="1"/>
          <p:nvPr/>
        </p:nvSpPr>
        <p:spPr>
          <a:xfrm>
            <a:off x="3886200" y="5105401"/>
            <a:ext cx="4419600" cy="646331"/>
          </a:xfrm>
          <a:prstGeom prst="rect">
            <a:avLst/>
          </a:prstGeom>
          <a:solidFill>
            <a:schemeClr val="accent2">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BD" sz="3600" dirty="0">
                <a:latin typeface="Times New Roman" pitchFamily="18" charset="0"/>
                <a:cs typeface="Times New Roman" pitchFamily="18" charset="0"/>
              </a:rPr>
              <a:t>Unit: 2,  Lesson: 2 </a:t>
            </a:r>
            <a:endParaRPr lang="en-US" sz="36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22616"/>
            <a:ext cx="12192000" cy="764499"/>
          </a:xfrm>
          <a:prstGeom prst="rect">
            <a:avLst/>
          </a:prstGeom>
        </p:spPr>
      </p:pic>
      <p:sp>
        <p:nvSpPr>
          <p:cNvPr id="7" name="Frame 6"/>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Admin\Desktop\tense\TENSE IMAGES\slide 2.gif"/>
          <p:cNvPicPr>
            <a:picLocks noChangeAspect="1" noChangeArrowheads="1"/>
          </p:cNvPicPr>
          <p:nvPr/>
        </p:nvPicPr>
        <p:blipFill>
          <a:blip r:embed="rId2">
            <a:lum bright="31000" contrast="6000"/>
          </a:blip>
          <a:srcRect l="1562" t="5926" r="2344" b="2222"/>
          <a:stretch>
            <a:fillRect/>
          </a:stretch>
        </p:blipFill>
        <p:spPr bwMode="auto">
          <a:xfrm>
            <a:off x="0" y="0"/>
            <a:ext cx="12192000" cy="7086600"/>
          </a:xfrm>
          <a:prstGeom prst="rect">
            <a:avLst/>
          </a:prstGeom>
          <a:noFill/>
        </p:spPr>
      </p:pic>
      <p:sp>
        <p:nvSpPr>
          <p:cNvPr id="3" name="TextBox 2"/>
          <p:cNvSpPr txBox="1"/>
          <p:nvPr/>
        </p:nvSpPr>
        <p:spPr>
          <a:xfrm>
            <a:off x="838200" y="381000"/>
            <a:ext cx="9829800" cy="70788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dirty="0">
                <a:latin typeface="Times New Roman" pitchFamily="18" charset="0"/>
                <a:cs typeface="Times New Roman" pitchFamily="18" charset="0"/>
              </a:rPr>
              <a:t>LEARNING  OUTCOMES </a:t>
            </a:r>
          </a:p>
        </p:txBody>
      </p:sp>
      <p:sp>
        <p:nvSpPr>
          <p:cNvPr id="4" name="Rounded Rectangle 3"/>
          <p:cNvSpPr/>
          <p:nvPr/>
        </p:nvSpPr>
        <p:spPr>
          <a:xfrm>
            <a:off x="838200" y="1469886"/>
            <a:ext cx="9829800" cy="4549914"/>
          </a:xfrm>
          <a:prstGeom prst="roundRect">
            <a:avLst/>
          </a:prstGeom>
          <a:solidFill>
            <a:schemeClr val="accent4">
              <a:lumMod val="20000"/>
              <a:lumOff val="80000"/>
            </a:schemeClr>
          </a:solidFill>
          <a:ln>
            <a:noFill/>
          </a:ln>
          <a:effectLst/>
          <a:scene3d>
            <a:camera prst="orthographicFront">
              <a:rot lat="0" lon="0" rev="0"/>
            </a:camera>
            <a:lightRig rig="glow" dir="t">
              <a:rot lat="0" lon="0" rev="14100000"/>
            </a:lightRig>
          </a:scene3d>
          <a:sp3d prstMaterial="softEdge">
            <a:bevelT w="1270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itchFamily="18" charset="0"/>
                <a:cs typeface="Times New Roman" pitchFamily="18" charset="0"/>
              </a:rPr>
              <a:t>After completing the lesson, students will be able to</a:t>
            </a:r>
            <a:r>
              <a:rPr lang="en-US" sz="3600" dirty="0" smtClean="0">
                <a:solidFill>
                  <a:schemeClr val="tx1"/>
                </a:solidFill>
                <a:latin typeface="Times New Roman" pitchFamily="18" charset="0"/>
                <a:cs typeface="Times New Roman" pitchFamily="18" charset="0"/>
              </a:rPr>
              <a:t>…</a:t>
            </a:r>
          </a:p>
          <a:p>
            <a:pPr algn="ctr"/>
            <a:endParaRPr lang="en-US" sz="3600" dirty="0">
              <a:solidFill>
                <a:schemeClr val="tx1"/>
              </a:solidFill>
              <a:latin typeface="Times New Roman" pitchFamily="18" charset="0"/>
              <a:cs typeface="Times New Roman" pitchFamily="18" charset="0"/>
            </a:endParaRPr>
          </a:p>
          <a:p>
            <a:pPr>
              <a:buFont typeface="Wingdings" pitchFamily="2" charset="2"/>
              <a:buChar char="v"/>
            </a:pPr>
            <a:r>
              <a:rPr lang="en-US" sz="3600" dirty="0">
                <a:solidFill>
                  <a:schemeClr val="tx1"/>
                </a:solidFill>
                <a:latin typeface="Times New Roman" pitchFamily="18" charset="0"/>
                <a:cs typeface="Times New Roman" pitchFamily="18" charset="0"/>
              </a:rPr>
              <a:t> define  present indefinite  tense.</a:t>
            </a:r>
          </a:p>
          <a:p>
            <a:pPr>
              <a:buFont typeface="Wingdings" pitchFamily="2" charset="2"/>
              <a:buChar char="v"/>
            </a:pPr>
            <a:r>
              <a:rPr lang="en-US" sz="3600" dirty="0">
                <a:solidFill>
                  <a:schemeClr val="tx1"/>
                </a:solidFill>
                <a:latin typeface="Times New Roman" pitchFamily="18" charset="0"/>
                <a:cs typeface="Times New Roman" pitchFamily="18" charset="0"/>
              </a:rPr>
              <a:t> identify  present  indefinite  tense.</a:t>
            </a:r>
          </a:p>
          <a:p>
            <a:pPr>
              <a:buFont typeface="Wingdings" pitchFamily="2" charset="2"/>
              <a:buChar char="v"/>
            </a:pPr>
            <a:r>
              <a:rPr lang="en-US" sz="3600" dirty="0">
                <a:solidFill>
                  <a:schemeClr val="tx1"/>
                </a:solidFill>
                <a:latin typeface="Times New Roman" pitchFamily="18" charset="0"/>
                <a:cs typeface="Times New Roman" pitchFamily="18" charset="0"/>
              </a:rPr>
              <a:t> make  sentences  with  present  indefinite  tense.</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pst.jpg"/>
          <p:cNvPicPr>
            <a:picLocks noChangeAspect="1"/>
          </p:cNvPicPr>
          <p:nvPr/>
        </p:nvPicPr>
        <p:blipFill>
          <a:blip r:embed="rId2"/>
          <a:stretch>
            <a:fillRect/>
          </a:stretch>
        </p:blipFill>
        <p:spPr>
          <a:xfrm>
            <a:off x="228600" y="152401"/>
            <a:ext cx="11658600" cy="6705600"/>
          </a:xfrm>
          <a:prstGeom prst="rect">
            <a:avLst/>
          </a:prstGeom>
        </p:spPr>
      </p:pic>
      <p:sp>
        <p:nvSpPr>
          <p:cNvPr id="3" name="Frame 2"/>
          <p:cNvSpPr/>
          <p:nvPr/>
        </p:nvSpPr>
        <p:spPr>
          <a:xfrm>
            <a:off x="0" y="0"/>
            <a:ext cx="12192000" cy="6858000"/>
          </a:xfrm>
          <a:prstGeom prst="frame">
            <a:avLst>
              <a:gd name="adj1" fmla="val 291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1459</TotalTime>
  <Words>1093</Words>
  <Application>Microsoft Office PowerPoint</Application>
  <PresentationFormat>Widescreen</PresentationFormat>
  <Paragraphs>149</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SIDDIQUEE</cp:lastModifiedBy>
  <cp:revision>338</cp:revision>
  <dcterms:created xsi:type="dcterms:W3CDTF">2006-08-16T00:00:00Z</dcterms:created>
  <dcterms:modified xsi:type="dcterms:W3CDTF">2020-09-06T03:32:27Z</dcterms:modified>
</cp:coreProperties>
</file>